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6" r:id="rId10"/>
    <p:sldId id="263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5554438" name="M.Jahufar Shadhique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5554438" dt="2025-02-09T15:53:25.658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82135" y="3373755"/>
            <a:ext cx="7230110" cy="1162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Marketing</a:t>
            </a:r>
            <a:r>
              <a:rPr lang="en-I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PowerBI</a:t>
            </a:r>
            <a:endParaRPr lang="en-I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1090295"/>
            <a:ext cx="10817225" cy="5541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0540" y="1922145"/>
            <a:ext cx="8656320" cy="3506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400" b="1"/>
              <a:t>Sales and profit trends vary across products, countries, and time periods.</a:t>
            </a:r>
            <a:endParaRPr lang="en-US" altLang="en-US" sz="1400" b="1"/>
          </a:p>
          <a:p>
            <a:endParaRPr lang="en-US" altLang="en-US" sz="1400" b="1"/>
          </a:p>
          <a:p>
            <a:r>
              <a:rPr lang="en-US" altLang="en-US" sz="1400" b="1"/>
              <a:t>High-performing products and regions should be prioritized for marketing and inventory management.</a:t>
            </a:r>
            <a:endParaRPr lang="en-US" altLang="en-US" sz="1400" b="1"/>
          </a:p>
          <a:p>
            <a:endParaRPr lang="en-US" altLang="en-US" sz="1400" b="1"/>
          </a:p>
          <a:p>
            <a:r>
              <a:rPr lang="en-US" altLang="en-US" sz="1400" b="1"/>
              <a:t>Seasonal profit fluctuations highlight the need for strategic pricing and promotions.</a:t>
            </a:r>
            <a:endParaRPr lang="en-US" altLang="en-US" sz="1400" b="1"/>
          </a:p>
          <a:p>
            <a:endParaRPr lang="en-US" altLang="en-US" sz="1400" b="1"/>
          </a:p>
          <a:p>
            <a:r>
              <a:rPr lang="en-US" altLang="en-US" sz="1400" b="1"/>
              <a:t>Discount strategies significantly impact costs and profitability across different regions.</a:t>
            </a:r>
            <a:endParaRPr lang="en-US" altLang="en-US" sz="1400" b="1"/>
          </a:p>
          <a:p>
            <a:endParaRPr lang="en-US" altLang="en-US" sz="1400" b="1"/>
          </a:p>
          <a:p>
            <a:r>
              <a:rPr lang="en-US" altLang="en-US" sz="1400" b="1"/>
              <a:t>Data-driven insights help in optimizing financial planning, sales strategies, and overall business growth.</a:t>
            </a:r>
            <a:endParaRPr lang="en-US" altLang="en-US" sz="1400" b="1"/>
          </a:p>
          <a:p>
            <a:endParaRPr lang="en-US" altLang="en-US" sz="1400" b="1"/>
          </a:p>
          <a:p>
            <a:r>
              <a:rPr lang="en-US" altLang="en-US" sz="1400" b="1"/>
              <a:t>Leveraging data visualization in Power BI enables better decision-making, helping businesses optimize sales, pricing, and financial strategies for sustainable growth.</a:t>
            </a:r>
            <a:endParaRPr lang="en-US" altLang="en-US" sz="1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770" y="972820"/>
            <a:ext cx="2699385" cy="4699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8765" y="1835150"/>
            <a:ext cx="6909435" cy="3703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1400"/>
              <a:t>By the end of this presentation, you will be able to: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Understand the Dataset</a:t>
            </a:r>
            <a:r>
              <a:rPr lang="en-US" altLang="en-US" sz="1400"/>
              <a:t> – Explore the structure of the Financial Marketing dataset, including key columns and their significance.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Perform Data Analysis</a:t>
            </a:r>
            <a:r>
              <a:rPr lang="en-US" altLang="en-US" sz="1400"/>
              <a:t> – Analyze financial metrics such as Total Sales, Profit, COGS, Discounts, and more to uncover insights.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Visualize Key Trends</a:t>
            </a:r>
            <a:r>
              <a:rPr lang="en-US" altLang="en-US" sz="1400"/>
              <a:t> – Use Power BI charts (Bar, Pie, Line, Ribbon, Area) to represent sales, profit, and market distribution effectively.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Identify Business Insights </a:t>
            </a:r>
            <a:r>
              <a:rPr lang="en-US" altLang="en-US" sz="1400"/>
              <a:t>– Interpret the results to understand customer behavior, pricing strategies, and discount impacts on revenue.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Make Data-Driven Decisions</a:t>
            </a:r>
            <a:r>
              <a:rPr lang="en-US" altLang="en-US" sz="1400"/>
              <a:t> – Leverage analytics to suggest strategies for optimizing financial performance and marketing effectiveness.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7975" y="1736725"/>
            <a:ext cx="8528685" cy="436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400"/>
          </a:p>
          <a:p>
            <a:pPr algn="just"/>
            <a:r>
              <a:rPr lang="en-US" altLang="en-US" sz="1600" b="1"/>
              <a:t>Power BI</a:t>
            </a:r>
            <a:r>
              <a:rPr lang="en-US" altLang="en-US" sz="1400"/>
              <a:t> – For creating interactive data visualizations and reports.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600" b="1"/>
              <a:t>Microsoft Excel</a:t>
            </a:r>
            <a:r>
              <a:rPr lang="en-US" altLang="en-US" sz="1400"/>
              <a:t> – Used for initial data storage, cleaning, and preprocessing.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600" b="1"/>
              <a:t>Data Analysis Expressions</a:t>
            </a:r>
            <a:r>
              <a:rPr lang="en-IN" altLang="en-US" sz="1600" b="1"/>
              <a:t> (</a:t>
            </a:r>
            <a:r>
              <a:rPr lang="en-US" altLang="en-US" sz="1600" b="1">
                <a:sym typeface="+mn-ea"/>
              </a:rPr>
              <a:t>DAX</a:t>
            </a:r>
            <a:r>
              <a:rPr lang="en-IN" altLang="en-US" sz="1600" b="1">
                <a:sym typeface="+mn-ea"/>
              </a:rPr>
              <a:t>)</a:t>
            </a:r>
            <a:r>
              <a:rPr lang="en-US" altLang="en-US" sz="1400"/>
              <a:t> – For performing calculations and aggregations in</a:t>
            </a:r>
            <a:r>
              <a:rPr lang="en-IN" altLang="en-US" sz="1400"/>
              <a:t> </a:t>
            </a:r>
            <a:r>
              <a:rPr lang="en-US" altLang="en-US" sz="1400"/>
              <a:t>Power BI.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600" b="1"/>
              <a:t>Power Query</a:t>
            </a:r>
            <a:r>
              <a:rPr lang="en-US" altLang="en-US" sz="1400"/>
              <a:t> – For data transformation, merging, and cleaning before visualization.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600" b="1"/>
              <a:t>Data Modeling</a:t>
            </a:r>
            <a:r>
              <a:rPr lang="en-US" altLang="en-US" sz="1400"/>
              <a:t> – Used to establish relationships between different tables in the dataset.</a:t>
            </a:r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94988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440" y="1414780"/>
            <a:ext cx="11317605" cy="5036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1400"/>
              <a:t>Our approach to analyzing the Financial Marketing Dataset follows a structured process: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600" b="1"/>
              <a:t>Data Collection &amp; Understanding</a:t>
            </a:r>
            <a:endParaRPr lang="en-US" altLang="en-US" sz="1600" b="1"/>
          </a:p>
          <a:p>
            <a:pPr algn="just"/>
            <a:r>
              <a:rPr lang="en-IN" altLang="en-US" sz="1400"/>
              <a:t> </a:t>
            </a:r>
            <a:r>
              <a:rPr lang="en-US" altLang="en-US" sz="1400"/>
              <a:t>Loaded the Financial Marketing dataset into Power BI.</a:t>
            </a:r>
            <a:endParaRPr lang="en-US" altLang="en-US" sz="1400"/>
          </a:p>
          <a:p>
            <a:pPr algn="just"/>
            <a:r>
              <a:rPr lang="en-IN" altLang="en-US" sz="1400"/>
              <a:t> </a:t>
            </a:r>
            <a:r>
              <a:rPr lang="en-US" altLang="en-US" sz="1400"/>
              <a:t>Reviewed key columns such as Segment, Country, Product, Discount Band, Sales, Profit, COGS, etc..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600" b="1"/>
              <a:t>Data Cleaning &amp; Transformation</a:t>
            </a:r>
            <a:endParaRPr lang="en-US" altLang="en-US" sz="1600" b="1"/>
          </a:p>
          <a:p>
            <a:pPr algn="just"/>
            <a:r>
              <a:rPr lang="en-US" altLang="en-US" sz="1400"/>
              <a:t> Handled missing values and ensured data consistency using Power Query.</a:t>
            </a:r>
            <a:endParaRPr lang="en-US" altLang="en-US" sz="1400"/>
          </a:p>
          <a:p>
            <a:pPr algn="just"/>
            <a:r>
              <a:rPr lang="en-IN" altLang="en-US" sz="1400"/>
              <a:t> </a:t>
            </a:r>
            <a:r>
              <a:rPr lang="en-US" altLang="en-US" sz="1400"/>
              <a:t>Converted date columns for proper chronological analysis.</a:t>
            </a:r>
            <a:endParaRPr lang="en-US" altLang="en-US" sz="1400"/>
          </a:p>
          <a:p>
            <a:pPr algn="just"/>
            <a:r>
              <a:rPr lang="en-IN" altLang="en-US" sz="1400"/>
              <a:t> </a:t>
            </a:r>
            <a:r>
              <a:rPr lang="en-US" altLang="en-US" sz="1400"/>
              <a:t>Created new calculated fields where necessary (e.g., Average Sales Price, Profit Margins).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600" b="1"/>
              <a:t>Data Modeling &amp; Relationships</a:t>
            </a:r>
            <a:endParaRPr lang="en-US" altLang="en-US" sz="1600" b="1"/>
          </a:p>
          <a:p>
            <a:pPr algn="just"/>
            <a:r>
              <a:rPr lang="en-IN" altLang="en-US" sz="1400"/>
              <a:t> </a:t>
            </a:r>
            <a:r>
              <a:rPr lang="en-US" altLang="en-US" sz="1400"/>
              <a:t>Established relationships between tables to enable effective data analysis.</a:t>
            </a:r>
            <a:endParaRPr lang="en-US" altLang="en-US" sz="1400"/>
          </a:p>
          <a:p>
            <a:pPr algn="just"/>
            <a:r>
              <a:rPr lang="en-IN" altLang="en-US" sz="1400"/>
              <a:t> </a:t>
            </a:r>
            <a:r>
              <a:rPr lang="en-US" altLang="en-US" sz="1400"/>
              <a:t>Used DAX functions for advanced calculations and aggregations.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600" b="1"/>
              <a:t>Data Visualization &amp; Analysis</a:t>
            </a:r>
            <a:endParaRPr lang="en-US" altLang="en-US" sz="1600" b="1"/>
          </a:p>
          <a:p>
            <a:pPr algn="just"/>
            <a:r>
              <a:rPr lang="en-IN" altLang="en-US" sz="1400"/>
              <a:t> </a:t>
            </a:r>
            <a:r>
              <a:rPr lang="en-US" altLang="en-US" sz="1400"/>
              <a:t>Created various charts to present insights, such as:</a:t>
            </a:r>
            <a:endParaRPr lang="en-US" altLang="en-US" sz="1400"/>
          </a:p>
          <a:p>
            <a:pPr algn="just"/>
            <a:r>
              <a:rPr lang="en-US" altLang="en-US" sz="1400"/>
              <a:t> Bar Chart – Total Units Sold by Product</a:t>
            </a:r>
            <a:endParaRPr lang="en-US" altLang="en-US" sz="1400"/>
          </a:p>
          <a:p>
            <a:pPr algn="just"/>
            <a:r>
              <a:rPr lang="en-US" altLang="en-US" sz="1400"/>
              <a:t> Pie Chart – Total Gross Sales by Country</a:t>
            </a:r>
            <a:endParaRPr lang="en-US" altLang="en-US" sz="1400"/>
          </a:p>
          <a:p>
            <a:pPr algn="just"/>
            <a:r>
              <a:rPr lang="en-US" altLang="en-US" sz="1400"/>
              <a:t> Line Chart – Total Profit by Month</a:t>
            </a:r>
            <a:endParaRPr lang="en-US" altLang="en-US" sz="1400"/>
          </a:p>
          <a:p>
            <a:pPr algn="just"/>
            <a:r>
              <a:rPr lang="en-US" altLang="en-US" sz="1400"/>
              <a:t> Ribbon Chart – Total COGS by Discount Band Across Countries</a:t>
            </a:r>
            <a:endParaRPr lang="en-US" altLang="en-US" sz="1400"/>
          </a:p>
          <a:p>
            <a:pPr algn="just"/>
            <a:r>
              <a:rPr lang="en-US" altLang="en-US" sz="1400"/>
              <a:t> Card Visuals – Key Metrics like Avg Sales Price, Total Profit, etc.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4330" y="1709420"/>
            <a:ext cx="8952230" cy="3946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1400"/>
              <a:t>The Financial Marketing Dataset is analyzed to derive key business insights using Power BI. Below are the problem statements addressed through various visualizations: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1</a:t>
            </a:r>
            <a:r>
              <a:rPr lang="en-IN" altLang="en-US" sz="1400" b="1"/>
              <a:t>. </a:t>
            </a:r>
            <a:r>
              <a:rPr lang="en-US" altLang="en-US" sz="1400" b="1"/>
              <a:t>Total Units Sold by Each Product</a:t>
            </a:r>
            <a:endParaRPr lang="en-US" altLang="en-US" sz="1400" b="1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/>
              <a:t>Objective: Identify which products have the highest and lowest sales volume.</a:t>
            </a:r>
            <a:endParaRPr lang="en-US" altLang="en-US" sz="1400"/>
          </a:p>
          <a:p>
            <a:pPr algn="just"/>
            <a:r>
              <a:rPr lang="en-US" altLang="en-US" sz="1400"/>
              <a:t>Visualization: Bar Chart (X-Axis: Product, Y-Axis: Total Units Sold)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2</a:t>
            </a:r>
            <a:r>
              <a:rPr lang="en-IN" altLang="en-US" sz="1400" b="1"/>
              <a:t>. </a:t>
            </a:r>
            <a:r>
              <a:rPr lang="en-US" altLang="en-US" sz="1400" b="1"/>
              <a:t>Total Gross Sales by Each Country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/>
              <a:t>Objective: Understand revenue contribution from different countries.</a:t>
            </a:r>
            <a:endParaRPr lang="en-US" altLang="en-US" sz="1400"/>
          </a:p>
          <a:p>
            <a:pPr algn="just"/>
            <a:r>
              <a:rPr lang="en-US" altLang="en-US" sz="1400"/>
              <a:t>Visualization: Pie Chart (Legend: Country, Values: Total Gross Sales)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3</a:t>
            </a:r>
            <a:r>
              <a:rPr lang="en-IN" altLang="en-US" sz="1400" b="1"/>
              <a:t>. </a:t>
            </a:r>
            <a:r>
              <a:rPr lang="en-US" altLang="en-US" sz="1400" b="1"/>
              <a:t>Total Profit by Each Month</a:t>
            </a:r>
            <a:endParaRPr lang="en-US" altLang="en-US" sz="1400" b="1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/>
              <a:t>Objective: Analyze profit trends and seasonality over time.</a:t>
            </a:r>
            <a:endParaRPr lang="en-US" altLang="en-US" sz="1400"/>
          </a:p>
          <a:p>
            <a:pPr algn="just"/>
            <a:r>
              <a:rPr lang="en-US" altLang="en-US" sz="1400"/>
              <a:t>Visualization: Line Chart (X-Axis: Month, Y-Axis: Total Profit)</a:t>
            </a:r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1190" y="1082040"/>
            <a:ext cx="10071100" cy="5267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1400" b="1"/>
              <a:t>4</a:t>
            </a:r>
            <a:r>
              <a:rPr lang="en-IN" altLang="en-US" sz="1400" b="1"/>
              <a:t>. </a:t>
            </a:r>
            <a:r>
              <a:rPr lang="en-US" altLang="en-US" sz="1400" b="1"/>
              <a:t>Average Manufacturing Price of Each Product</a:t>
            </a:r>
            <a:endParaRPr lang="en-US" altLang="en-US" sz="1400" b="1"/>
          </a:p>
          <a:p>
            <a:pPr algn="just"/>
            <a:endParaRPr lang="en-US" altLang="en-US" sz="1400" b="1"/>
          </a:p>
          <a:p>
            <a:pPr algn="just"/>
            <a:r>
              <a:rPr lang="en-US" altLang="en-US" sz="1400"/>
              <a:t>Objective: Compare manufacturing costs across different products.</a:t>
            </a:r>
            <a:endParaRPr lang="en-US" altLang="en-US" sz="1400"/>
          </a:p>
          <a:p>
            <a:pPr algn="just"/>
            <a:r>
              <a:rPr lang="en-US" altLang="en-US" sz="1400"/>
              <a:t>Visualization: Clustered Bar Chart (X-Axis: Product, Y-Axis: Avg Manufacturing Price)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5</a:t>
            </a:r>
            <a:r>
              <a:rPr lang="en-IN" altLang="en-US" sz="1400" b="1"/>
              <a:t>. </a:t>
            </a:r>
            <a:r>
              <a:rPr lang="en-US" altLang="en-US" sz="1400" b="1"/>
              <a:t>Total Profit by Each Segment</a:t>
            </a:r>
            <a:endParaRPr lang="en-US" altLang="en-US" sz="1400" b="1"/>
          </a:p>
          <a:p>
            <a:pPr algn="just"/>
            <a:endParaRPr lang="en-US" altLang="en-US" sz="1400" b="1"/>
          </a:p>
          <a:p>
            <a:pPr algn="just"/>
            <a:r>
              <a:rPr lang="en-US" altLang="en-US" sz="1400"/>
              <a:t>Objective: Evaluate profitability across different market segments.</a:t>
            </a:r>
            <a:endParaRPr lang="en-US" altLang="en-US" sz="1400"/>
          </a:p>
          <a:p>
            <a:pPr algn="just"/>
            <a:r>
              <a:rPr lang="en-US" altLang="en-US" sz="1400"/>
              <a:t>Visualization: Pie Chart (Legend: Segment, Values: Total Profit)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6</a:t>
            </a:r>
            <a:r>
              <a:rPr lang="en-IN" altLang="en-US" sz="1400" b="1"/>
              <a:t>. </a:t>
            </a:r>
            <a:r>
              <a:rPr lang="en-US" altLang="en-US" sz="1400" b="1"/>
              <a:t>Key Financial Metrics using Card Charts</a:t>
            </a:r>
            <a:endParaRPr lang="en-US" altLang="en-US" sz="1400" b="1"/>
          </a:p>
          <a:p>
            <a:pPr algn="just"/>
            <a:endParaRPr lang="en-US" altLang="en-US" sz="1400" b="1"/>
          </a:p>
          <a:p>
            <a:pPr algn="just"/>
            <a:r>
              <a:rPr lang="en-US" altLang="en-US" sz="1400"/>
              <a:t>Objective: Display important summary metrics.</a:t>
            </a:r>
            <a:endParaRPr lang="en-US" altLang="en-US" sz="1400"/>
          </a:p>
          <a:p>
            <a:pPr algn="just"/>
            <a:r>
              <a:rPr lang="en-US" altLang="en-US" sz="1400"/>
              <a:t>Visualization: Card Visuals</a:t>
            </a:r>
            <a:r>
              <a:rPr lang="en-IN" altLang="en-US" sz="1400"/>
              <a:t> (</a:t>
            </a:r>
            <a:r>
              <a:rPr lang="en-US" altLang="en-US" sz="1400"/>
              <a:t>Average Sales Price</a:t>
            </a:r>
            <a:r>
              <a:rPr lang="en-IN" altLang="en-US" sz="1400"/>
              <a:t>, </a:t>
            </a:r>
            <a:r>
              <a:rPr lang="en-US" altLang="en-US" sz="1400"/>
              <a:t>Average Manufacturing Price</a:t>
            </a:r>
            <a:r>
              <a:rPr lang="en-IN" altLang="en-US" sz="1400"/>
              <a:t>. </a:t>
            </a:r>
            <a:r>
              <a:rPr lang="en-US" altLang="en-US" sz="1400"/>
              <a:t>Total COGS</a:t>
            </a:r>
            <a:r>
              <a:rPr lang="en-IN" altLang="en-US" sz="1400"/>
              <a:t>, </a:t>
            </a:r>
            <a:r>
              <a:rPr lang="en-US" altLang="en-US" sz="1400"/>
              <a:t>Total Profit</a:t>
            </a:r>
            <a:r>
              <a:rPr lang="en-IN" altLang="en-US" sz="1400"/>
              <a:t>)</a:t>
            </a:r>
            <a:endParaRPr lang="en-IN" altLang="en-US" sz="1400"/>
          </a:p>
          <a:p>
            <a:pPr algn="just"/>
            <a:endParaRPr lang="en-IN" altLang="en-US" sz="1400"/>
          </a:p>
          <a:p>
            <a:pPr algn="just"/>
            <a:r>
              <a:rPr lang="en-IN" altLang="en-US" sz="1400" b="1"/>
              <a:t>7. </a:t>
            </a:r>
            <a:r>
              <a:rPr lang="en-US" altLang="en-US" sz="1400" b="1"/>
              <a:t>Five Additional Visuals for Deeper Insights:</a:t>
            </a:r>
            <a:endParaRPr lang="en-US" altLang="en-US" sz="1400" b="1"/>
          </a:p>
          <a:p>
            <a:pPr algn="just"/>
            <a:endParaRPr lang="en-US" altLang="en-US" sz="1400" b="1"/>
          </a:p>
          <a:p>
            <a:pPr algn="just"/>
            <a:r>
              <a:rPr lang="en-US" altLang="en-US" sz="1400"/>
              <a:t>Total Sales by Segment (Clustered Bar Chart)</a:t>
            </a:r>
            <a:r>
              <a:rPr lang="en-IN" altLang="en-US" sz="1400"/>
              <a:t>,</a:t>
            </a:r>
            <a:endParaRPr lang="en-US" altLang="en-US" sz="1400"/>
          </a:p>
          <a:p>
            <a:pPr algn="just"/>
            <a:r>
              <a:rPr lang="en-US" altLang="en-US" sz="1400"/>
              <a:t>Total Profit by Country &amp; Segment (Stacked Column Chart)</a:t>
            </a:r>
            <a:r>
              <a:rPr lang="en-IN" altLang="en-US" sz="1400"/>
              <a:t>,</a:t>
            </a:r>
            <a:endParaRPr lang="en-US" altLang="en-US" sz="1400"/>
          </a:p>
          <a:p>
            <a:pPr algn="just"/>
            <a:r>
              <a:rPr lang="en-US" altLang="en-US" sz="1400"/>
              <a:t>Trend of Total Sales Over Time (Line Chart)</a:t>
            </a:r>
            <a:r>
              <a:rPr lang="en-IN" altLang="en-US" sz="1400"/>
              <a:t>,</a:t>
            </a:r>
            <a:endParaRPr lang="en-US" altLang="en-US" sz="1400"/>
          </a:p>
          <a:p>
            <a:pPr algn="just"/>
            <a:r>
              <a:rPr lang="en-US" altLang="en-US" sz="1400"/>
              <a:t>Percentage Share of Discounts by Discount Band (Donut Chart)</a:t>
            </a:r>
            <a:r>
              <a:rPr lang="en-IN" altLang="en-US" sz="1400"/>
              <a:t>,</a:t>
            </a:r>
            <a:endParaRPr lang="en-IN" altLang="en-US" sz="1400"/>
          </a:p>
          <a:p>
            <a:pPr algn="just"/>
            <a:r>
              <a:rPr lang="en-US" altLang="en-US" sz="1400"/>
              <a:t>Trend of Total Profit Over Time</a:t>
            </a:r>
            <a:r>
              <a:rPr lang="en-IN" altLang="en-US" sz="1400"/>
              <a:t> (Area Chart),</a:t>
            </a:r>
            <a:endParaRPr lang="en-IN" altLang="en-US" sz="1400"/>
          </a:p>
          <a:p>
            <a:pPr algn="just"/>
            <a:r>
              <a:rPr lang="en-US" altLang="en-US" sz="1400"/>
              <a:t>Total COGS by Discount Band Across Different Countries</a:t>
            </a:r>
            <a:r>
              <a:rPr lang="en-IN" altLang="en-US" sz="1400"/>
              <a:t> (Ribbon Chart)</a:t>
            </a:r>
            <a:endParaRPr lang="en-I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70" y="915670"/>
            <a:ext cx="6102350" cy="5384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3220" y="1454150"/>
            <a:ext cx="11308715" cy="4996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1400" b="1"/>
              <a:t>Based on the Financial Marketing Dataset analysis, the following solutions address key business insights derived from the visualizations: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1</a:t>
            </a:r>
            <a:r>
              <a:rPr lang="en-IN" altLang="en-US" sz="1400" b="1"/>
              <a:t>. </a:t>
            </a:r>
            <a:r>
              <a:rPr lang="en-US" altLang="en-US" sz="1400" b="1"/>
              <a:t>Total Units Sold by Each Product</a:t>
            </a:r>
            <a:endParaRPr lang="en-US" altLang="en-US" sz="1400" b="1"/>
          </a:p>
          <a:p>
            <a:pPr algn="just"/>
            <a:endParaRPr lang="en-US" altLang="en-US" sz="1400" b="1"/>
          </a:p>
          <a:p>
            <a:pPr algn="just"/>
            <a:r>
              <a:rPr lang="en-US" altLang="en-US" sz="1400"/>
              <a:t>Insight: Identified best-selling and least-selling products.</a:t>
            </a:r>
            <a:endParaRPr lang="en-US" altLang="en-US" sz="1400"/>
          </a:p>
          <a:p>
            <a:pPr algn="just"/>
            <a:r>
              <a:rPr lang="en-US" altLang="en-US" sz="1400"/>
              <a:t>Solution: Optimize inventory and focus on promoting lower-performing products to improve sales.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2</a:t>
            </a:r>
            <a:r>
              <a:rPr lang="en-IN" altLang="en-US" sz="1400" b="1"/>
              <a:t>. </a:t>
            </a:r>
            <a:r>
              <a:rPr lang="en-US" altLang="en-US" sz="1400" b="1"/>
              <a:t>Total Gross Sales by Each Country</a:t>
            </a:r>
            <a:endParaRPr lang="en-US" altLang="en-US" sz="1400" b="1"/>
          </a:p>
          <a:p>
            <a:pPr algn="just"/>
            <a:endParaRPr lang="en-US" altLang="en-US" sz="1400" b="1"/>
          </a:p>
          <a:p>
            <a:pPr algn="just"/>
            <a:r>
              <a:rPr lang="en-US" altLang="en-US" sz="1400"/>
              <a:t>Insight: Determined which countries generate the highest revenue.</a:t>
            </a:r>
            <a:endParaRPr lang="en-US" altLang="en-US" sz="1400"/>
          </a:p>
          <a:p>
            <a:pPr algn="just"/>
            <a:r>
              <a:rPr lang="en-US" altLang="en-US" sz="1400"/>
              <a:t>Solution: Allocate more marketing and sales efforts to high-performing regions while strategizing for underperforming regions.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3</a:t>
            </a:r>
            <a:r>
              <a:rPr lang="en-IN" altLang="en-US" sz="1400" b="1"/>
              <a:t>. </a:t>
            </a:r>
            <a:r>
              <a:rPr lang="en-US" altLang="en-US" sz="1400" b="1"/>
              <a:t>Total Profit by Each Month</a:t>
            </a:r>
            <a:endParaRPr lang="en-US" altLang="en-US" sz="1400" b="1"/>
          </a:p>
          <a:p>
            <a:pPr algn="just"/>
            <a:endParaRPr lang="en-US" altLang="en-US" sz="1400" b="1"/>
          </a:p>
          <a:p>
            <a:pPr algn="just"/>
            <a:r>
              <a:rPr lang="en-US" altLang="en-US" sz="1400"/>
              <a:t>Insight: Recognized seasonal trends and fluctuations in profit.</a:t>
            </a:r>
            <a:endParaRPr lang="en-US" altLang="en-US" sz="1400"/>
          </a:p>
          <a:p>
            <a:pPr algn="just"/>
            <a:r>
              <a:rPr lang="en-US" altLang="en-US" sz="1400"/>
              <a:t>Solution: Adjust pricing, promotions, and stock levels based on peak and low seasons to maximize profit.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IN" altLang="en-US" sz="1400" b="1">
                <a:sym typeface="+mn-ea"/>
              </a:rPr>
              <a:t>4. </a:t>
            </a:r>
            <a:r>
              <a:rPr lang="en-US" altLang="en-US" sz="1400" b="1">
                <a:sym typeface="+mn-ea"/>
              </a:rPr>
              <a:t>Average Manufacturing Price of Each Product</a:t>
            </a:r>
            <a:endParaRPr lang="en-US" altLang="en-US" sz="1400" b="1"/>
          </a:p>
          <a:p>
            <a:pPr algn="just"/>
            <a:endParaRPr lang="en-US" altLang="en-US" sz="1400" b="1"/>
          </a:p>
          <a:p>
            <a:pPr algn="just"/>
            <a:r>
              <a:rPr lang="en-US" altLang="en-US" sz="1400">
                <a:sym typeface="+mn-ea"/>
              </a:rPr>
              <a:t>Insight: Compared manufacturing costs across different products.</a:t>
            </a:r>
            <a:endParaRPr lang="en-US" altLang="en-US" sz="1400"/>
          </a:p>
          <a:p>
            <a:pPr algn="just"/>
            <a:r>
              <a:rPr lang="en-US" altLang="en-US" sz="1400">
                <a:sym typeface="+mn-ea"/>
              </a:rPr>
              <a:t>Solution: Identify cost-saving opportunities in production without compromising quality to improve profit margins.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1630" y="953135"/>
            <a:ext cx="11210290" cy="542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sz="1400" b="1">
                <a:sym typeface="+mn-ea"/>
              </a:rPr>
              <a:t>5. </a:t>
            </a:r>
            <a:r>
              <a:rPr lang="en-US" altLang="en-US" sz="1400" b="1">
                <a:sym typeface="+mn-ea"/>
              </a:rPr>
              <a:t>Total Profit by Each Segment</a:t>
            </a:r>
            <a:endParaRPr lang="en-US" altLang="en-US" sz="1400" b="1"/>
          </a:p>
          <a:p>
            <a:pPr algn="just"/>
            <a:endParaRPr lang="en-US" altLang="en-US" sz="1400" b="1"/>
          </a:p>
          <a:p>
            <a:pPr algn="just"/>
            <a:r>
              <a:rPr lang="en-US" altLang="en-US" sz="1400">
                <a:sym typeface="+mn-ea"/>
              </a:rPr>
              <a:t>Insight: Analyzed which customer segments are the most profitable.</a:t>
            </a:r>
            <a:endParaRPr lang="en-US" altLang="en-US" sz="1400"/>
          </a:p>
          <a:p>
            <a:pPr algn="just"/>
            <a:r>
              <a:rPr lang="en-US" altLang="en-US" sz="1400">
                <a:sym typeface="+mn-ea"/>
              </a:rPr>
              <a:t>Solution: Focus marketing strategies on high-profit segments and optimize offerings for lower-profit segments.</a:t>
            </a:r>
            <a:endParaRPr lang="en-US" altLang="en-US" sz="1400">
              <a:sym typeface="+mn-ea"/>
            </a:endParaRPr>
          </a:p>
          <a:p>
            <a:pPr algn="just"/>
            <a:endParaRPr lang="en-US" altLang="en-US" sz="1400">
              <a:sym typeface="+mn-ea"/>
            </a:endParaRPr>
          </a:p>
          <a:p>
            <a:pPr algn="just"/>
            <a:r>
              <a:rPr lang="en-IN" altLang="en-US" sz="1400" b="1"/>
              <a:t>6. </a:t>
            </a:r>
            <a:r>
              <a:rPr lang="en-US" altLang="en-US" sz="1400" b="1"/>
              <a:t>Key Financial Metrics using Card Charts</a:t>
            </a:r>
            <a:endParaRPr lang="en-US" altLang="en-US" sz="1400" b="1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/>
              <a:t>Insight: Provided an overview of critical financial performance indicators.</a:t>
            </a:r>
            <a:endParaRPr lang="en-US" altLang="en-US" sz="1400"/>
          </a:p>
          <a:p>
            <a:pPr algn="just"/>
            <a:r>
              <a:rPr lang="en-US" altLang="en-US" sz="1400"/>
              <a:t>Solution: Use these KPIs to monitor business health and adjust financial strategies accordingly.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7</a:t>
            </a:r>
            <a:r>
              <a:rPr lang="en-IN" altLang="en-US" sz="1400" b="1"/>
              <a:t>. </a:t>
            </a:r>
            <a:r>
              <a:rPr lang="en-US" altLang="en-US" sz="1400"/>
              <a:t>Five Additional Visuals for Deeper Insights: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Total Sales by Segment: </a:t>
            </a:r>
            <a:endParaRPr lang="en-US" altLang="en-US" sz="1400" b="1"/>
          </a:p>
          <a:p>
            <a:pPr algn="just"/>
            <a:r>
              <a:rPr lang="en-US" altLang="en-US" sz="1400"/>
              <a:t>Helps in segment-wise revenue tracking.</a:t>
            </a:r>
            <a:endParaRPr lang="en-US" altLang="en-US" sz="1400"/>
          </a:p>
          <a:p>
            <a:pPr algn="just"/>
            <a:r>
              <a:rPr lang="en-US" altLang="en-US" sz="1400" b="1"/>
              <a:t>Total Profit by Country &amp; Segment:</a:t>
            </a:r>
            <a:r>
              <a:rPr lang="en-US" altLang="en-US" sz="1400"/>
              <a:t> </a:t>
            </a:r>
            <a:endParaRPr lang="en-US" altLang="en-US" sz="1400"/>
          </a:p>
          <a:p>
            <a:pPr algn="just"/>
            <a:r>
              <a:rPr lang="en-US" altLang="en-US" sz="1400"/>
              <a:t>Guides geographic and segment-focused financial strategies.</a:t>
            </a:r>
            <a:endParaRPr lang="en-US" altLang="en-US" sz="1400"/>
          </a:p>
          <a:p>
            <a:pPr algn="just"/>
            <a:r>
              <a:rPr lang="en-US" altLang="en-US" sz="1400" b="1"/>
              <a:t>Trend of Total Sales Over Time: </a:t>
            </a:r>
            <a:endParaRPr lang="en-US" altLang="en-US" sz="1400" b="1"/>
          </a:p>
          <a:p>
            <a:pPr algn="just"/>
            <a:r>
              <a:rPr lang="en-US" altLang="en-US" sz="1400"/>
              <a:t>Helps in forecasting and strategic planning.</a:t>
            </a:r>
            <a:endParaRPr lang="en-US" altLang="en-US" sz="1400"/>
          </a:p>
          <a:p>
            <a:pPr algn="just"/>
            <a:r>
              <a:rPr lang="en-US" altLang="en-US" sz="1400" b="1"/>
              <a:t>Percentage Share of Discounts by Discount Band: </a:t>
            </a:r>
            <a:endParaRPr lang="en-US" altLang="en-US" sz="1400" b="1"/>
          </a:p>
          <a:p>
            <a:pPr algn="just"/>
            <a:r>
              <a:rPr lang="en-US" altLang="en-US" sz="1400"/>
              <a:t>Analyzes the impact of discounting strategies.</a:t>
            </a:r>
            <a:endParaRPr lang="en-US" altLang="en-US" sz="1400"/>
          </a:p>
          <a:p>
            <a:pPr algn="just"/>
            <a:r>
              <a:rPr lang="en-US" altLang="en-US" sz="1400" b="1"/>
              <a:t>Trend of Total Profit Over Time (Area Chart)</a:t>
            </a:r>
            <a:r>
              <a:rPr lang="en-IN" altLang="en-US" sz="1400" b="1"/>
              <a:t>: </a:t>
            </a:r>
            <a:endParaRPr lang="en-IN" altLang="en-US" sz="1400" b="1"/>
          </a:p>
          <a:p>
            <a:pPr algn="just"/>
            <a:r>
              <a:rPr lang="en-US" altLang="en-US" sz="1400"/>
              <a:t>Helps track profit growth, stability, and decline over time.</a:t>
            </a:r>
            <a:endParaRPr lang="en-US" altLang="en-US" sz="1400"/>
          </a:p>
          <a:p>
            <a:pPr algn="just"/>
            <a:r>
              <a:rPr lang="en-US" altLang="en-US" sz="1400" b="1"/>
              <a:t>Total COGS by Discount Band Across Different Countries </a:t>
            </a:r>
            <a:endParaRPr lang="en-US" altLang="en-US" sz="1400" b="1"/>
          </a:p>
          <a:p>
            <a:pPr algn="just"/>
            <a:r>
              <a:rPr lang="en-US" altLang="en-US" sz="1400"/>
              <a:t>(Ribbon Chart)</a:t>
            </a:r>
            <a:r>
              <a:rPr lang="en-IN" altLang="en-US" sz="1400"/>
              <a:t>: </a:t>
            </a:r>
            <a:r>
              <a:rPr lang="en-US" altLang="en-US" sz="1400"/>
              <a:t>Analyzes the impact of discount bands on cost across countries</a:t>
            </a:r>
            <a:r>
              <a:rPr lang="en-IN" altLang="en-US" sz="1400"/>
              <a:t>.</a:t>
            </a:r>
            <a:endParaRPr lang="en-I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70" y="838200"/>
            <a:ext cx="5335270" cy="4368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2955" y="1699260"/>
            <a:ext cx="8439150" cy="453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82955" y="1826260"/>
            <a:ext cx="8439150" cy="453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5" name="Picture 4" descr="Screenshot 2025-02-09 1539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955" y="1400810"/>
            <a:ext cx="10499090" cy="5128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6536</Words>
  <Application>WPS Presentation</Application>
  <PresentationFormat>Widescreen</PresentationFormat>
  <Paragraphs>171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M.Jahufar Shadhique</cp:lastModifiedBy>
  <cp:revision>5</cp:revision>
  <dcterms:created xsi:type="dcterms:W3CDTF">2024-12-31T09:40:00Z</dcterms:created>
  <dcterms:modified xsi:type="dcterms:W3CDTF">2025-02-09T11:16:19Z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6F6B5239ED58465A9C0B91A75C52F1D2_13</vt:lpwstr>
  </property>
  <property fmtid="{D5CDD505-2E9C-101B-9397-08002B2CF9AE}" pid="3" name="KSOProductBuildVer">
    <vt:lpwstr>1033-12.2.0.19805</vt:lpwstr>
  </property>
</Properties>
</file>