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E43"/>
    <a:srgbClr val="454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4660"/>
  </p:normalViewPr>
  <p:slideViewPr>
    <p:cSldViewPr snapToGrid="0">
      <p:cViewPr>
        <p:scale>
          <a:sx n="68" d="100"/>
          <a:sy n="68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843D-1F54-C5D5-D0C8-5C5980A31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A6EC-3D24-C604-5319-51A2D253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C9C9-4FC6-9615-D533-3EB38339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8328-D420-DE79-3B16-8F69D3B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217C-47FB-5665-2BD4-80B60997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0C0-EBE3-8D21-2244-E81E712A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61324-20DF-B429-26A6-1EA54184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01BA-62EE-6C80-4993-4F474FCA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B199-EE4A-8D17-EB8C-A07FEEB6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EB22-5E8C-C86D-70B2-F9F25CC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9E218-832D-3347-06F2-C823CBDB8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E93B-C04E-6564-2F17-6F4F08B3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47D5-D598-6CFA-41E4-4418A423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FBF2-C32E-595D-84E0-7AB2FF79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5BFF-A849-0D4F-8F5B-E70EC771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0504-52CA-CB29-8718-8A6709E6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0CA-1105-E89C-5923-4590796C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4C4-5898-B7C5-B216-422525CB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F0177-84C0-FA39-D6C0-A4206F7C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C0AC-E9B1-5763-6D89-F36F705F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313-8339-5A84-EAC3-DAEFF7CA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D992-D070-48F5-5C5F-30A2F03E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9814-D18B-4FC6-DE83-C1E16E24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2E3D-C853-9208-447F-204E0C61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8F9B-243F-C475-41C8-9DC7B723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F9D0-343B-E60B-7C22-711F12F7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477-A680-406A-98B9-E9F13AEBF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359C-D62F-620D-FFD6-1DA78FB5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D9D7-7B63-1A35-4A8E-4228AD5E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35DD-9AC4-B6C8-B0AC-1CAEA461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2698-5712-4CC1-ED84-76C2907F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0C6-EF6E-3EB5-AC82-EE9C00C3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EB76-55D1-070C-D705-19F241CB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DF2A0-1833-77D5-3F24-E4ACC3FA0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7E1D6-C923-8D83-055D-AB5AB1C9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1FC18-1AC2-7AAB-7AC4-8BCB5698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B6C36-170C-3A34-067E-D2A731A1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3821-10A2-5325-9B0E-19A3D91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C36E-FA07-76E2-F9B3-29877C3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0938-9946-F305-14D8-66617A68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11F5-6E07-6B0A-5F0D-B831E1EF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6920A-6945-99E2-6DC2-9D1C6E8A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23CCD-A0D2-1BAA-4CCB-0D4118E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8DE9D-4E0F-BC65-F988-AAE1B013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CCF4-D8D7-2AF2-D2DB-02DD87D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ACA86-7D4D-0071-27E3-53E5267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276-FE12-3EAE-17A0-203375CC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897F-7B4D-DF0F-E255-EA444633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9ED7-28B2-2349-6C97-4AC046AC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803B-82D6-2DB1-C0FB-7E4DE87B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CDA6-3C2B-13C7-44C1-7722353E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465A-65AF-9487-2992-A19CB9AF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B90F-9447-21B8-BD2D-158FB7A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209E4-1BBF-3917-A5FD-B4CBD719C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A94D-00CD-5604-BB24-28FDA423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5DB4-C39B-6824-6793-E1FD7F82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B380-8955-E79E-C948-51075D1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53D56-F671-A413-6271-0B8C064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9557B-216F-3F61-F2BC-F5D86977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1439-A9C8-129E-03D2-A12BBDDC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EDEA-EB62-7867-D28F-28A394D31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4686-B72E-4B7E-B398-963E63D3D87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658-D92F-3386-5254-4ED9575A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EBE6-3385-C7A1-EE17-0B9C7529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6EF1-E47E-42D3-B9A3-1105E056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4EC2C-6F07-E943-4F86-B92D2453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" y="27121"/>
            <a:ext cx="12013809" cy="6648000"/>
          </a:xfrm>
          <a:prstGeom prst="rect">
            <a:avLst/>
          </a:prstGeom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C7E30-02E7-F924-D999-28AA9E15A719}"/>
              </a:ext>
            </a:extLst>
          </p:cNvPr>
          <p:cNvSpPr txBox="1"/>
          <p:nvPr/>
        </p:nvSpPr>
        <p:spPr>
          <a:xfrm>
            <a:off x="3334042" y="182879"/>
            <a:ext cx="5514535" cy="1077218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dist="38100" dir="2700000" sx="1000" sy="1000" algn="tl">
                    <a:srgbClr val="000000">
                      <a:alpha val="43137"/>
                    </a:srgbClr>
                  </a:outerShdw>
                  <a:reflection stA="0" endPos="65000" dist="50800" dir="5400000" sy="-100000" algn="bl" rotWithShape="0"/>
                </a:effectLst>
                <a:latin typeface="Bradley Hand ITC" panose="03070402050302030203" pitchFamily="66" charset="0"/>
              </a:rPr>
              <a:t>Disneyplus Shows and Movies: EDA and 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AFA73-AF11-6A1E-9ACB-50CC1092D660}"/>
              </a:ext>
            </a:extLst>
          </p:cNvPr>
          <p:cNvSpPr/>
          <p:nvPr/>
        </p:nvSpPr>
        <p:spPr>
          <a:xfrm>
            <a:off x="9355015" y="5427232"/>
            <a:ext cx="2973948" cy="10772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0B0E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1270000" stA="45000" endPos="65000" dir="5400000" sy="-100000" algn="bl" rotWithShape="0"/>
                </a:effectLst>
                <a:latin typeface="Bradley Hand ITC" panose="03070402050302030203" pitchFamily="66" charset="0"/>
              </a:rPr>
              <a:t>Prepared By</a:t>
            </a:r>
          </a:p>
          <a:p>
            <a:pPr algn="ctr"/>
            <a:r>
              <a:rPr lang="en-US" sz="3200" b="1" dirty="0">
                <a:ln w="0"/>
                <a:solidFill>
                  <a:srgbClr val="0B0E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1270000" stA="45000" endPos="65000" dir="5400000" sy="-100000" algn="bl" rotWithShape="0"/>
                </a:effectLst>
                <a:latin typeface="Bradley Hand ITC" panose="03070402050302030203" pitchFamily="66" charset="0"/>
              </a:rPr>
              <a:t>Yash Pandey</a:t>
            </a:r>
            <a:endParaRPr lang="en-US" sz="3200" b="1" cap="none" spc="0" dirty="0">
              <a:ln w="0"/>
              <a:solidFill>
                <a:srgbClr val="0B0E4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1270000" stA="45000" endPos="65000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73803-EE95-2AE5-BBBF-40909E04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CC74A-CB4A-9946-9962-4CF6F904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37" y="390379"/>
            <a:ext cx="6223123" cy="202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6C207-4D9D-9793-5524-3A6E0AC5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37" y="2677989"/>
            <a:ext cx="6223122" cy="34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7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2AB83-4E41-0E10-3761-6A3F22E6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3B6CF-7BC9-56BE-9D86-E4006352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63073"/>
            <a:ext cx="11563350" cy="6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CA522-0ADB-7ED7-3845-9BCD3B01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A134C-43EC-B3D0-EC99-81915BB0CA76}"/>
              </a:ext>
            </a:extLst>
          </p:cNvPr>
          <p:cNvSpPr txBox="1"/>
          <p:nvPr/>
        </p:nvSpPr>
        <p:spPr>
          <a:xfrm>
            <a:off x="1927275" y="2602523"/>
            <a:ext cx="728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Bauhaus 93" panose="04030905020B02020C02" pitchFamily="82" charset="0"/>
              </a:rPr>
              <a:t>Thank</a:t>
            </a:r>
            <a:r>
              <a:rPr lang="en-US" sz="7200" dirty="0">
                <a:latin typeface="Bauhaus 93" panose="04030905020B02020C02" pitchFamily="82" charset="0"/>
              </a:rPr>
              <a:t> </a:t>
            </a:r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You</a:t>
            </a:r>
            <a:r>
              <a:rPr lang="en-US" sz="7200" dirty="0">
                <a:latin typeface="Bauhaus 93" panose="04030905020B02020C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6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65842-D46F-BB5D-061A-657E6E7C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  <a:effectLst>
            <a:softEdge rad="10287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059951-A4B5-F6AF-933F-F5A9E78E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144" y="1773032"/>
            <a:ext cx="5515708" cy="2803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Bauhaus 93" panose="04030905020B02020C02" pitchFamily="82" charset="0"/>
              </a:rPr>
              <a:t>Project</a:t>
            </a:r>
            <a:r>
              <a:rPr lang="en-US" sz="3200" dirty="0">
                <a:latin typeface="Bauhaus 93" panose="04030905020B02020C02" pitchFamily="82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Bauhaus 93" panose="04030905020B02020C02" pitchFamily="82" charset="0"/>
              </a:rPr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5C4F8-E9BF-0384-759C-CCD8CF95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701" y="1913206"/>
            <a:ext cx="6227299" cy="42496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Explore the captivating realm of DisneyPlus movies and TV shows.</a:t>
            </a:r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Discover crucial details: titles, directors, casts, release years, ratings, and durations.</a:t>
            </a:r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Begin with dataset loading and innovative feature creation.</a:t>
            </a:r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Reveal pivotal insights, trends, and relationships within DisneyPlus content.</a:t>
            </a:r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Gain valuable insights into audience preferences and engagement.</a:t>
            </a:r>
          </a:p>
          <a:p>
            <a:r>
              <a:rPr lang="en-US" sz="1700" dirty="0">
                <a:solidFill>
                  <a:schemeClr val="bg1"/>
                </a:solidFill>
                <a:latin typeface="Century Gothic" panose="020B0502020202020204" pitchFamily="34" charset="0"/>
              </a:rPr>
              <a:t>Guide strategic decisions and content curation endeavors.</a:t>
            </a:r>
          </a:p>
        </p:txBody>
      </p:sp>
    </p:spTree>
    <p:extLst>
      <p:ext uri="{BB962C8B-B14F-4D97-AF65-F5344CB8AC3E}">
        <p14:creationId xmlns:p14="http://schemas.microsoft.com/office/powerpoint/2010/main" val="288165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2EB7D-D1E7-790F-0E2B-19049749B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B40B7-026E-7899-5A5F-8EB2F853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/>
          <a:stretch/>
        </p:blipFill>
        <p:spPr>
          <a:xfrm>
            <a:off x="397725" y="-340799"/>
            <a:ext cx="11794275" cy="5430128"/>
          </a:xfrm>
          <a:prstGeom prst="rect">
            <a:avLst/>
          </a:prstGeom>
          <a:effectLst>
            <a:reflection stA="0" endPos="65000" dist="50800" dir="5400000" sy="-100000" algn="bl" rotWithShape="0"/>
            <a:softEdge rad="711200"/>
          </a:effectLst>
          <a:scene3d>
            <a:camera prst="perspectiveAbove"/>
            <a:lightRig rig="threePt" dir="t"/>
          </a:scene3d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847918-4802-BDC6-E5B3-9A64468D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25" y="2084290"/>
            <a:ext cx="3677216" cy="5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B0E43"/>
                </a:solidFill>
                <a:latin typeface="Bauhaus 93" panose="04030905020B02020C02" pitchFamily="82" charset="0"/>
              </a:rPr>
              <a:t>Table Of </a:t>
            </a:r>
            <a:r>
              <a:rPr lang="en-US" sz="3200" dirty="0">
                <a:solidFill>
                  <a:schemeClr val="bg1"/>
                </a:solidFill>
                <a:latin typeface="Bauhaus 93" panose="04030905020B02020C02" pitchFamily="82" charset="0"/>
              </a:rPr>
              <a:t>Content</a:t>
            </a:r>
            <a:r>
              <a:rPr lang="en-US" sz="3200" dirty="0">
                <a:latin typeface="Bauhaus 93" panose="04030905020B02020C02" pitchFamily="82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Bauhaus 93" panose="04030905020B02020C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C7FFE-4B38-8C35-478D-6F65CF5C925C}"/>
              </a:ext>
            </a:extLst>
          </p:cNvPr>
          <p:cNvSpPr/>
          <p:nvPr/>
        </p:nvSpPr>
        <p:spPr>
          <a:xfrm>
            <a:off x="709062" y="2464117"/>
            <a:ext cx="6226310" cy="44781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B0E43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Scope</a:t>
            </a:r>
          </a:p>
          <a:p>
            <a:pPr lvl="0">
              <a:lnSpc>
                <a:spcPct val="107000"/>
              </a:lnSpc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B0E43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Description 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B0E43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4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B0E43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5 </a:t>
            </a:r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B0E43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824C8-1CE8-1B88-FBE1-297C7058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B2365-4D40-48EE-EC1C-8D5CB109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68" y="396802"/>
            <a:ext cx="5584875" cy="4839286"/>
          </a:xfrm>
          <a:prstGeom prst="rect">
            <a:avLst/>
          </a:prstGeom>
          <a:effectLst>
            <a:softEdge rad="584200"/>
          </a:effectLst>
          <a:scene3d>
            <a:camera prst="perspectiveContrastingLeftFacing"/>
            <a:lightRig rig="threePt" dir="t"/>
          </a:scene3d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FFE0A-353F-AD40-70CF-DC77A6D1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13" y="79436"/>
            <a:ext cx="10903858" cy="21557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rgbClr val="00B0F0"/>
                </a:solidFill>
                <a:latin typeface="Bauhaus 93" panose="04030905020B02020C02" pitchFamily="82" charset="0"/>
              </a:rPr>
              <a:t>Understanding</a:t>
            </a:r>
            <a:r>
              <a:rPr lang="en-US" sz="6400" dirty="0">
                <a:latin typeface="Bauhaus 93" panose="04030905020B02020C02" pitchFamily="82" charset="0"/>
              </a:rPr>
              <a:t> </a:t>
            </a:r>
            <a:r>
              <a:rPr lang="en-US" sz="6400" dirty="0">
                <a:solidFill>
                  <a:schemeClr val="bg1"/>
                </a:solidFill>
                <a:latin typeface="Bauhaus 93" panose="04030905020B02020C02" pitchFamily="82" charset="0"/>
              </a:rPr>
              <a:t>the Scope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this analysis is to explore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collection of movies and TV shows offered on DisneyPlus. Through an examination of factors such as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titles, directors, release years, ratings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durations, we endeavor to unveil insights and patterns within Disney's cinematic repertoire.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B0F0"/>
                </a:solidFill>
                <a:latin typeface="Bauhaus 93" panose="04030905020B02020C02" pitchFamily="82" charset="0"/>
              </a:rPr>
              <a:t>Variable</a:t>
            </a:r>
            <a:r>
              <a:rPr lang="en-US" sz="6400" dirty="0">
                <a:solidFill>
                  <a:schemeClr val="bg1"/>
                </a:solidFill>
                <a:latin typeface="Bauhaus 93" panose="04030905020B02020C02" pitchFamily="82" charset="0"/>
              </a:rPr>
              <a:t> Description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396B-CF0F-106D-A7DF-64B5465A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13" y="1157318"/>
            <a:ext cx="5181600" cy="366597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show_id: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 identifier for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movie or TV show. 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whether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entry is a movie or a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title of the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or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director(s)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movie or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cast members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featured in the movie or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country or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where the movie or TV show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produced.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date_added: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date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movie or TV show was added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DisneyPlus.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release_year: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year of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 for the movie or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rating assigned to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or TV show (e.g., G, PG,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PG-13).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duration of the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or TV show (in minutes).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listed_in: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genre(s) or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category/categories associated with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or TV show.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4800" b="1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brief description </a:t>
            </a:r>
            <a:r>
              <a:rPr lang="en-US" sz="48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summary of the movie or TV </a:t>
            </a:r>
            <a:r>
              <a:rPr lang="en-US" sz="4800" dirty="0">
                <a:solidFill>
                  <a:srgbClr val="0B0E43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F075C-7815-6337-C621-E2692F69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6" y="5451232"/>
            <a:ext cx="6544205" cy="1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81AD6-5C82-D8C3-B3E6-3B9CE851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9C3F85-8358-6A09-F963-6B8551CE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82880"/>
            <a:ext cx="11760591" cy="64992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B0E43"/>
                </a:solidFill>
                <a:latin typeface="Bauhaus 93" panose="04030905020B02020C02" pitchFamily="82" charset="0"/>
              </a:rPr>
              <a:t>Data</a:t>
            </a:r>
            <a:r>
              <a:rPr lang="en-US" sz="1800" dirty="0">
                <a:latin typeface="Bauhaus 93" panose="04030905020B02020C02" pitchFamily="8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Bauhaus 93" panose="04030905020B02020C02" pitchFamily="82" charset="0"/>
              </a:rPr>
              <a:t>Cleaning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Removing Duplicates:</a:t>
            </a:r>
            <a:r>
              <a:rPr lang="en-US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and eliminate duplicate entries to ensure data integrity and accuracy.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 Missing Values:</a:t>
            </a:r>
            <a:r>
              <a:rPr lang="en-US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and address missing values in the dataset through imputation or removal.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8F6A6-127C-BD8A-83A3-C90578CF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1" y="915080"/>
            <a:ext cx="5555797" cy="1537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C9F20-AD8C-FF05-981E-BBDAB9AD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1" y="3204029"/>
            <a:ext cx="2943225" cy="34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9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16EB-F780-C8FC-293C-178BDEF5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8403D-92CA-C18A-DA52-4472E84A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29053"/>
            <a:ext cx="11440886" cy="634591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0B0E4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Standardizing Formats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 variable formats, such as dates, ratings, and durations, to enhance analysis consistency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Data Consistency: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consistency in categorical variables, such as genres, countries, director and cast to maintain data coherence.</a:t>
            </a:r>
            <a:endParaRPr lang="en-US" sz="1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standardizing the director, listed_in, and cast columns, we'll segment the DisneyPlusTitles table into two sub-tables: DisneyPlusTitles_TV_Shows and DisneyPlusTitles_Movies. This will enable us to conduct a thorough analysis on a well-structured and clean dataset.</a:t>
            </a:r>
            <a:endParaRPr lang="en-US" sz="1400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CBBD6-CE2A-4E8B-CC8F-C3464F7E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705349"/>
            <a:ext cx="6996114" cy="205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E026E-3601-14E9-35CE-2A887BDB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14" y="705349"/>
            <a:ext cx="4675867" cy="20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7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8F497-6BD1-BBB7-7321-46C9B66E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60541-BC4C-FBF5-E289-A49E785D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5" y="517253"/>
            <a:ext cx="7166246" cy="123698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EC0271F-D6A4-8215-9D5D-35BA0976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42377"/>
            <a:ext cx="3672114" cy="3748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DisneyPlusTitles_Tv_Shows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2C9D9-F674-674C-6A55-A771FD21F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5" y="1916113"/>
            <a:ext cx="4924425" cy="1371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31C03-322E-069E-5DA3-7BE19BD5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25" y="3322638"/>
            <a:ext cx="4943475" cy="1533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6FB3E-0981-99D4-09CF-7992BF1E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25" y="4891043"/>
            <a:ext cx="4943475" cy="1859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E3465-776F-2215-2DFA-35F9CB7F1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093" y="1910935"/>
            <a:ext cx="6004181" cy="1371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B86B1-271A-29F5-ED21-5241ACEA0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093" y="3322638"/>
            <a:ext cx="6004181" cy="1533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C6D127-754F-C103-303C-814AC211B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4050" y="4891043"/>
            <a:ext cx="6013223" cy="18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38E74-FC0D-501B-2EFF-C1BEC50D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4D592-8ECE-8031-C6E4-C9A7A4B6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3" y="394194"/>
            <a:ext cx="8247117" cy="45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0B0E43"/>
            </a:gs>
            <a:gs pos="100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08E9B-2CA9-BE8A-867D-DF61A171E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>
            <a:extLst>
              <a:ext uri="{FF2B5EF4-FFF2-40B4-BE49-F238E27FC236}">
                <a16:creationId xmlns:a16="http://schemas.microsoft.com/office/drawing/2014/main" id="{83D9D950-1304-BED0-6CB2-6E59C4CC57CE}"/>
              </a:ext>
            </a:extLst>
          </p:cNvPr>
          <p:cNvSpPr txBox="1">
            <a:spLocks/>
          </p:cNvSpPr>
          <p:nvPr/>
        </p:nvSpPr>
        <p:spPr>
          <a:xfrm>
            <a:off x="261257" y="142377"/>
            <a:ext cx="3672114" cy="37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DisneyPlusTitles_Movies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56474-5D38-C88C-003B-F9B3C039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1" y="628838"/>
            <a:ext cx="10341006" cy="125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2CF2D-2096-E45B-049D-90CD0BFB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1" y="2000345"/>
            <a:ext cx="4943475" cy="18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17726-620A-8B7F-D97C-A3E62684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51" y="4051606"/>
            <a:ext cx="4943475" cy="217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0F030-25EC-AA71-2FAF-F86702467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453" y="2011157"/>
            <a:ext cx="5170503" cy="184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230AE-A779-AC3F-B3E8-42EE59E84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995" y="4051607"/>
            <a:ext cx="5170503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480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Bauhaus 93</vt:lpstr>
      <vt:lpstr>Bradley Hand ITC</vt:lpstr>
      <vt:lpstr>Calibri</vt:lpstr>
      <vt:lpstr>Calibri Light</vt:lpstr>
      <vt:lpstr>Century Gothic</vt:lpstr>
      <vt:lpstr>Garamond</vt:lpstr>
      <vt:lpstr>Times New Roman</vt:lpstr>
      <vt:lpstr>Office Theme</vt:lpstr>
      <vt:lpstr>PowerPoint Presentation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pandey</dc:creator>
  <cp:lastModifiedBy>yash pandey</cp:lastModifiedBy>
  <cp:revision>1</cp:revision>
  <dcterms:created xsi:type="dcterms:W3CDTF">2024-02-27T04:50:25Z</dcterms:created>
  <dcterms:modified xsi:type="dcterms:W3CDTF">2024-02-29T07:52:38Z</dcterms:modified>
</cp:coreProperties>
</file>