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9"/>
  </p:notesMasterIdLst>
  <p:sldIdLst>
    <p:sldId id="301" r:id="rId2"/>
    <p:sldId id="291" r:id="rId3"/>
    <p:sldId id="605" r:id="rId4"/>
    <p:sldId id="618" r:id="rId5"/>
    <p:sldId id="615" r:id="rId6"/>
    <p:sldId id="429" r:id="rId7"/>
    <p:sldId id="623" r:id="rId8"/>
    <p:sldId id="619" r:id="rId9"/>
    <p:sldId id="600" r:id="rId10"/>
    <p:sldId id="601" r:id="rId11"/>
    <p:sldId id="614" r:id="rId12"/>
    <p:sldId id="610" r:id="rId13"/>
    <p:sldId id="602" r:id="rId14"/>
    <p:sldId id="612" r:id="rId15"/>
    <p:sldId id="616" r:id="rId16"/>
    <p:sldId id="617" r:id="rId17"/>
    <p:sldId id="624" r:id="rId18"/>
    <p:sldId id="625" r:id="rId19"/>
    <p:sldId id="603" r:id="rId20"/>
    <p:sldId id="626" r:id="rId21"/>
    <p:sldId id="627" r:id="rId22"/>
    <p:sldId id="611" r:id="rId23"/>
    <p:sldId id="628" r:id="rId24"/>
    <p:sldId id="606" r:id="rId25"/>
    <p:sldId id="621" r:id="rId26"/>
    <p:sldId id="622" r:id="rId27"/>
    <p:sldId id="60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07" autoAdjust="0"/>
    <p:restoredTop sz="94293" autoAdjust="0"/>
  </p:normalViewPr>
  <p:slideViewPr>
    <p:cSldViewPr>
      <p:cViewPr varScale="1">
        <p:scale>
          <a:sx n="68" d="100"/>
          <a:sy n="68" d="100"/>
        </p:scale>
        <p:origin x="1428"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0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0C21B9-64FE-4E58-B0D4-9F8FF1359D3C}" type="datetimeFigureOut">
              <a:rPr lang="en-US" smtClean="0"/>
              <a:pPr/>
              <a:t>7/14/2022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F559A4-7675-44BB-A5E2-932700AAE130}" type="slidenum">
              <a:rPr lang="en-US" smtClean="0"/>
              <a:pPr/>
              <a:t>‹#›</a:t>
            </a:fld>
            <a:endParaRPr lang="en-US" dirty="0"/>
          </a:p>
        </p:txBody>
      </p:sp>
    </p:spTree>
    <p:extLst>
      <p:ext uri="{BB962C8B-B14F-4D97-AF65-F5344CB8AC3E}">
        <p14:creationId xmlns:p14="http://schemas.microsoft.com/office/powerpoint/2010/main" val="2069799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80946A-4F46-41C1-AF72-DE7F0196F0AC}" type="datetime1">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4BB568-2FFB-48E6-9153-4981A890C77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7BD3A0-A7CB-4E67-9030-EF487881EFF2}" type="datetime1">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4BB568-2FFB-48E6-9153-4981A890C77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DEDB3B-2A1A-463A-94E2-ADE436345885}" type="datetime1">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4BB568-2FFB-48E6-9153-4981A890C77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FAD40F-37ED-42C5-ACD2-69F29D659A82}" type="datetime1">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4BB568-2FFB-48E6-9153-4981A890C77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AB2CA-DC3B-4AA5-AFB8-01876B68C028}" type="datetime1">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4BB568-2FFB-48E6-9153-4981A890C77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EBBA7E-25B1-4A9A-9B89-698C460BF587}" type="datetime1">
              <a:rPr lang="en-US" smtClean="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4BB568-2FFB-48E6-9153-4981A890C77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1C35CA-6E5A-45FB-A442-AF5283A88B2D}" type="datetime1">
              <a:rPr lang="en-US" smtClean="0"/>
              <a:pPr/>
              <a:t>7/14/2022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94BB568-2FFB-48E6-9153-4981A890C77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D4A6C2-1C37-4723-992D-E48766800AF4}" type="datetime1">
              <a:rPr lang="en-US" smtClean="0"/>
              <a:pPr/>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94BB568-2FFB-48E6-9153-4981A890C77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471C6-E2DF-4AC1-9317-0BC9B27A51A3}" type="datetime1">
              <a:rPr lang="en-US" smtClean="0"/>
              <a:pPr/>
              <a:t>7/14/2022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94BB568-2FFB-48E6-9153-4981A890C77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E95195-52FC-42AE-8F33-AC0DF7B4CA3A}" type="datetime1">
              <a:rPr lang="en-US" smtClean="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4BB568-2FFB-48E6-9153-4981A890C77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585F2D-007D-4E59-8465-159F3DA04CD0}" type="datetime1">
              <a:rPr lang="en-US" smtClean="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4BB568-2FFB-48E6-9153-4981A890C77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A1234E-F294-4008-AADA-178A8A4E3E16}" type="datetime1">
              <a:rPr lang="en-US" smtClean="0"/>
              <a:pPr/>
              <a:t>7/14/2022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BB568-2FFB-48E6-9153-4981A890C77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idx="1"/>
          </p:nvPr>
        </p:nvSpPr>
        <p:spPr>
          <a:xfrm>
            <a:off x="0" y="914400"/>
            <a:ext cx="9144000" cy="5943600"/>
          </a:xfrm>
        </p:spPr>
        <p:txBody>
          <a:bodyPr>
            <a:normAutofit fontScale="92500" lnSpcReduction="10000"/>
          </a:bodyPr>
          <a:lstStyle/>
          <a:p>
            <a:pPr algn="ctr">
              <a:buNone/>
            </a:pPr>
            <a:r>
              <a:rPr lang="en-US" sz="4800" dirty="0">
                <a:solidFill>
                  <a:schemeClr val="tx2">
                    <a:lumMod val="50000"/>
                  </a:schemeClr>
                </a:solidFill>
                <a:latin typeface="Times New Roman" pitchFamily="18" charset="0"/>
                <a:ea typeface="+mj-ea"/>
                <a:cs typeface="Times New Roman" pitchFamily="18" charset="0"/>
              </a:rPr>
              <a:t>“</a:t>
            </a:r>
            <a:r>
              <a:rPr lang="en-US" altLang="en-US" sz="2600" b="1" dirty="0">
                <a:solidFill>
                  <a:schemeClr val="tx2">
                    <a:lumMod val="50000"/>
                  </a:schemeClr>
                </a:solidFill>
                <a:latin typeface="Times New Roman" panose="02020603050405020304" pitchFamily="18" charset="0"/>
                <a:cs typeface="Times New Roman" panose="02020603050405020304" pitchFamily="18" charset="0"/>
              </a:rPr>
              <a:t>DESIGN AND FABRICATION OF REACTOR FOR THE EXTRACTION OF FUEL FROM WASTE PLASTIC BY USING PYROLYSIS PROCESS</a:t>
            </a:r>
            <a:r>
              <a:rPr lang="en-US" sz="4300" dirty="0">
                <a:solidFill>
                  <a:schemeClr val="tx2">
                    <a:lumMod val="50000"/>
                  </a:schemeClr>
                </a:solidFill>
                <a:latin typeface="Times New Roman" panose="02020603050405020304" pitchFamily="18" charset="0"/>
                <a:ea typeface="+mj-ea"/>
                <a:cs typeface="Times New Roman" pitchFamily="18" charset="0"/>
              </a:rPr>
              <a:t>”</a:t>
            </a:r>
            <a:endParaRPr lang="en-US" sz="5200" dirty="0">
              <a:solidFill>
                <a:schemeClr val="tx2">
                  <a:lumMod val="50000"/>
                </a:schemeClr>
              </a:solidFill>
              <a:latin typeface="Times New Roman" panose="02020603050405020304" pitchFamily="18" charset="0"/>
              <a:ea typeface="+mj-ea"/>
              <a:cs typeface="Times New Roman" pitchFamily="18" charset="0"/>
            </a:endParaRPr>
          </a:p>
          <a:p>
            <a:pPr algn="l"/>
            <a:endParaRPr lang="en-US" sz="2800" u="sng" dirty="0">
              <a:solidFill>
                <a:srgbClr val="00B0F0"/>
              </a:solidFill>
              <a:latin typeface="Times New Roman" pitchFamily="18" charset="0"/>
              <a:ea typeface="+mj-ea"/>
              <a:cs typeface="Times New Roman" pitchFamily="18" charset="0"/>
            </a:endParaRPr>
          </a:p>
          <a:p>
            <a:pPr algn="l">
              <a:buNone/>
            </a:pPr>
            <a:r>
              <a:rPr lang="en-US" sz="2800" dirty="0">
                <a:solidFill>
                  <a:srgbClr val="7030A0"/>
                </a:solidFill>
                <a:latin typeface="Times New Roman" pitchFamily="18" charset="0"/>
                <a:ea typeface="+mj-ea"/>
                <a:cs typeface="Times New Roman" pitchFamily="18" charset="0"/>
              </a:rPr>
              <a:t>	                     					                      					                      </a:t>
            </a:r>
          </a:p>
          <a:p>
            <a:endParaRPr lang="en-US" sz="2800" dirty="0">
              <a:solidFill>
                <a:srgbClr val="00B0F0"/>
              </a:solidFill>
              <a:latin typeface="Times New Roman" pitchFamily="18" charset="0"/>
              <a:ea typeface="+mj-ea"/>
              <a:cs typeface="Times New Roman" pitchFamily="18" charset="0"/>
            </a:endParaRPr>
          </a:p>
          <a:p>
            <a:pPr algn="ctr">
              <a:buNone/>
            </a:pPr>
            <a:endParaRPr lang="en-US" sz="2800" u="sng" dirty="0">
              <a:solidFill>
                <a:srgbClr val="7030A0"/>
              </a:solidFill>
              <a:latin typeface="Times New Roman" pitchFamily="18" charset="0"/>
              <a:cs typeface="Times New Roman" pitchFamily="18" charset="0"/>
            </a:endParaRPr>
          </a:p>
          <a:p>
            <a:pPr algn="ctr">
              <a:buNone/>
            </a:pPr>
            <a:endParaRPr lang="en-US" sz="2800" dirty="0">
              <a:solidFill>
                <a:srgbClr val="FF0000"/>
              </a:solidFill>
              <a:latin typeface="Times New Roman" pitchFamily="18" charset="0"/>
              <a:ea typeface="+mj-ea"/>
              <a:cs typeface="Times New Roman" pitchFamily="18" charset="0"/>
            </a:endParaRPr>
          </a:p>
          <a:p>
            <a:pPr algn="ctr">
              <a:buNone/>
            </a:pPr>
            <a:endParaRPr lang="en-US" sz="2800" dirty="0">
              <a:solidFill>
                <a:srgbClr val="FF0000"/>
              </a:solidFill>
              <a:latin typeface="Times New Roman" pitchFamily="18" charset="0"/>
              <a:ea typeface="+mj-ea"/>
              <a:cs typeface="Times New Roman" pitchFamily="18" charset="0"/>
            </a:endParaRPr>
          </a:p>
          <a:p>
            <a:pPr algn="ctr">
              <a:buNone/>
            </a:pPr>
            <a:endParaRPr lang="en-US" sz="2800" dirty="0">
              <a:solidFill>
                <a:srgbClr val="FF0000"/>
              </a:solidFill>
              <a:latin typeface="Times New Roman" pitchFamily="18" charset="0"/>
              <a:ea typeface="+mj-ea"/>
              <a:cs typeface="Times New Roman" pitchFamily="18" charset="0"/>
            </a:endParaRPr>
          </a:p>
          <a:p>
            <a:pPr algn="ctr">
              <a:buNone/>
            </a:pPr>
            <a:r>
              <a:rPr lang="en-US" sz="2800" dirty="0">
                <a:latin typeface="Times New Roman" pitchFamily="18" charset="0"/>
                <a:ea typeface="+mj-ea"/>
                <a:cs typeface="Times New Roman" pitchFamily="18" charset="0"/>
              </a:rPr>
              <a:t>Department of Mechanical Engineering</a:t>
            </a:r>
          </a:p>
          <a:p>
            <a:pPr algn="ctr">
              <a:buNone/>
            </a:pPr>
            <a:r>
              <a:rPr lang="en-US" sz="2800" dirty="0">
                <a:latin typeface="Times New Roman" pitchFamily="18" charset="0"/>
                <a:ea typeface="+mj-ea"/>
                <a:cs typeface="Times New Roman" pitchFamily="18" charset="0"/>
              </a:rPr>
              <a:t>NCET, Bangalore</a:t>
            </a:r>
            <a:r>
              <a:rPr lang="en-US" sz="2800" b="1" dirty="0">
                <a:latin typeface="Times New Roman"/>
                <a:ea typeface="Calibri"/>
                <a:cs typeface="Times New Roman"/>
              </a:rPr>
              <a:t> </a:t>
            </a:r>
            <a:r>
              <a:rPr lang="en-US" sz="2800" dirty="0">
                <a:latin typeface="Times New Roman" pitchFamily="18" charset="0"/>
                <a:ea typeface="+mj-ea"/>
                <a:cs typeface="Times New Roman" pitchFamily="18" charset="0"/>
              </a:rPr>
              <a:t> </a:t>
            </a:r>
          </a:p>
          <a:p>
            <a:pPr algn="l"/>
            <a:endParaRPr lang="en-US" sz="2800" dirty="0">
              <a:solidFill>
                <a:schemeClr val="tx1"/>
              </a:solidFill>
              <a:latin typeface="Times New Roman" pitchFamily="18" charset="0"/>
              <a:ea typeface="+mj-ea"/>
              <a:cs typeface="Times New Roman" pitchFamily="18" charset="0"/>
            </a:endParaRPr>
          </a:p>
        </p:txBody>
      </p:sp>
      <p:sp>
        <p:nvSpPr>
          <p:cNvPr id="5" name="Title 1"/>
          <p:cNvSpPr txBox="1">
            <a:spLocks/>
          </p:cNvSpPr>
          <p:nvPr/>
        </p:nvSpPr>
        <p:spPr>
          <a:xfrm>
            <a:off x="2305857" y="160844"/>
            <a:ext cx="4648200" cy="838200"/>
          </a:xfrm>
          <a:prstGeom prst="rect">
            <a:avLst/>
          </a:prstGeom>
        </p:spPr>
        <p:txBody>
          <a:bodyPr vert="horz" rtlCol="0" anchor="ctr">
            <a:normAutofit/>
            <a:scene3d>
              <a:camera prst="orthographicFront"/>
              <a:lightRig rig="soft" dir="t"/>
            </a:scene3d>
            <a:sp3d prstMaterial="softEdge">
              <a:bevelT w="25400" h="25400"/>
            </a:sp3d>
          </a:bodyPr>
          <a:lstStyle/>
          <a:p>
            <a:pPr lvl="0" algn="ctr">
              <a:spcBef>
                <a:spcPct val="0"/>
              </a:spcBef>
              <a:defRPr/>
            </a:pPr>
            <a:r>
              <a:rPr kumimoji="0" lang="en-US" sz="2400" b="1" i="0" u="none" strike="noStrike" kern="1200" cap="none" spc="0" normalizeH="0" baseline="0" noProof="0">
                <a:ln>
                  <a:noFill/>
                </a:ln>
                <a:solidFill>
                  <a:schemeClr val="tx1">
                    <a:lumMod val="85000"/>
                    <a:lumOff val="1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Project Presentation </a:t>
            </a:r>
            <a:br>
              <a:rPr kumimoji="0" lang="en-US" sz="2400" b="1" i="0" u="none" strike="noStrike" kern="1200" cap="none" spc="0" normalizeH="0" baseline="0" noProof="0" dirty="0">
                <a:ln>
                  <a:noFill/>
                </a:ln>
                <a:solidFill>
                  <a:schemeClr val="tx1">
                    <a:lumMod val="85000"/>
                    <a:lumOff val="1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br>
            <a:r>
              <a:rPr kumimoji="0" lang="en-US" sz="2400" b="1" i="0" u="none" strike="noStrike" kern="1200" cap="none" spc="0" normalizeH="0" baseline="0" noProof="0" dirty="0">
                <a:ln>
                  <a:noFill/>
                </a:ln>
                <a:solidFill>
                  <a:schemeClr val="tx1">
                    <a:lumMod val="85000"/>
                    <a:lumOff val="1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On</a:t>
            </a:r>
          </a:p>
        </p:txBody>
      </p:sp>
      <p:sp>
        <p:nvSpPr>
          <p:cNvPr id="7" name="Slide Number Placeholder 6"/>
          <p:cNvSpPr>
            <a:spLocks noGrp="1"/>
          </p:cNvSpPr>
          <p:nvPr>
            <p:ph type="sldNum" sz="quarter" idx="12"/>
          </p:nvPr>
        </p:nvSpPr>
        <p:spPr/>
        <p:txBody>
          <a:bodyPr/>
          <a:lstStyle/>
          <a:p>
            <a:fld id="{C94BB568-2FFB-48E6-9153-4981A890C77C}" type="slidenum">
              <a:rPr lang="en-US" sz="1400" smtClean="0"/>
              <a:pPr/>
              <a:t>1</a:t>
            </a:fld>
            <a:endParaRPr lang="en-US" sz="1400" dirty="0"/>
          </a:p>
        </p:txBody>
      </p:sp>
      <p:sp>
        <p:nvSpPr>
          <p:cNvPr id="8" name="Rectangle 7"/>
          <p:cNvSpPr/>
          <p:nvPr/>
        </p:nvSpPr>
        <p:spPr>
          <a:xfrm>
            <a:off x="114300" y="2438400"/>
            <a:ext cx="8915400" cy="1877437"/>
          </a:xfrm>
          <a:prstGeom prst="rect">
            <a:avLst/>
          </a:prstGeom>
        </p:spPr>
        <p:txBody>
          <a:bodyPr wrap="square">
            <a:spAutoFit/>
          </a:bodyPr>
          <a:lstStyle/>
          <a:p>
            <a:r>
              <a:rPr lang="en-US" sz="2000" u="sng" dirty="0">
                <a:solidFill>
                  <a:srgbClr val="C00000"/>
                </a:solidFill>
                <a:latin typeface="Times New Roman" pitchFamily="18" charset="0"/>
                <a:cs typeface="Times New Roman" pitchFamily="18" charset="0"/>
              </a:rPr>
              <a:t>Presented by</a:t>
            </a:r>
            <a:r>
              <a:rPr lang="en-US" sz="2000" dirty="0">
                <a:solidFill>
                  <a:srgbClr val="C00000"/>
                </a:solidFill>
                <a:latin typeface="Times New Roman" pitchFamily="18" charset="0"/>
                <a:cs typeface="Times New Roman" pitchFamily="18" charset="0"/>
              </a:rPr>
              <a:t>:-   			                                   </a:t>
            </a:r>
            <a:r>
              <a:rPr lang="en-US" sz="2000" u="sng" dirty="0">
                <a:solidFill>
                  <a:srgbClr val="C00000"/>
                </a:solidFill>
                <a:latin typeface="Times New Roman" pitchFamily="18" charset="0"/>
                <a:cs typeface="Times New Roman" pitchFamily="18" charset="0"/>
              </a:rPr>
              <a:t>Under the Guidance of:-</a:t>
            </a:r>
          </a:p>
          <a:p>
            <a:r>
              <a:rPr lang="en-US" sz="2400" dirty="0">
                <a:solidFill>
                  <a:srgbClr val="002060"/>
                </a:solidFill>
                <a:latin typeface="Times New Roman" pitchFamily="18" charset="0"/>
                <a:cs typeface="Times New Roman" pitchFamily="18" charset="0"/>
              </a:rPr>
              <a:t>Mr. Yashas G M(1NC18ME047)                             Mr. Ravi Y V</a:t>
            </a:r>
          </a:p>
          <a:p>
            <a:r>
              <a:rPr lang="en-US" sz="2400" dirty="0">
                <a:solidFill>
                  <a:srgbClr val="002060"/>
                </a:solidFill>
                <a:latin typeface="Times New Roman" pitchFamily="18" charset="0"/>
                <a:cs typeface="Times New Roman" pitchFamily="18" charset="0"/>
              </a:rPr>
              <a:t>Mr. Sumanth P(1NC18ME039)                            Assistant Professor</a:t>
            </a:r>
          </a:p>
          <a:p>
            <a:r>
              <a:rPr lang="en-US" sz="2400" dirty="0">
                <a:solidFill>
                  <a:srgbClr val="002060"/>
                </a:solidFill>
                <a:latin typeface="Times New Roman" pitchFamily="18" charset="0"/>
                <a:cs typeface="Times New Roman" pitchFamily="18" charset="0"/>
              </a:rPr>
              <a:t>Mr. Rakesh K S(1NC19ME412)                   Department of ME, NCET</a:t>
            </a:r>
          </a:p>
          <a:p>
            <a:r>
              <a:rPr lang="en-US" sz="2400" dirty="0">
                <a:solidFill>
                  <a:srgbClr val="002060"/>
                </a:solidFill>
                <a:latin typeface="Times New Roman" pitchFamily="18" charset="0"/>
                <a:cs typeface="Times New Roman" pitchFamily="18" charset="0"/>
              </a:rPr>
              <a:t>Mr. Vishnu H S(1NC18ME046)</a:t>
            </a:r>
          </a:p>
        </p:txBody>
      </p:sp>
      <p:pic>
        <p:nvPicPr>
          <p:cNvPr id="1026"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9"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pic>
        <p:nvPicPr>
          <p:cNvPr id="2" name="Picture 1">
            <a:extLst>
              <a:ext uri="{FF2B5EF4-FFF2-40B4-BE49-F238E27FC236}">
                <a16:creationId xmlns:a16="http://schemas.microsoft.com/office/drawing/2014/main" id="{F0BC06FC-0125-D2C5-E816-E5C060758AB9}"/>
              </a:ext>
            </a:extLst>
          </p:cNvPr>
          <p:cNvPicPr>
            <a:picLocks noChangeAspect="1"/>
          </p:cNvPicPr>
          <p:nvPr/>
        </p:nvPicPr>
        <p:blipFill>
          <a:blip r:embed="rId4"/>
          <a:stretch>
            <a:fillRect/>
          </a:stretch>
        </p:blipFill>
        <p:spPr>
          <a:xfrm>
            <a:off x="3886200" y="4392036"/>
            <a:ext cx="1487514" cy="1430302"/>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61388"/>
            <a:ext cx="5029200" cy="1143000"/>
          </a:xfrm>
        </p:spPr>
        <p:txBody>
          <a:bodyPr>
            <a:normAutofit/>
          </a:bodyPr>
          <a:lstStyle/>
          <a:p>
            <a:r>
              <a:rPr lang="en-US" dirty="0">
                <a:solidFill>
                  <a:schemeClr val="accent1">
                    <a:lumMod val="50000"/>
                  </a:schemeClr>
                </a:solidFill>
                <a:latin typeface="Times New Roman" pitchFamily="18" charset="0"/>
                <a:cs typeface="Times New Roman" pitchFamily="18" charset="0"/>
              </a:rPr>
              <a:t>OBJECTIVES </a:t>
            </a:r>
            <a:endParaRPr lang="en-US" dirty="0">
              <a:solidFill>
                <a:schemeClr val="accent1">
                  <a:lumMod val="50000"/>
                </a:schemeClr>
              </a:solidFill>
            </a:endParaRPr>
          </a:p>
        </p:txBody>
      </p:sp>
      <p:sp>
        <p:nvSpPr>
          <p:cNvPr id="3" name="Content Placeholder 2"/>
          <p:cNvSpPr>
            <a:spLocks noGrp="1"/>
          </p:cNvSpPr>
          <p:nvPr>
            <p:ph idx="1"/>
          </p:nvPr>
        </p:nvSpPr>
        <p:spPr/>
        <p:txBody>
          <a:bodyPr>
            <a:noAutofit/>
          </a:bodyPr>
          <a:lstStyle/>
          <a:p>
            <a:pPr marL="0" indent="0" algn="just">
              <a:buNone/>
              <a:defRPr/>
            </a:pPr>
            <a:r>
              <a:rPr lang="en-US" sz="1800" dirty="0">
                <a:latin typeface="Times New Roman" panose="02020603050405020304" pitchFamily="18" charset="0"/>
                <a:cs typeface="Times New Roman" panose="02020603050405020304" pitchFamily="18" charset="0"/>
              </a:rPr>
              <a:t>The main objectives of this project are: </a:t>
            </a:r>
          </a:p>
          <a:p>
            <a:pPr algn="just">
              <a:defRPr/>
            </a:pPr>
            <a:endParaRPr lang="en-US" sz="1800" dirty="0">
              <a:latin typeface="Times New Roman" panose="02020603050405020304" pitchFamily="18" charset="0"/>
              <a:cs typeface="Times New Roman" panose="02020603050405020304" pitchFamily="18" charset="0"/>
            </a:endParaRPr>
          </a:p>
          <a:p>
            <a:pPr algn="just">
              <a:defRPr/>
            </a:pPr>
            <a:r>
              <a:rPr lang="en-US" sz="1800" dirty="0">
                <a:latin typeface="Times New Roman" panose="02020603050405020304" pitchFamily="18" charset="0"/>
                <a:cs typeface="Times New Roman" panose="02020603050405020304" pitchFamily="18" charset="0"/>
              </a:rPr>
              <a:t>The aim of this research is to study fuel oil production from plastic wastes by sequential pyrolysis and catalytic reforming processes. </a:t>
            </a:r>
          </a:p>
          <a:p>
            <a:pPr algn="just">
              <a:defRPr/>
            </a:pPr>
            <a:endParaRPr lang="en-US" sz="1800" dirty="0">
              <a:latin typeface="Times New Roman" panose="02020603050405020304" pitchFamily="18" charset="0"/>
              <a:cs typeface="Times New Roman" panose="02020603050405020304" pitchFamily="18" charset="0"/>
            </a:endParaRPr>
          </a:p>
          <a:p>
            <a:pPr algn="just">
              <a:defRPr/>
            </a:pPr>
            <a:r>
              <a:rPr lang="en-US" sz="1800" dirty="0">
                <a:latin typeface="Times New Roman" panose="02020603050405020304" pitchFamily="18" charset="0"/>
                <a:cs typeface="Times New Roman" panose="02020603050405020304" pitchFamily="18" charset="0"/>
              </a:rPr>
              <a:t>Studying different types of plastics and to find out environmental effects by plastic</a:t>
            </a:r>
          </a:p>
          <a:p>
            <a:pPr algn="just">
              <a:defRPr/>
            </a:pPr>
            <a:endParaRPr lang="en-US" sz="1800" dirty="0">
              <a:latin typeface="Times New Roman" panose="02020603050405020304" pitchFamily="18" charset="0"/>
              <a:cs typeface="Times New Roman" panose="02020603050405020304" pitchFamily="18" charset="0"/>
            </a:endParaRPr>
          </a:p>
          <a:p>
            <a:pPr algn="just">
              <a:defRPr/>
            </a:pPr>
            <a:r>
              <a:rPr lang="en-US" sz="1800" dirty="0">
                <a:latin typeface="Times New Roman" panose="02020603050405020304" pitchFamily="18" charset="0"/>
                <a:cs typeface="Times New Roman" panose="02020603050405020304" pitchFamily="18" charset="0"/>
              </a:rPr>
              <a:t>To develop and fabricate the machine to convert plastic material into crude oil.</a:t>
            </a:r>
          </a:p>
          <a:p>
            <a:pPr algn="just">
              <a:defRPr/>
            </a:pPr>
            <a:endParaRPr lang="en-US" sz="1800" dirty="0">
              <a:latin typeface="Times New Roman" panose="02020603050405020304" pitchFamily="18" charset="0"/>
              <a:cs typeface="Times New Roman" panose="02020603050405020304" pitchFamily="18" charset="0"/>
            </a:endParaRPr>
          </a:p>
          <a:p>
            <a:pPr algn="just">
              <a:defRPr/>
            </a:pPr>
            <a:r>
              <a:rPr lang="en-US" sz="1800" dirty="0">
                <a:latin typeface="Times New Roman" panose="02020603050405020304" pitchFamily="18" charset="0"/>
                <a:cs typeface="Times New Roman" panose="02020603050405020304" pitchFamily="18" charset="0"/>
              </a:rPr>
              <a:t>To reduce the dependency on gulf countries for fossil fuels, thereby contributing to the Economic growth of the country. </a:t>
            </a:r>
          </a:p>
        </p:txBody>
      </p:sp>
      <p:sp>
        <p:nvSpPr>
          <p:cNvPr id="4" name="Slide Number Placeholder 3"/>
          <p:cNvSpPr>
            <a:spLocks noGrp="1"/>
          </p:cNvSpPr>
          <p:nvPr>
            <p:ph type="sldNum" sz="quarter" idx="12"/>
          </p:nvPr>
        </p:nvSpPr>
        <p:spPr/>
        <p:txBody>
          <a:bodyPr/>
          <a:lstStyle/>
          <a:p>
            <a:fld id="{C94BB568-2FFB-48E6-9153-4981A890C77C}" type="slidenum">
              <a:rPr lang="en-US" smtClean="0"/>
              <a:pPr/>
              <a:t>10</a:t>
            </a:fld>
            <a:endParaRPr lang="en-US" dirty="0"/>
          </a:p>
        </p:txBody>
      </p:sp>
      <p:sp>
        <p:nvSpPr>
          <p:cNvPr id="4098" name="AutoShape 2" descr="Autonomous Engineering College in Bangalore Karnataka | NCET | About U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NAGARJUNA COLLEGE OF ENGINEERING AND TECHNOLOGY (NCET) BANGALORE Reviews |  Address | Phone Number | Cours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8"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4BB568-2FFB-48E6-9153-4981A890C77C}" type="slidenum">
              <a:rPr lang="en-US" smtClean="0"/>
              <a:pPr/>
              <a:t>11</a:t>
            </a:fld>
            <a:endParaRPr lang="en-US" dirty="0"/>
          </a:p>
        </p:txBody>
      </p:sp>
      <p:sp>
        <p:nvSpPr>
          <p:cNvPr id="3" name="Content Placeholder 2"/>
          <p:cNvSpPr>
            <a:spLocks noGrp="1"/>
          </p:cNvSpPr>
          <p:nvPr>
            <p:ph idx="4294967295"/>
          </p:nvPr>
        </p:nvSpPr>
        <p:spPr>
          <a:xfrm>
            <a:off x="34834" y="1102592"/>
            <a:ext cx="8229600" cy="4525963"/>
          </a:xfrm>
        </p:spPr>
        <p:txBody>
          <a:bodyPr>
            <a:normAutofit/>
          </a:bodyPr>
          <a:lstStyle/>
          <a:p>
            <a:pPr marL="0" indent="0" algn="ctr">
              <a:buNone/>
              <a:defRPr/>
            </a:pPr>
            <a:r>
              <a:rPr lang="en-US" sz="1600" b="1" dirty="0">
                <a:latin typeface="+mn-lt"/>
                <a:cs typeface="Arial" charset="0"/>
              </a:rPr>
              <a:t>COLLECTION OF WASTE PLASTIC FROM MECHANIC SHOP,FAST FOODS,HOSPITALS,HOUSE HOLD WASTE.</a:t>
            </a:r>
          </a:p>
          <a:p>
            <a:pPr marL="0" indent="0" algn="just">
              <a:buNone/>
              <a:defRPr/>
            </a:pPr>
            <a:endParaRPr lang="en-US" dirty="0">
              <a:cs typeface="Arial" charset="0"/>
            </a:endParaRPr>
          </a:p>
          <a:p>
            <a:pPr marL="0" indent="0" algn="just">
              <a:buNone/>
              <a:defRPr/>
            </a:pPr>
            <a:r>
              <a:rPr lang="en-US" dirty="0">
                <a:latin typeface="+mn-lt"/>
                <a:cs typeface="Arial" charset="0"/>
              </a:rPr>
              <a:t>                  </a:t>
            </a:r>
          </a:p>
          <a:p>
            <a:pPr marL="0" indent="0" algn="just">
              <a:buNone/>
              <a:defRPr/>
            </a:pPr>
            <a:r>
              <a:rPr lang="en-US" dirty="0">
                <a:cs typeface="Arial" charset="0"/>
              </a:rPr>
              <a:t>                 </a:t>
            </a:r>
            <a:endParaRPr lang="en-US" dirty="0">
              <a:latin typeface="+mn-lt"/>
              <a:cs typeface="Arial" charset="0"/>
            </a:endParaRPr>
          </a:p>
        </p:txBody>
      </p:sp>
      <p:sp>
        <p:nvSpPr>
          <p:cNvPr id="4098" name="AutoShape 2" descr="Autonomous Engineering College in Bangalore Karnataka | NCET | About U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NAGARJUNA COLLEGE OF ENGINEERING AND TECHNOLOGY (NCET) BANGALORE Reviews |  Address | Phone Number | Cours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8"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pic>
        <p:nvPicPr>
          <p:cNvPr id="17" name="Picture 16">
            <a:extLst>
              <a:ext uri="{FF2B5EF4-FFF2-40B4-BE49-F238E27FC236}">
                <a16:creationId xmlns:a16="http://schemas.microsoft.com/office/drawing/2014/main" id="{6B04C615-FDEF-0432-D1DB-75D5C733C4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9" y="1842959"/>
            <a:ext cx="4437017" cy="2374973"/>
          </a:xfrm>
          <a:prstGeom prst="rect">
            <a:avLst/>
          </a:prstGeom>
        </p:spPr>
      </p:pic>
      <p:pic>
        <p:nvPicPr>
          <p:cNvPr id="19" name="Picture 18">
            <a:extLst>
              <a:ext uri="{FF2B5EF4-FFF2-40B4-BE49-F238E27FC236}">
                <a16:creationId xmlns:a16="http://schemas.microsoft.com/office/drawing/2014/main" id="{4835B7B6-C2A8-57A1-C9FD-7E8C5BBDE6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2231" y="1818132"/>
            <a:ext cx="4218816" cy="2399800"/>
          </a:xfrm>
          <a:prstGeom prst="rect">
            <a:avLst/>
          </a:prstGeom>
        </p:spPr>
      </p:pic>
      <p:pic>
        <p:nvPicPr>
          <p:cNvPr id="21" name="Picture 20">
            <a:extLst>
              <a:ext uri="{FF2B5EF4-FFF2-40B4-BE49-F238E27FC236}">
                <a16:creationId xmlns:a16="http://schemas.microsoft.com/office/drawing/2014/main" id="{6CC5C490-E62C-43D2-A48A-52EBEBD89B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760" y="4308152"/>
            <a:ext cx="4460966" cy="2150990"/>
          </a:xfrm>
          <a:prstGeom prst="rect">
            <a:avLst/>
          </a:prstGeom>
        </p:spPr>
      </p:pic>
      <p:pic>
        <p:nvPicPr>
          <p:cNvPr id="23" name="Picture 22">
            <a:extLst>
              <a:ext uri="{FF2B5EF4-FFF2-40B4-BE49-F238E27FC236}">
                <a16:creationId xmlns:a16="http://schemas.microsoft.com/office/drawing/2014/main" id="{9ECF0B35-9E20-ACF2-B1F8-C612FF06D6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652" y="4279435"/>
            <a:ext cx="4267975" cy="2179707"/>
          </a:xfrm>
          <a:prstGeom prst="rect">
            <a:avLst/>
          </a:prstGeom>
        </p:spPr>
      </p:pic>
    </p:spTree>
    <p:extLst>
      <p:ext uri="{BB962C8B-B14F-4D97-AF65-F5344CB8AC3E}">
        <p14:creationId xmlns:p14="http://schemas.microsoft.com/office/powerpoint/2010/main" val="198809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160" y="228600"/>
            <a:ext cx="5943600" cy="1143000"/>
          </a:xfrm>
        </p:spPr>
        <p:txBody>
          <a:bodyPr>
            <a:normAutofit/>
          </a:bodyPr>
          <a:lstStyle/>
          <a:p>
            <a:r>
              <a:rPr lang="en-US" dirty="0">
                <a:solidFill>
                  <a:schemeClr val="accent1">
                    <a:lumMod val="50000"/>
                  </a:schemeClr>
                </a:solidFill>
                <a:latin typeface="Times New Roman" pitchFamily="18" charset="0"/>
                <a:cs typeface="Times New Roman" pitchFamily="18" charset="0"/>
              </a:rPr>
              <a:t>METHODOLOGY</a:t>
            </a:r>
            <a:endParaRPr lang="en-US" dirty="0">
              <a:solidFill>
                <a:schemeClr val="accent1">
                  <a:lumMod val="50000"/>
                </a:schemeClr>
              </a:solidFill>
            </a:endParaRPr>
          </a:p>
        </p:txBody>
      </p:sp>
      <p:sp>
        <p:nvSpPr>
          <p:cNvPr id="3" name="Content Placeholder 2"/>
          <p:cNvSpPr>
            <a:spLocks noGrp="1"/>
          </p:cNvSpPr>
          <p:nvPr>
            <p:ph idx="1"/>
          </p:nvPr>
        </p:nvSpPr>
        <p:spPr>
          <a:xfrm>
            <a:off x="505348" y="1539541"/>
            <a:ext cx="8333852" cy="5181934"/>
          </a:xfrm>
        </p:spPr>
        <p:txBody>
          <a:bodyPr>
            <a:normAutofit/>
          </a:bodyPr>
          <a:lstStyle/>
          <a:p>
            <a:pPr marL="0" indent="0" algn="just">
              <a:buNone/>
              <a:defRPr/>
            </a:pPr>
            <a:r>
              <a:rPr lang="en-US" sz="2000" b="1" dirty="0">
                <a:latin typeface="Times New Roman" panose="02020603050405020304" pitchFamily="18" charset="0"/>
                <a:cs typeface="Times New Roman" panose="02020603050405020304" pitchFamily="18" charset="0"/>
              </a:rPr>
              <a:t> A. </a:t>
            </a:r>
            <a:r>
              <a:rPr lang="en-US" sz="2000" b="1" u="sng" dirty="0">
                <a:latin typeface="Times New Roman" panose="02020603050405020304" pitchFamily="18" charset="0"/>
                <a:cs typeface="Times New Roman" panose="02020603050405020304" pitchFamily="18" charset="0"/>
              </a:rPr>
              <a:t>Material Required : </a:t>
            </a:r>
          </a:p>
          <a:p>
            <a:pPr marL="0" indent="0" algn="just">
              <a:buNone/>
              <a:defRPr/>
            </a:pPr>
            <a:r>
              <a:rPr lang="en-US" sz="2000" dirty="0">
                <a:latin typeface="Times New Roman" panose="02020603050405020304" pitchFamily="18" charset="0"/>
                <a:cs typeface="Times New Roman" panose="02020603050405020304" pitchFamily="18" charset="0"/>
              </a:rPr>
              <a:t>Waste plastic which is high-density polyethylene, PET, PS, PP because pyrolysis cannot be performed on all types of plastic. The plastic waste found at retailers’ shop, single-time use plastic bottles and all sort of plastic waste which can be used are being collected as the material for the experiment</a:t>
            </a:r>
            <a:r>
              <a:rPr lang="en-US" altLang="en-US" sz="2000" dirty="0">
                <a:latin typeface="Times New Roman" panose="02020603050405020304" pitchFamily="18" charset="0"/>
                <a:cs typeface="Times New Roman" panose="02020603050405020304" pitchFamily="18" charset="0"/>
              </a:rPr>
              <a:t>. </a:t>
            </a:r>
          </a:p>
          <a:p>
            <a:pPr marL="0" indent="0" algn="just">
              <a:buNone/>
              <a:defRPr/>
            </a:pPr>
            <a:r>
              <a:rPr lang="en-US" sz="2000" b="1" dirty="0">
                <a:latin typeface="Times New Roman" panose="02020603050405020304" pitchFamily="18" charset="0"/>
                <a:cs typeface="Times New Roman" panose="02020603050405020304" pitchFamily="18" charset="0"/>
              </a:rPr>
              <a:t>B. </a:t>
            </a:r>
            <a:r>
              <a:rPr lang="en-US" sz="2000" b="1" u="sng" dirty="0">
                <a:latin typeface="Times New Roman" panose="02020603050405020304" pitchFamily="18" charset="0"/>
                <a:cs typeface="Times New Roman" panose="02020603050405020304" pitchFamily="18" charset="0"/>
              </a:rPr>
              <a:t>Experimental Setup </a:t>
            </a:r>
            <a:r>
              <a:rPr lang="en-US" sz="2000" b="1" dirty="0">
                <a:latin typeface="Times New Roman" panose="02020603050405020304" pitchFamily="18" charset="0"/>
                <a:cs typeface="Times New Roman" panose="02020603050405020304" pitchFamily="18" charset="0"/>
              </a:rPr>
              <a:t>:</a:t>
            </a:r>
          </a:p>
          <a:p>
            <a:pPr marL="0" indent="0" algn="just">
              <a:buNone/>
              <a:defRPr/>
            </a:pPr>
            <a:r>
              <a:rPr lang="en-US" sz="2000" dirty="0">
                <a:latin typeface="Times New Roman" panose="02020603050405020304" pitchFamily="18" charset="0"/>
                <a:cs typeface="Times New Roman" panose="02020603050405020304" pitchFamily="18" charset="0"/>
              </a:rPr>
              <a:t>  The experimental setup is shown in fig. A container, a pyrolizer, test tubes/pipes, collector in which the fuel will collected. </a:t>
            </a:r>
          </a:p>
        </p:txBody>
      </p:sp>
      <p:sp>
        <p:nvSpPr>
          <p:cNvPr id="4" name="Slide Number Placeholder 3"/>
          <p:cNvSpPr>
            <a:spLocks noGrp="1"/>
          </p:cNvSpPr>
          <p:nvPr>
            <p:ph type="sldNum" sz="quarter" idx="12"/>
          </p:nvPr>
        </p:nvSpPr>
        <p:spPr/>
        <p:txBody>
          <a:bodyPr/>
          <a:lstStyle/>
          <a:p>
            <a:fld id="{C94BB568-2FFB-48E6-9153-4981A890C77C}" type="slidenum">
              <a:rPr lang="en-US" smtClean="0"/>
              <a:pPr/>
              <a:t>12</a:t>
            </a:fld>
            <a:endParaRPr lang="en-US" dirty="0"/>
          </a:p>
        </p:txBody>
      </p:sp>
      <p:sp>
        <p:nvSpPr>
          <p:cNvPr id="4098" name="AutoShape 2" descr="Autonomous Engineering College in Bangalore Karnataka | NCET | About U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NAGARJUNA COLLEGE OF ENGINEERING AND TECHNOLOGY (NCET) BANGALORE Reviews |  Address | Phone Number | Cours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8"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pic>
        <p:nvPicPr>
          <p:cNvPr id="9" name="Picture 8">
            <a:extLst>
              <a:ext uri="{FF2B5EF4-FFF2-40B4-BE49-F238E27FC236}">
                <a16:creationId xmlns:a16="http://schemas.microsoft.com/office/drawing/2014/main" id="{E8E39798-88EA-BB92-3291-E0196317DB0E}"/>
              </a:ext>
            </a:extLst>
          </p:cNvPr>
          <p:cNvPicPr>
            <a:picLocks noChangeAspect="1"/>
          </p:cNvPicPr>
          <p:nvPr/>
        </p:nvPicPr>
        <p:blipFill>
          <a:blip r:embed="rId4"/>
          <a:stretch>
            <a:fillRect/>
          </a:stretch>
        </p:blipFill>
        <p:spPr>
          <a:xfrm>
            <a:off x="2541786" y="4198477"/>
            <a:ext cx="4060428" cy="2239963"/>
          </a:xfrm>
          <a:prstGeom prst="rect">
            <a:avLst/>
          </a:prstGeom>
        </p:spPr>
      </p:pic>
    </p:spTree>
    <p:extLst>
      <p:ext uri="{BB962C8B-B14F-4D97-AF65-F5344CB8AC3E}">
        <p14:creationId xmlns:p14="http://schemas.microsoft.com/office/powerpoint/2010/main" val="3745524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4BB568-2FFB-48E6-9153-4981A890C77C}" type="slidenum">
              <a:rPr lang="en-US" smtClean="0"/>
              <a:pPr/>
              <a:t>13</a:t>
            </a:fld>
            <a:endParaRPr lang="en-US" dirty="0"/>
          </a:p>
        </p:txBody>
      </p:sp>
      <p:sp>
        <p:nvSpPr>
          <p:cNvPr id="3" name="Content Placeholder 2"/>
          <p:cNvSpPr>
            <a:spLocks noGrp="1"/>
          </p:cNvSpPr>
          <p:nvPr>
            <p:ph idx="4294967295"/>
          </p:nvPr>
        </p:nvSpPr>
        <p:spPr>
          <a:xfrm>
            <a:off x="304800" y="990602"/>
            <a:ext cx="8229600" cy="5730874"/>
          </a:xfrm>
        </p:spPr>
        <p:txBody>
          <a:bodyPr>
            <a:normAutofit/>
          </a:bodyPr>
          <a:lstStyle/>
          <a:p>
            <a:pPr marL="0" indent="0" algn="ctr" eaLnBrk="0" hangingPunct="0">
              <a:buNone/>
              <a:defRPr/>
            </a:pPr>
            <a:r>
              <a:rPr lang="en-US" sz="2000" b="1" dirty="0">
                <a:latin typeface="Times New Roman" panose="02020603050405020304" pitchFamily="18" charset="0"/>
                <a:cs typeface="Times New Roman" panose="02020603050405020304" pitchFamily="18" charset="0"/>
              </a:rPr>
              <a:t>SUBJECTING THE WASTE PLASTIC FOR PYROLYSIS </a:t>
            </a:r>
            <a:endParaRPr lang="en-US" sz="2000" dirty="0">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The collection of waste plastic is quite an easy task as compared to other wastes, the plastic wastes are abundant and can be obtained in large quantities from the households, roadsides, hospitals, hotels etc. </a:t>
            </a:r>
          </a:p>
          <a:p>
            <a:pPr algn="just" eaLnBrk="0" hangingPunct="0">
              <a:buFont typeface="Wingdings" panose="05000000000000000000" pitchFamily="2" charset="2"/>
              <a:buChar char="Ø"/>
              <a:defRPr/>
            </a:pPr>
            <a:r>
              <a:rPr lang="en-US" sz="2000" dirty="0">
                <a:latin typeface="Times New Roman" panose="02020603050405020304" pitchFamily="18" charset="0"/>
                <a:ea typeface="Calibri" pitchFamily="34" charset="0"/>
                <a:cs typeface="Times New Roman" panose="02020603050405020304" pitchFamily="18" charset="0"/>
              </a:rPr>
              <a:t>The pyrolysis is a simple process in which the organic matter is subjected to higher temperature about 150ºC to 200ºC in order to promote thermal cracking of the organic matter so as to obtain the end products in the form of – liquid, char and gas in absence of oxygen.</a:t>
            </a:r>
            <a:endParaRPr lang="en-US" sz="2000" dirty="0">
              <a:latin typeface="Times New Roman" panose="02020603050405020304" pitchFamily="18" charset="0"/>
              <a:cs typeface="Times New Roman" panose="02020603050405020304" pitchFamily="18" charset="0"/>
            </a:endParaRPr>
          </a:p>
          <a:p>
            <a:pPr marL="0" indent="0" algn="just" eaLnBrk="0" hangingPunct="0">
              <a:buNone/>
              <a:defRPr/>
            </a:pPr>
            <a:endParaRPr lang="en-US" sz="2000" dirty="0">
              <a:latin typeface="+mn-lt"/>
            </a:endParaRPr>
          </a:p>
        </p:txBody>
      </p:sp>
      <p:pic>
        <p:nvPicPr>
          <p:cNvPr id="5"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pic>
        <p:nvPicPr>
          <p:cNvPr id="8" name="Picture 7">
            <a:extLst>
              <a:ext uri="{FF2B5EF4-FFF2-40B4-BE49-F238E27FC236}">
                <a16:creationId xmlns:a16="http://schemas.microsoft.com/office/drawing/2014/main" id="{9A08F0CC-3693-9501-C9D3-0088499D62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3884319"/>
            <a:ext cx="5486400" cy="22683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4BB568-2FFB-48E6-9153-4981A890C77C}" type="slidenum">
              <a:rPr lang="en-US" smtClean="0"/>
              <a:pPr/>
              <a:t>14</a:t>
            </a:fld>
            <a:endParaRPr lang="en-US" dirty="0"/>
          </a:p>
        </p:txBody>
      </p:sp>
      <p:sp>
        <p:nvSpPr>
          <p:cNvPr id="3" name="Content Placeholder 2"/>
          <p:cNvSpPr>
            <a:spLocks noGrp="1"/>
          </p:cNvSpPr>
          <p:nvPr>
            <p:ph idx="4294967295"/>
          </p:nvPr>
        </p:nvSpPr>
        <p:spPr>
          <a:xfrm>
            <a:off x="0" y="990602"/>
            <a:ext cx="8229600" cy="5730874"/>
          </a:xfrm>
        </p:spPr>
        <p:txBody>
          <a:bodyPr>
            <a:normAutofit/>
          </a:bodyPr>
          <a:lstStyle/>
          <a:p>
            <a:pPr marL="0" indent="0" algn="just" eaLnBrk="0" hangingPunct="0">
              <a:buNone/>
              <a:defRPr/>
            </a:pPr>
            <a:r>
              <a:rPr lang="en-US" sz="2400" b="1" u="sng" dirty="0">
                <a:latin typeface="+mn-lt"/>
              </a:rPr>
              <a:t> </a:t>
            </a:r>
            <a:r>
              <a:rPr lang="en-US" sz="2400" b="1" u="sng" dirty="0">
                <a:latin typeface="+mn-lt"/>
                <a:cs typeface="Arial" charset="0"/>
              </a:rPr>
              <a:t>DESIGN DETAILS OF THE INSTRUMENT</a:t>
            </a:r>
            <a:endParaRPr lang="en-US" sz="2400" b="1" u="sng" dirty="0">
              <a:cs typeface="Arial" charset="0"/>
            </a:endParaRPr>
          </a:p>
          <a:p>
            <a:pPr>
              <a:buFontTx/>
              <a:buChar char="•"/>
            </a:pPr>
            <a:r>
              <a:rPr lang="en-GB" altLang="en-US" sz="1300" dirty="0">
                <a:latin typeface="Times New Roman" panose="02020603050405020304" pitchFamily="18" charset="0"/>
                <a:cs typeface="Times New Roman" panose="02020603050405020304" pitchFamily="18" charset="0"/>
              </a:rPr>
              <a:t>Material = Mild Steel                                                                                                                                                                  </a:t>
            </a:r>
            <a:endParaRPr lang="en-US" altLang="en-US" sz="1300" dirty="0">
              <a:latin typeface="Times New Roman" panose="02020603050405020304" pitchFamily="18" charset="0"/>
              <a:cs typeface="Times New Roman" panose="02020603050405020304" pitchFamily="18" charset="0"/>
            </a:endParaRPr>
          </a:p>
          <a:p>
            <a:pPr>
              <a:buFontTx/>
              <a:buChar char="•"/>
            </a:pPr>
            <a:r>
              <a:rPr lang="en-GB" altLang="en-US" sz="1300" dirty="0">
                <a:latin typeface="Times New Roman" panose="02020603050405020304" pitchFamily="18" charset="0"/>
                <a:cs typeface="Times New Roman" panose="02020603050405020304" pitchFamily="18" charset="0"/>
              </a:rPr>
              <a:t>Top diameter = 25 cm </a:t>
            </a:r>
            <a:endParaRPr lang="en-US" altLang="en-US" sz="1300" dirty="0">
              <a:latin typeface="Times New Roman" panose="02020603050405020304" pitchFamily="18" charset="0"/>
              <a:cs typeface="Times New Roman" panose="02020603050405020304" pitchFamily="18" charset="0"/>
            </a:endParaRPr>
          </a:p>
          <a:p>
            <a:pPr>
              <a:buFontTx/>
              <a:buChar char="•"/>
            </a:pPr>
            <a:r>
              <a:rPr lang="en-GB" altLang="en-US" sz="1300" dirty="0">
                <a:latin typeface="Times New Roman" panose="02020603050405020304" pitchFamily="18" charset="0"/>
                <a:cs typeface="Times New Roman" panose="02020603050405020304" pitchFamily="18" charset="0"/>
              </a:rPr>
              <a:t>Bottom diameter = 25 cm  </a:t>
            </a:r>
            <a:endParaRPr lang="en-US" altLang="en-US" sz="1300" dirty="0">
              <a:latin typeface="Times New Roman" panose="02020603050405020304" pitchFamily="18" charset="0"/>
              <a:cs typeface="Times New Roman" panose="02020603050405020304" pitchFamily="18" charset="0"/>
            </a:endParaRPr>
          </a:p>
          <a:p>
            <a:pPr>
              <a:buFontTx/>
              <a:buChar char="•"/>
            </a:pPr>
            <a:r>
              <a:rPr lang="en-GB" altLang="en-US" sz="1300" dirty="0">
                <a:latin typeface="Times New Roman" panose="02020603050405020304" pitchFamily="18" charset="0"/>
                <a:cs typeface="Times New Roman" panose="02020603050405020304" pitchFamily="18" charset="0"/>
              </a:rPr>
              <a:t>Depth = 40 cm </a:t>
            </a:r>
            <a:endParaRPr lang="en-US" altLang="en-US" sz="1300" dirty="0">
              <a:latin typeface="Times New Roman" panose="02020603050405020304" pitchFamily="18" charset="0"/>
              <a:cs typeface="Times New Roman" panose="02020603050405020304" pitchFamily="18" charset="0"/>
            </a:endParaRPr>
          </a:p>
          <a:p>
            <a:pPr>
              <a:buFontTx/>
              <a:buChar char="•"/>
            </a:pPr>
            <a:r>
              <a:rPr lang="en-GB" altLang="en-US" sz="1300" dirty="0">
                <a:latin typeface="Times New Roman" panose="02020603050405020304" pitchFamily="18" charset="0"/>
                <a:cs typeface="Times New Roman" panose="02020603050405020304" pitchFamily="18" charset="0"/>
              </a:rPr>
              <a:t>Volume = 19634 cm </a:t>
            </a:r>
            <a:endParaRPr lang="en-US" altLang="en-US" sz="1300" dirty="0">
              <a:latin typeface="Times New Roman" panose="02020603050405020304" pitchFamily="18" charset="0"/>
              <a:cs typeface="Times New Roman" panose="02020603050405020304" pitchFamily="18" charset="0"/>
            </a:endParaRPr>
          </a:p>
          <a:p>
            <a:pPr>
              <a:buFontTx/>
              <a:buChar char="•"/>
            </a:pPr>
            <a:r>
              <a:rPr lang="en-GB" altLang="en-US" sz="1300" dirty="0">
                <a:latin typeface="Times New Roman" panose="02020603050405020304" pitchFamily="18" charset="0"/>
                <a:cs typeface="Times New Roman" panose="02020603050405020304" pitchFamily="18" charset="0"/>
              </a:rPr>
              <a:t>Diameter of outlet = 2.54 cm </a:t>
            </a:r>
            <a:endParaRPr lang="en-US" altLang="en-US" sz="1300" dirty="0">
              <a:latin typeface="Times New Roman" panose="02020603050405020304" pitchFamily="18" charset="0"/>
              <a:cs typeface="Times New Roman" panose="02020603050405020304" pitchFamily="18" charset="0"/>
            </a:endParaRPr>
          </a:p>
          <a:p>
            <a:pPr>
              <a:buFontTx/>
              <a:buChar char="•"/>
            </a:pPr>
            <a:r>
              <a:rPr lang="en-GB" altLang="en-US" sz="1300" dirty="0">
                <a:latin typeface="Times New Roman" panose="02020603050405020304" pitchFamily="18" charset="0"/>
                <a:cs typeface="Times New Roman" panose="02020603050405020304" pitchFamily="18" charset="0"/>
              </a:rPr>
              <a:t>Weight of mould   = 14 kg </a:t>
            </a:r>
            <a:endParaRPr lang="en-US" altLang="en-US" sz="1300" dirty="0">
              <a:latin typeface="Times New Roman" panose="02020603050405020304" pitchFamily="18" charset="0"/>
              <a:cs typeface="Times New Roman" panose="02020603050405020304" pitchFamily="18" charset="0"/>
            </a:endParaRPr>
          </a:p>
          <a:p>
            <a:pPr>
              <a:buFontTx/>
              <a:buChar char="•"/>
            </a:pPr>
            <a:r>
              <a:rPr lang="en-GB" altLang="en-US" sz="1300" dirty="0">
                <a:latin typeface="Times New Roman" panose="02020603050405020304" pitchFamily="18" charset="0"/>
                <a:cs typeface="Times New Roman" panose="02020603050405020304" pitchFamily="18" charset="0"/>
              </a:rPr>
              <a:t>Digital thermometer (up to 2000°C)</a:t>
            </a:r>
            <a:endParaRPr lang="en-US" altLang="en-US" sz="1300" dirty="0">
              <a:latin typeface="Times New Roman" panose="02020603050405020304" pitchFamily="18" charset="0"/>
              <a:cs typeface="Times New Roman" panose="02020603050405020304" pitchFamily="18" charset="0"/>
            </a:endParaRPr>
          </a:p>
          <a:p>
            <a:r>
              <a:rPr lang="en-US" altLang="en-US" sz="1300" dirty="0">
                <a:latin typeface="Times New Roman" panose="02020603050405020304" pitchFamily="18" charset="0"/>
                <a:cs typeface="Times New Roman" panose="02020603050405020304" pitchFamily="18" charset="0"/>
              </a:rPr>
              <a:t>Electric Band heater        </a:t>
            </a:r>
          </a:p>
          <a:p>
            <a:pPr marL="0" indent="0">
              <a:buNone/>
            </a:pPr>
            <a:r>
              <a:rPr lang="en-US" altLang="en-US" sz="1300" dirty="0">
                <a:latin typeface="Times New Roman" panose="02020603050405020304" pitchFamily="18" charset="0"/>
                <a:cs typeface="Times New Roman" panose="02020603050405020304" pitchFamily="18" charset="0"/>
              </a:rPr>
              <a:t>                                                                      </a:t>
            </a:r>
            <a:r>
              <a:rPr lang="en-US" altLang="en-US" sz="1300" b="1" u="sng"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TECHNICAL FEATURES</a:t>
            </a:r>
          </a:p>
          <a:p>
            <a:r>
              <a:rPr lang="en-US" altLang="en-US" sz="1400" dirty="0">
                <a:latin typeface="Times New Roman" panose="02020603050405020304" pitchFamily="18" charset="0"/>
                <a:cs typeface="Times New Roman" panose="02020603050405020304" pitchFamily="18" charset="0"/>
              </a:rPr>
              <a:t>Diameter – 160mm                                                                                                   </a:t>
            </a:r>
            <a:r>
              <a:rPr lang="en-US" altLang="en-US" sz="1400" b="1" u="sng" dirty="0">
                <a:latin typeface="Times New Roman" panose="02020603050405020304" pitchFamily="18" charset="0"/>
                <a:cs typeface="Times New Roman" panose="02020603050405020304" pitchFamily="18" charset="0"/>
              </a:rPr>
              <a:t> </a:t>
            </a:r>
          </a:p>
          <a:p>
            <a:r>
              <a:rPr lang="en-US" altLang="en-US" sz="1400" dirty="0">
                <a:latin typeface="Times New Roman" panose="02020603050405020304" pitchFamily="18" charset="0"/>
                <a:cs typeface="Times New Roman" panose="02020603050405020304" pitchFamily="18" charset="0"/>
              </a:rPr>
              <a:t>Height – 180 mm</a:t>
            </a:r>
          </a:p>
          <a:p>
            <a:r>
              <a:rPr lang="en-US" altLang="en-US" sz="1400" dirty="0">
                <a:latin typeface="Times New Roman" panose="02020603050405020304" pitchFamily="18" charset="0"/>
                <a:cs typeface="Times New Roman" panose="02020603050405020304" pitchFamily="18" charset="0"/>
              </a:rPr>
              <a:t>Power / Wattage – 2 Kw</a:t>
            </a:r>
          </a:p>
          <a:p>
            <a:r>
              <a:rPr lang="en-US" altLang="en-US" sz="1400" dirty="0">
                <a:latin typeface="Times New Roman" panose="02020603050405020304" pitchFamily="18" charset="0"/>
                <a:cs typeface="Times New Roman" panose="02020603050405020304" pitchFamily="18" charset="0"/>
              </a:rPr>
              <a:t>Voltage – 230 V</a:t>
            </a:r>
          </a:p>
          <a:p>
            <a:r>
              <a:rPr lang="en-US" altLang="en-US" sz="1400" dirty="0">
                <a:latin typeface="Times New Roman" panose="02020603050405020304" pitchFamily="18" charset="0"/>
                <a:cs typeface="Times New Roman" panose="02020603050405020304" pitchFamily="18" charset="0"/>
              </a:rPr>
              <a:t>Maximum temperature - 420℃ </a:t>
            </a:r>
          </a:p>
          <a:p>
            <a:r>
              <a:rPr lang="en-US" altLang="en-US" sz="1400" dirty="0">
                <a:latin typeface="Times New Roman" panose="02020603050405020304" pitchFamily="18" charset="0"/>
                <a:cs typeface="Times New Roman" panose="02020603050405020304" pitchFamily="18" charset="0"/>
              </a:rPr>
              <a:t>Sheath material – Stainless steel</a:t>
            </a:r>
          </a:p>
          <a:p>
            <a:r>
              <a:rPr lang="en-US" altLang="en-US" sz="1400" dirty="0">
                <a:latin typeface="Times New Roman" panose="02020603050405020304" pitchFamily="18" charset="0"/>
                <a:cs typeface="Times New Roman" panose="02020603050405020304" pitchFamily="18" charset="0"/>
              </a:rPr>
              <a:t>Insulation material – Ceramic </a:t>
            </a:r>
            <a:r>
              <a:rPr lang="en-US" altLang="en-US" sz="1400" dirty="0" err="1">
                <a:latin typeface="Times New Roman" panose="02020603050405020304" pitchFamily="18" charset="0"/>
                <a:cs typeface="Times New Roman" panose="02020603050405020304" pitchFamily="18" charset="0"/>
              </a:rPr>
              <a:t>fibre</a:t>
            </a:r>
            <a:r>
              <a:rPr lang="en-US" altLang="en-US" sz="1400" dirty="0">
                <a:latin typeface="Times New Roman" panose="02020603050405020304" pitchFamily="18" charset="0"/>
                <a:cs typeface="Times New Roman" panose="02020603050405020304" pitchFamily="18" charset="0"/>
              </a:rPr>
              <a:t> blanket</a:t>
            </a:r>
          </a:p>
          <a:p>
            <a:pPr marL="0" indent="0">
              <a:buNone/>
            </a:pPr>
            <a:endParaRPr lang="en-US" altLang="en-US" sz="1400" dirty="0">
              <a:latin typeface="Times New Roman" panose="02020603050405020304" pitchFamily="18" charset="0"/>
              <a:cs typeface="Times New Roman" panose="02020603050405020304" pitchFamily="18" charset="0"/>
            </a:endParaRPr>
          </a:p>
          <a:p>
            <a:pPr marL="0" indent="0" algn="just" eaLnBrk="0" hangingPunct="0">
              <a:buNone/>
              <a:defRPr/>
            </a:pPr>
            <a:endParaRPr lang="en-US" dirty="0">
              <a:latin typeface="+mn-lt"/>
            </a:endParaRPr>
          </a:p>
        </p:txBody>
      </p:sp>
      <p:pic>
        <p:nvPicPr>
          <p:cNvPr id="5"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pic>
        <p:nvPicPr>
          <p:cNvPr id="10" name="Picture 13" descr="C:\Users\Test\Desktop\ceramic-band-heater1.png">
            <a:extLst>
              <a:ext uri="{FF2B5EF4-FFF2-40B4-BE49-F238E27FC236}">
                <a16:creationId xmlns:a16="http://schemas.microsoft.com/office/drawing/2014/main" id="{CFC55789-4CEA-8E85-3AB7-AA2BE73AA5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2269" y="989883"/>
            <a:ext cx="260032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Reactor">
            <a:extLst>
              <a:ext uri="{FF2B5EF4-FFF2-40B4-BE49-F238E27FC236}">
                <a16:creationId xmlns:a16="http://schemas.microsoft.com/office/drawing/2014/main" id="{1B42EC84-BF73-ECCA-62FF-A1CDFBB816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0083" y="3524967"/>
            <a:ext cx="199078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6">
            <a:extLst>
              <a:ext uri="{FF2B5EF4-FFF2-40B4-BE49-F238E27FC236}">
                <a16:creationId xmlns:a16="http://schemas.microsoft.com/office/drawing/2014/main" id="{A833F3C0-6E2B-1B45-591B-846AB8DF077D}"/>
              </a:ext>
            </a:extLst>
          </p:cNvPr>
          <p:cNvGraphicFramePr>
            <a:graphicFrameLocks noGrp="1"/>
          </p:cNvGraphicFramePr>
          <p:nvPr>
            <p:extLst>
              <p:ext uri="{D42A27DB-BD31-4B8C-83A1-F6EECF244321}">
                <p14:modId xmlns:p14="http://schemas.microsoft.com/office/powerpoint/2010/main" val="2455283851"/>
              </p:ext>
            </p:extLst>
          </p:nvPr>
        </p:nvGraphicFramePr>
        <p:xfrm>
          <a:off x="5290794" y="3001964"/>
          <a:ext cx="3352800" cy="431800"/>
        </p:xfrm>
        <a:graphic>
          <a:graphicData uri="http://schemas.openxmlformats.org/drawingml/2006/table">
            <a:tbl>
              <a:tblPr firstRow="1" bandRow="1">
                <a:tableStyleId>{5940675A-B579-460E-94D1-54222C63F5DA}</a:tableStyleId>
              </a:tblPr>
              <a:tblGrid>
                <a:gridCol w="3352800">
                  <a:extLst>
                    <a:ext uri="{9D8B030D-6E8A-4147-A177-3AD203B41FA5}">
                      <a16:colId xmlns:a16="http://schemas.microsoft.com/office/drawing/2014/main" val="4094042678"/>
                    </a:ext>
                  </a:extLst>
                </a:gridCol>
              </a:tblGrid>
              <a:tr h="431800">
                <a:tc>
                  <a:txBody>
                    <a:bodyPr/>
                    <a:lstStyle/>
                    <a:p>
                      <a:r>
                        <a:rPr lang="en-US" altLang="en-US" sz="1800" b="1" u="none" dirty="0">
                          <a:latin typeface="Times New Roman" panose="02020603050405020304" pitchFamily="18" charset="0"/>
                          <a:cs typeface="Times New Roman" panose="02020603050405020304" pitchFamily="18" charset="0"/>
                        </a:rPr>
                        <a:t>CERAMIC BAND HEATER </a:t>
                      </a:r>
                      <a:endParaRPr lang="en-IN" u="none"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880853"/>
                  </a:ext>
                </a:extLst>
              </a:tr>
            </a:tbl>
          </a:graphicData>
        </a:graphic>
      </p:graphicFrame>
      <p:graphicFrame>
        <p:nvGraphicFramePr>
          <p:cNvPr id="7" name="Table 7">
            <a:extLst>
              <a:ext uri="{FF2B5EF4-FFF2-40B4-BE49-F238E27FC236}">
                <a16:creationId xmlns:a16="http://schemas.microsoft.com/office/drawing/2014/main" id="{647763B6-F1B2-8ECD-0ACF-D7681E4EFFD9}"/>
              </a:ext>
            </a:extLst>
          </p:cNvPr>
          <p:cNvGraphicFramePr>
            <a:graphicFrameLocks noGrp="1"/>
          </p:cNvGraphicFramePr>
          <p:nvPr>
            <p:extLst>
              <p:ext uri="{D42A27DB-BD31-4B8C-83A1-F6EECF244321}">
                <p14:modId xmlns:p14="http://schemas.microsoft.com/office/powerpoint/2010/main" val="3603420626"/>
              </p:ext>
            </p:extLst>
          </p:nvPr>
        </p:nvGraphicFramePr>
        <p:xfrm>
          <a:off x="5461124" y="5868079"/>
          <a:ext cx="2988699" cy="431801"/>
        </p:xfrm>
        <a:graphic>
          <a:graphicData uri="http://schemas.openxmlformats.org/drawingml/2006/table">
            <a:tbl>
              <a:tblPr firstRow="1" bandRow="1">
                <a:tableStyleId>{5940675A-B579-460E-94D1-54222C63F5DA}</a:tableStyleId>
              </a:tblPr>
              <a:tblGrid>
                <a:gridCol w="2988699">
                  <a:extLst>
                    <a:ext uri="{9D8B030D-6E8A-4147-A177-3AD203B41FA5}">
                      <a16:colId xmlns:a16="http://schemas.microsoft.com/office/drawing/2014/main" val="2026201186"/>
                    </a:ext>
                  </a:extLst>
                </a:gridCol>
              </a:tblGrid>
              <a:tr h="431801">
                <a:tc>
                  <a:txBody>
                    <a:bodyPr/>
                    <a:lstStyle/>
                    <a:p>
                      <a:pPr algn="ctr"/>
                      <a:r>
                        <a:rPr lang="en-IN" sz="2000" b="1" u="none" dirty="0"/>
                        <a:t>FABRICATED REACTOR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4652901"/>
                  </a:ext>
                </a:extLst>
              </a:tr>
            </a:tbl>
          </a:graphicData>
        </a:graphic>
      </p:graphicFrame>
    </p:spTree>
    <p:extLst>
      <p:ext uri="{BB962C8B-B14F-4D97-AF65-F5344CB8AC3E}">
        <p14:creationId xmlns:p14="http://schemas.microsoft.com/office/powerpoint/2010/main" val="3829146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4BB568-2FFB-48E6-9153-4981A890C77C}" type="slidenum">
              <a:rPr lang="en-US" smtClean="0"/>
              <a:pPr/>
              <a:t>15</a:t>
            </a:fld>
            <a:endParaRPr lang="en-US" dirty="0"/>
          </a:p>
        </p:txBody>
      </p:sp>
      <p:sp>
        <p:nvSpPr>
          <p:cNvPr id="3" name="Content Placeholder 2"/>
          <p:cNvSpPr>
            <a:spLocks noGrp="1"/>
          </p:cNvSpPr>
          <p:nvPr>
            <p:ph idx="4294967295"/>
          </p:nvPr>
        </p:nvSpPr>
        <p:spPr>
          <a:xfrm>
            <a:off x="304800" y="1142999"/>
            <a:ext cx="8229600" cy="5578475"/>
          </a:xfrm>
        </p:spPr>
        <p:txBody>
          <a:bodyPr>
            <a:normAutofit/>
          </a:bodyPr>
          <a:lstStyle/>
          <a:p>
            <a:pPr marL="0" indent="0" algn="just" eaLnBrk="0" hangingPunct="0">
              <a:buNone/>
              <a:defRPr/>
            </a:pPr>
            <a:r>
              <a:rPr lang="en-US" sz="1800" b="1" dirty="0">
                <a:effectLst/>
                <a:latin typeface="Times New Roman" panose="02020603050405020304" pitchFamily="18" charset="0"/>
                <a:ea typeface="Calibri" panose="020F0502020204030204" pitchFamily="34" charset="0"/>
              </a:rPr>
              <a:t>EXTRATION PROCESS IN SPECIALY DESIGNED MOULD (PYROLYZER)</a:t>
            </a:r>
            <a:endParaRPr lang="en-US" altLang="en-US" sz="1400" dirty="0">
              <a:latin typeface="Times New Roman" panose="02020603050405020304" pitchFamily="18" charset="0"/>
              <a:cs typeface="Times New Roman" panose="02020603050405020304" pitchFamily="18" charset="0"/>
            </a:endParaRPr>
          </a:p>
          <a:p>
            <a:pPr marL="0" indent="0" algn="just" eaLnBrk="0" hangingPunct="0">
              <a:buNone/>
              <a:defRPr/>
            </a:pPr>
            <a:endParaRPr lang="en-US" sz="2400" dirty="0">
              <a:latin typeface="+mn-lt"/>
            </a:endParaRPr>
          </a:p>
          <a:p>
            <a:pPr marL="0" indent="0" algn="just" eaLnBrk="0" hangingPunct="0">
              <a:buNone/>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below picture shows the mold prepared to serve as a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pyrolyzer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device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eaLnBrk="0" hangingPunct="0">
              <a:buNone/>
              <a:defRP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eaLnBrk="0" hangingPunct="0">
              <a:buNone/>
              <a:defRPr/>
            </a:pPr>
            <a:endParaRPr lang="en-US" sz="2400" dirty="0">
              <a:latin typeface="+mn-lt"/>
            </a:endParaRPr>
          </a:p>
        </p:txBody>
      </p:sp>
      <p:pic>
        <p:nvPicPr>
          <p:cNvPr id="5"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pic>
        <p:nvPicPr>
          <p:cNvPr id="8" name="Picture 7">
            <a:extLst>
              <a:ext uri="{FF2B5EF4-FFF2-40B4-BE49-F238E27FC236}">
                <a16:creationId xmlns:a16="http://schemas.microsoft.com/office/drawing/2014/main" id="{1F53024B-4008-D211-E15F-BCE18150A79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225" y="2635480"/>
            <a:ext cx="3381375" cy="2926080"/>
          </a:xfrm>
          <a:prstGeom prst="rect">
            <a:avLst/>
          </a:prstGeom>
          <a:noFill/>
          <a:ln>
            <a:noFill/>
          </a:ln>
        </p:spPr>
      </p:pic>
      <p:pic>
        <p:nvPicPr>
          <p:cNvPr id="2" name="Picture 1">
            <a:extLst>
              <a:ext uri="{FF2B5EF4-FFF2-40B4-BE49-F238E27FC236}">
                <a16:creationId xmlns:a16="http://schemas.microsoft.com/office/drawing/2014/main" id="{BF4C74E1-E1DF-9E19-79DF-895C365C4BE3}"/>
              </a:ext>
            </a:extLst>
          </p:cNvPr>
          <p:cNvPicPr>
            <a:picLocks noChangeAspect="1"/>
          </p:cNvPicPr>
          <p:nvPr/>
        </p:nvPicPr>
        <p:blipFill>
          <a:blip r:embed="rId5"/>
          <a:stretch>
            <a:fillRect/>
          </a:stretch>
        </p:blipFill>
        <p:spPr>
          <a:xfrm>
            <a:off x="609600" y="2514600"/>
            <a:ext cx="2914141" cy="3066554"/>
          </a:xfrm>
          <a:prstGeom prst="rect">
            <a:avLst/>
          </a:prstGeom>
        </p:spPr>
      </p:pic>
      <p:graphicFrame>
        <p:nvGraphicFramePr>
          <p:cNvPr id="7" name="Table 8">
            <a:extLst>
              <a:ext uri="{FF2B5EF4-FFF2-40B4-BE49-F238E27FC236}">
                <a16:creationId xmlns:a16="http://schemas.microsoft.com/office/drawing/2014/main" id="{21B193CE-1E88-F513-101E-06CDB562AD8F}"/>
              </a:ext>
            </a:extLst>
          </p:cNvPr>
          <p:cNvGraphicFramePr>
            <a:graphicFrameLocks noGrp="1"/>
          </p:cNvGraphicFramePr>
          <p:nvPr>
            <p:extLst>
              <p:ext uri="{D42A27DB-BD31-4B8C-83A1-F6EECF244321}">
                <p14:modId xmlns:p14="http://schemas.microsoft.com/office/powerpoint/2010/main" val="929464235"/>
              </p:ext>
            </p:extLst>
          </p:nvPr>
        </p:nvGraphicFramePr>
        <p:xfrm>
          <a:off x="505348" y="5815509"/>
          <a:ext cx="3352800" cy="640080"/>
        </p:xfrm>
        <a:graphic>
          <a:graphicData uri="http://schemas.openxmlformats.org/drawingml/2006/table">
            <a:tbl>
              <a:tblPr firstRow="1" bandRow="1">
                <a:tableStyleId>{5940675A-B579-460E-94D1-54222C63F5DA}</a:tableStyleId>
              </a:tblPr>
              <a:tblGrid>
                <a:gridCol w="3352800">
                  <a:extLst>
                    <a:ext uri="{9D8B030D-6E8A-4147-A177-3AD203B41FA5}">
                      <a16:colId xmlns:a16="http://schemas.microsoft.com/office/drawing/2014/main" val="634498634"/>
                    </a:ext>
                  </a:extLst>
                </a:gridCol>
              </a:tblGrid>
              <a:tr h="370840">
                <a:tc>
                  <a:txBody>
                    <a:bodyPr/>
                    <a:lstStyle/>
                    <a:p>
                      <a:r>
                        <a:rPr lang="en-US" b="1" dirty="0"/>
                        <a:t>Redesigned </a:t>
                      </a:r>
                      <a:r>
                        <a:rPr lang="en-US" sz="1800" b="1" kern="1200" dirty="0">
                          <a:solidFill>
                            <a:schemeClr val="tx1"/>
                          </a:solidFill>
                          <a:effectLst/>
                          <a:latin typeface="+mn-lt"/>
                          <a:ea typeface="+mn-ea"/>
                          <a:cs typeface="+mn-cs"/>
                        </a:rPr>
                        <a:t>reactor for pyrolysis process</a:t>
                      </a:r>
                      <a:endParaRPr lang="en-IN"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00268280"/>
                  </a:ext>
                </a:extLst>
              </a:tr>
            </a:tbl>
          </a:graphicData>
        </a:graphic>
      </p:graphicFrame>
      <p:graphicFrame>
        <p:nvGraphicFramePr>
          <p:cNvPr id="9" name="Table 11">
            <a:extLst>
              <a:ext uri="{FF2B5EF4-FFF2-40B4-BE49-F238E27FC236}">
                <a16:creationId xmlns:a16="http://schemas.microsoft.com/office/drawing/2014/main" id="{6023071E-9BD9-6307-2B23-2569198067BC}"/>
              </a:ext>
            </a:extLst>
          </p:cNvPr>
          <p:cNvGraphicFramePr>
            <a:graphicFrameLocks noGrp="1"/>
          </p:cNvGraphicFramePr>
          <p:nvPr>
            <p:extLst>
              <p:ext uri="{D42A27DB-BD31-4B8C-83A1-F6EECF244321}">
                <p14:modId xmlns:p14="http://schemas.microsoft.com/office/powerpoint/2010/main" val="2883998954"/>
              </p:ext>
            </p:extLst>
          </p:nvPr>
        </p:nvGraphicFramePr>
        <p:xfrm>
          <a:off x="5029200" y="5854335"/>
          <a:ext cx="3048000" cy="601253"/>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1573808436"/>
                    </a:ext>
                  </a:extLst>
                </a:gridCol>
              </a:tblGrid>
              <a:tr h="601253">
                <a:tc>
                  <a:txBody>
                    <a:bodyPr/>
                    <a:lstStyle/>
                    <a:p>
                      <a:r>
                        <a:rPr lang="en-US" sz="1800" b="1" kern="1200" dirty="0">
                          <a:solidFill>
                            <a:schemeClr val="tx1"/>
                          </a:solidFill>
                          <a:effectLst/>
                          <a:latin typeface="+mn-lt"/>
                          <a:ea typeface="+mn-ea"/>
                          <a:cs typeface="+mn-cs"/>
                        </a:rPr>
                        <a:t>Reactor for pyrolysis process</a:t>
                      </a:r>
                      <a:endParaRPr lang="en-IN"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25533106"/>
                  </a:ext>
                </a:extLst>
              </a:tr>
            </a:tbl>
          </a:graphicData>
        </a:graphic>
      </p:graphicFrame>
    </p:spTree>
    <p:extLst>
      <p:ext uri="{BB962C8B-B14F-4D97-AF65-F5344CB8AC3E}">
        <p14:creationId xmlns:p14="http://schemas.microsoft.com/office/powerpoint/2010/main" val="1542699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4BB568-2FFB-48E6-9153-4981A890C77C}" type="slidenum">
              <a:rPr lang="en-US" smtClean="0"/>
              <a:pPr/>
              <a:t>16</a:t>
            </a:fld>
            <a:endParaRPr lang="en-US" dirty="0"/>
          </a:p>
        </p:txBody>
      </p:sp>
      <p:sp>
        <p:nvSpPr>
          <p:cNvPr id="3" name="Content Placeholder 2"/>
          <p:cNvSpPr>
            <a:spLocks noGrp="1"/>
          </p:cNvSpPr>
          <p:nvPr>
            <p:ph idx="4294967295"/>
          </p:nvPr>
        </p:nvSpPr>
        <p:spPr>
          <a:xfrm>
            <a:off x="304800" y="990601"/>
            <a:ext cx="8229600" cy="5730874"/>
          </a:xfrm>
        </p:spPr>
        <p:txBody>
          <a:bodyPr>
            <a:normAutofit/>
          </a:bodyPr>
          <a:lstStyle/>
          <a:p>
            <a:pPr marL="0" indent="0" algn="ctr" eaLnBrk="0" hangingPunct="0">
              <a:buNone/>
              <a:defRPr/>
            </a:pPr>
            <a:r>
              <a:rPr lang="en-US" sz="1800" b="1" dirty="0">
                <a:effectLst/>
                <a:latin typeface="Times New Roman" panose="02020603050405020304" pitchFamily="18" charset="0"/>
                <a:ea typeface="Calibri" panose="020F0502020204030204" pitchFamily="34" charset="0"/>
              </a:rPr>
              <a:t>CONDENSATION OF GAS TO OBTAIN CRUDE OIL</a:t>
            </a:r>
            <a:endParaRPr lang="en-US" sz="2400" dirty="0">
              <a:latin typeface="+mn-lt"/>
            </a:endParaRPr>
          </a:p>
          <a:p>
            <a:pPr marL="0" indent="0" algn="just" eaLnBrk="0" hangingPunct="0">
              <a:buNone/>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heating the waste plastic at a temperature of about 300</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 to 500</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 in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pyrolyzer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gas is allowed to escape through the outlet dipped into the water containing jar so as to condense the fumes to obtain the RAW FUEL floating over the surface as shown in picture below , which is further taken out through the outlet provide to the water containing jar.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eaLnBrk="0" hangingPunct="0">
              <a:buNone/>
              <a:defRPr/>
            </a:pPr>
            <a:endParaRPr lang="en-US" sz="2400" dirty="0">
              <a:latin typeface="+mn-lt"/>
            </a:endParaRPr>
          </a:p>
        </p:txBody>
      </p:sp>
      <p:pic>
        <p:nvPicPr>
          <p:cNvPr id="5"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F0D163FB-8549-CE24-2082-EE5C90E63BF3}"/>
              </a:ext>
            </a:extLst>
          </p:cNvPr>
          <p:cNvPicPr>
            <a:picLocks noChangeAspect="1"/>
          </p:cNvPicPr>
          <p:nvPr/>
        </p:nvPicPr>
        <p:blipFill>
          <a:blip r:embed="rId4"/>
          <a:stretch>
            <a:fillRect/>
          </a:stretch>
        </p:blipFill>
        <p:spPr>
          <a:xfrm>
            <a:off x="685800" y="2812413"/>
            <a:ext cx="1682750" cy="2493039"/>
          </a:xfrm>
          <a:prstGeom prst="rect">
            <a:avLst/>
          </a:prstGeom>
        </p:spPr>
      </p:pic>
      <p:graphicFrame>
        <p:nvGraphicFramePr>
          <p:cNvPr id="9" name="Table 9">
            <a:extLst>
              <a:ext uri="{FF2B5EF4-FFF2-40B4-BE49-F238E27FC236}">
                <a16:creationId xmlns:a16="http://schemas.microsoft.com/office/drawing/2014/main" id="{A9D600B0-8342-5C5A-0DE6-BF6976D03591}"/>
              </a:ext>
            </a:extLst>
          </p:cNvPr>
          <p:cNvGraphicFramePr>
            <a:graphicFrameLocks noGrp="1"/>
          </p:cNvGraphicFramePr>
          <p:nvPr>
            <p:extLst>
              <p:ext uri="{D42A27DB-BD31-4B8C-83A1-F6EECF244321}">
                <p14:modId xmlns:p14="http://schemas.microsoft.com/office/powerpoint/2010/main" val="1751805175"/>
              </p:ext>
            </p:extLst>
          </p:nvPr>
        </p:nvGraphicFramePr>
        <p:xfrm>
          <a:off x="304800" y="5622240"/>
          <a:ext cx="2514600" cy="640081"/>
        </p:xfrm>
        <a:graphic>
          <a:graphicData uri="http://schemas.openxmlformats.org/drawingml/2006/table">
            <a:tbl>
              <a:tblPr firstRow="1" bandRow="1">
                <a:tableStyleId>{5940675A-B579-460E-94D1-54222C63F5DA}</a:tableStyleId>
              </a:tblPr>
              <a:tblGrid>
                <a:gridCol w="2514600">
                  <a:extLst>
                    <a:ext uri="{9D8B030D-6E8A-4147-A177-3AD203B41FA5}">
                      <a16:colId xmlns:a16="http://schemas.microsoft.com/office/drawing/2014/main" val="4222015035"/>
                    </a:ext>
                  </a:extLst>
                </a:gridCol>
              </a:tblGrid>
              <a:tr h="6400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Initial condition before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 Condensation</a:t>
                      </a:r>
                      <a:endParaRPr lang="en-IN" sz="1800" b="1" kern="1200" dirty="0">
                        <a:solidFill>
                          <a:schemeClr val="tx1"/>
                        </a:solidFill>
                        <a:effectLst/>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83024486"/>
                  </a:ext>
                </a:extLst>
              </a:tr>
            </a:tbl>
          </a:graphicData>
        </a:graphic>
      </p:graphicFrame>
      <p:pic>
        <p:nvPicPr>
          <p:cNvPr id="10" name="Picture 9">
            <a:extLst>
              <a:ext uri="{FF2B5EF4-FFF2-40B4-BE49-F238E27FC236}">
                <a16:creationId xmlns:a16="http://schemas.microsoft.com/office/drawing/2014/main" id="{42AB9A96-B98E-FD2C-BB5A-266B0AEF29C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8225" y="2812414"/>
            <a:ext cx="1682750" cy="2493039"/>
          </a:xfrm>
          <a:prstGeom prst="rect">
            <a:avLst/>
          </a:prstGeom>
          <a:noFill/>
          <a:ln>
            <a:noFill/>
          </a:ln>
        </p:spPr>
      </p:pic>
      <p:graphicFrame>
        <p:nvGraphicFramePr>
          <p:cNvPr id="12" name="Table 12">
            <a:extLst>
              <a:ext uri="{FF2B5EF4-FFF2-40B4-BE49-F238E27FC236}">
                <a16:creationId xmlns:a16="http://schemas.microsoft.com/office/drawing/2014/main" id="{95A841E8-CD0F-0F12-FD15-87B340A67412}"/>
              </a:ext>
            </a:extLst>
          </p:cNvPr>
          <p:cNvGraphicFramePr>
            <a:graphicFrameLocks noGrp="1"/>
          </p:cNvGraphicFramePr>
          <p:nvPr>
            <p:extLst>
              <p:ext uri="{D42A27DB-BD31-4B8C-83A1-F6EECF244321}">
                <p14:modId xmlns:p14="http://schemas.microsoft.com/office/powerpoint/2010/main" val="2471932161"/>
              </p:ext>
            </p:extLst>
          </p:nvPr>
        </p:nvGraphicFramePr>
        <p:xfrm>
          <a:off x="3352800" y="5625493"/>
          <a:ext cx="4830452" cy="640080"/>
        </p:xfrm>
        <a:graphic>
          <a:graphicData uri="http://schemas.openxmlformats.org/drawingml/2006/table">
            <a:tbl>
              <a:tblPr firstRow="1" bandRow="1">
                <a:tableStyleId>{5940675A-B579-460E-94D1-54222C63F5DA}</a:tableStyleId>
              </a:tblPr>
              <a:tblGrid>
                <a:gridCol w="4830452">
                  <a:extLst>
                    <a:ext uri="{9D8B030D-6E8A-4147-A177-3AD203B41FA5}">
                      <a16:colId xmlns:a16="http://schemas.microsoft.com/office/drawing/2014/main" val="4156434246"/>
                    </a:ext>
                  </a:extLst>
                </a:gridCol>
              </a:tblGrid>
              <a:tr h="370840">
                <a:tc>
                  <a:txBody>
                    <a:bodyPr/>
                    <a:lstStyle/>
                    <a:p>
                      <a:pPr algn="ctr"/>
                      <a:r>
                        <a:rPr lang="en-US" sz="1800" b="1" kern="1200" dirty="0">
                          <a:solidFill>
                            <a:schemeClr val="tx1"/>
                          </a:solidFill>
                          <a:effectLst/>
                          <a:latin typeface="+mn-lt"/>
                          <a:ea typeface="+mn-ea"/>
                          <a:cs typeface="+mn-cs"/>
                        </a:rPr>
                        <a:t>A layer of oil formed at the top surface after Condensation of the gases.</a:t>
                      </a:r>
                      <a:endParaRPr lang="en-IN"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43200146"/>
                  </a:ext>
                </a:extLst>
              </a:tr>
            </a:tbl>
          </a:graphicData>
        </a:graphic>
      </p:graphicFrame>
      <p:pic>
        <p:nvPicPr>
          <p:cNvPr id="13" name="Picture 12">
            <a:extLst>
              <a:ext uri="{FF2B5EF4-FFF2-40B4-BE49-F238E27FC236}">
                <a16:creationId xmlns:a16="http://schemas.microsoft.com/office/drawing/2014/main" id="{21BDBD64-5B10-2247-BEC6-09A5BD51630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18212" y="2812414"/>
            <a:ext cx="1758950" cy="2493039"/>
          </a:xfrm>
          <a:prstGeom prst="rect">
            <a:avLst/>
          </a:prstGeom>
          <a:noFill/>
          <a:ln>
            <a:noFill/>
          </a:ln>
        </p:spPr>
      </p:pic>
    </p:spTree>
    <p:extLst>
      <p:ext uri="{BB962C8B-B14F-4D97-AF65-F5344CB8AC3E}">
        <p14:creationId xmlns:p14="http://schemas.microsoft.com/office/powerpoint/2010/main" val="2878115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4BB568-2FFB-48E6-9153-4981A890C77C}" type="slidenum">
              <a:rPr lang="en-US" smtClean="0"/>
              <a:pPr/>
              <a:t>17</a:t>
            </a:fld>
            <a:endParaRPr lang="en-US" dirty="0"/>
          </a:p>
        </p:txBody>
      </p:sp>
      <p:pic>
        <p:nvPicPr>
          <p:cNvPr id="5"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pic>
        <p:nvPicPr>
          <p:cNvPr id="11" name="Content Placeholder 10">
            <a:extLst>
              <a:ext uri="{FF2B5EF4-FFF2-40B4-BE49-F238E27FC236}">
                <a16:creationId xmlns:a16="http://schemas.microsoft.com/office/drawing/2014/main" id="{8E907A15-3820-185F-79B4-6FE5B3B0383A}"/>
              </a:ext>
            </a:extLst>
          </p:cNvPr>
          <p:cNvPicPr>
            <a:picLocks noGrp="1" noChangeAspect="1"/>
          </p:cNvPicPr>
          <p:nvPr>
            <p:ph idx="4294967295"/>
          </p:nvPr>
        </p:nvPicPr>
        <p:blipFill>
          <a:blip r:embed="rId4" cstate="print">
            <a:extLst>
              <a:ext uri="{28A0092B-C50C-407E-A947-70E740481C1C}">
                <a14:useLocalDpi xmlns:a14="http://schemas.microsoft.com/office/drawing/2010/main" val="0"/>
              </a:ext>
            </a:extLst>
          </a:blip>
          <a:srcRect/>
          <a:stretch>
            <a:fillRect/>
          </a:stretch>
        </p:blipFill>
        <p:spPr bwMode="auto">
          <a:xfrm>
            <a:off x="1277731" y="1208258"/>
            <a:ext cx="2398222" cy="3233651"/>
          </a:xfrm>
          <a:prstGeom prst="rect">
            <a:avLst/>
          </a:prstGeom>
          <a:noFill/>
          <a:ln>
            <a:noFill/>
          </a:ln>
        </p:spPr>
      </p:pic>
      <p:pic>
        <p:nvPicPr>
          <p:cNvPr id="2" name="Picture 1">
            <a:extLst>
              <a:ext uri="{FF2B5EF4-FFF2-40B4-BE49-F238E27FC236}">
                <a16:creationId xmlns:a16="http://schemas.microsoft.com/office/drawing/2014/main" id="{A4D15172-4266-068F-1B15-054741C46226}"/>
              </a:ext>
            </a:extLst>
          </p:cNvPr>
          <p:cNvPicPr>
            <a:picLocks noChangeAspect="1"/>
          </p:cNvPicPr>
          <p:nvPr/>
        </p:nvPicPr>
        <p:blipFill>
          <a:blip r:embed="rId5"/>
          <a:stretch>
            <a:fillRect/>
          </a:stretch>
        </p:blipFill>
        <p:spPr>
          <a:xfrm>
            <a:off x="5562600" y="1208258"/>
            <a:ext cx="2280102" cy="3233651"/>
          </a:xfrm>
          <a:prstGeom prst="rect">
            <a:avLst/>
          </a:prstGeom>
        </p:spPr>
      </p:pic>
      <p:graphicFrame>
        <p:nvGraphicFramePr>
          <p:cNvPr id="8" name="Table 13">
            <a:extLst>
              <a:ext uri="{FF2B5EF4-FFF2-40B4-BE49-F238E27FC236}">
                <a16:creationId xmlns:a16="http://schemas.microsoft.com/office/drawing/2014/main" id="{5EBE658E-FEEA-7036-5F86-E6637FE5FD21}"/>
              </a:ext>
            </a:extLst>
          </p:cNvPr>
          <p:cNvGraphicFramePr>
            <a:graphicFrameLocks noGrp="1"/>
          </p:cNvGraphicFramePr>
          <p:nvPr>
            <p:extLst>
              <p:ext uri="{D42A27DB-BD31-4B8C-83A1-F6EECF244321}">
                <p14:modId xmlns:p14="http://schemas.microsoft.com/office/powerpoint/2010/main" val="3402517947"/>
              </p:ext>
            </p:extLst>
          </p:nvPr>
        </p:nvGraphicFramePr>
        <p:xfrm>
          <a:off x="642877" y="4724400"/>
          <a:ext cx="3944049" cy="812800"/>
        </p:xfrm>
        <a:graphic>
          <a:graphicData uri="http://schemas.openxmlformats.org/drawingml/2006/table">
            <a:tbl>
              <a:tblPr firstRow="1" bandRow="1">
                <a:tableStyleId>{5940675A-B579-460E-94D1-54222C63F5DA}</a:tableStyleId>
              </a:tblPr>
              <a:tblGrid>
                <a:gridCol w="3944049">
                  <a:extLst>
                    <a:ext uri="{9D8B030D-6E8A-4147-A177-3AD203B41FA5}">
                      <a16:colId xmlns:a16="http://schemas.microsoft.com/office/drawing/2014/main" val="416204182"/>
                    </a:ext>
                  </a:extLst>
                </a:gridCol>
              </a:tblGrid>
              <a:tr h="812800">
                <a:tc>
                  <a:txBody>
                    <a:bodyPr/>
                    <a:lstStyle/>
                    <a:p>
                      <a:pPr algn="ctr"/>
                      <a:r>
                        <a:rPr lang="en-US" sz="1800" b="1" kern="1200" dirty="0">
                          <a:solidFill>
                            <a:schemeClr val="tx1"/>
                          </a:solidFill>
                          <a:effectLst/>
                          <a:latin typeface="+mn-lt"/>
                          <a:ea typeface="+mn-ea"/>
                          <a:cs typeface="+mn-cs"/>
                        </a:rPr>
                        <a:t>Crude oil collected from about 750gm of Plastic.</a:t>
                      </a:r>
                      <a:endParaRPr lang="en-IN"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4346533"/>
                  </a:ext>
                </a:extLst>
              </a:tr>
            </a:tbl>
          </a:graphicData>
        </a:graphic>
      </p:graphicFrame>
      <p:graphicFrame>
        <p:nvGraphicFramePr>
          <p:cNvPr id="14" name="Table 14">
            <a:extLst>
              <a:ext uri="{FF2B5EF4-FFF2-40B4-BE49-F238E27FC236}">
                <a16:creationId xmlns:a16="http://schemas.microsoft.com/office/drawing/2014/main" id="{2B297E5C-571B-A67B-44A6-C4BA918317F5}"/>
              </a:ext>
            </a:extLst>
          </p:cNvPr>
          <p:cNvGraphicFramePr>
            <a:graphicFrameLocks noGrp="1"/>
          </p:cNvGraphicFramePr>
          <p:nvPr>
            <p:extLst>
              <p:ext uri="{D42A27DB-BD31-4B8C-83A1-F6EECF244321}">
                <p14:modId xmlns:p14="http://schemas.microsoft.com/office/powerpoint/2010/main" val="2738680760"/>
              </p:ext>
            </p:extLst>
          </p:nvPr>
        </p:nvGraphicFramePr>
        <p:xfrm>
          <a:off x="4876800" y="4699468"/>
          <a:ext cx="4038600" cy="812800"/>
        </p:xfrm>
        <a:graphic>
          <a:graphicData uri="http://schemas.openxmlformats.org/drawingml/2006/table">
            <a:tbl>
              <a:tblPr firstRow="1" bandRow="1">
                <a:tableStyleId>{5940675A-B579-460E-94D1-54222C63F5DA}</a:tableStyleId>
              </a:tblPr>
              <a:tblGrid>
                <a:gridCol w="4038600">
                  <a:extLst>
                    <a:ext uri="{9D8B030D-6E8A-4147-A177-3AD203B41FA5}">
                      <a16:colId xmlns:a16="http://schemas.microsoft.com/office/drawing/2014/main" val="508282284"/>
                    </a:ext>
                  </a:extLst>
                </a:gridCol>
              </a:tblGrid>
              <a:tr h="812800">
                <a:tc>
                  <a:txBody>
                    <a:bodyPr/>
                    <a:lstStyle/>
                    <a:p>
                      <a:pPr algn="ctr"/>
                      <a:r>
                        <a:rPr lang="en-US" sz="1800" b="1" kern="1200" dirty="0">
                          <a:solidFill>
                            <a:schemeClr val="tx1"/>
                          </a:solidFill>
                          <a:effectLst/>
                          <a:latin typeface="+mn-lt"/>
                          <a:ea typeface="+mn-ea"/>
                          <a:cs typeface="+mn-cs"/>
                        </a:rPr>
                        <a:t>Subjecting crude oil and water mixture to sedimentation process.</a:t>
                      </a:r>
                      <a:endParaRPr lang="en-IN"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32305782"/>
                  </a:ext>
                </a:extLst>
              </a:tr>
            </a:tbl>
          </a:graphicData>
        </a:graphic>
      </p:graphicFrame>
    </p:spTree>
    <p:extLst>
      <p:ext uri="{BB962C8B-B14F-4D97-AF65-F5344CB8AC3E}">
        <p14:creationId xmlns:p14="http://schemas.microsoft.com/office/powerpoint/2010/main" val="359269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4BB568-2FFB-48E6-9153-4981A890C77C}" type="slidenum">
              <a:rPr lang="en-US" smtClean="0"/>
              <a:pPr/>
              <a:t>18</a:t>
            </a:fld>
            <a:endParaRPr lang="en-US" dirty="0"/>
          </a:p>
        </p:txBody>
      </p:sp>
      <p:pic>
        <p:nvPicPr>
          <p:cNvPr id="5"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graphicFrame>
        <p:nvGraphicFramePr>
          <p:cNvPr id="8" name="Table 13">
            <a:extLst>
              <a:ext uri="{FF2B5EF4-FFF2-40B4-BE49-F238E27FC236}">
                <a16:creationId xmlns:a16="http://schemas.microsoft.com/office/drawing/2014/main" id="{5EBE658E-FEEA-7036-5F86-E6637FE5FD21}"/>
              </a:ext>
            </a:extLst>
          </p:cNvPr>
          <p:cNvGraphicFramePr>
            <a:graphicFrameLocks noGrp="1"/>
          </p:cNvGraphicFramePr>
          <p:nvPr>
            <p:extLst>
              <p:ext uri="{D42A27DB-BD31-4B8C-83A1-F6EECF244321}">
                <p14:modId xmlns:p14="http://schemas.microsoft.com/office/powerpoint/2010/main" val="4093226506"/>
              </p:ext>
            </p:extLst>
          </p:nvPr>
        </p:nvGraphicFramePr>
        <p:xfrm>
          <a:off x="642877" y="4724400"/>
          <a:ext cx="3944049" cy="812800"/>
        </p:xfrm>
        <a:graphic>
          <a:graphicData uri="http://schemas.openxmlformats.org/drawingml/2006/table">
            <a:tbl>
              <a:tblPr firstRow="1" bandRow="1">
                <a:tableStyleId>{5940675A-B579-460E-94D1-54222C63F5DA}</a:tableStyleId>
              </a:tblPr>
              <a:tblGrid>
                <a:gridCol w="3944049">
                  <a:extLst>
                    <a:ext uri="{9D8B030D-6E8A-4147-A177-3AD203B41FA5}">
                      <a16:colId xmlns:a16="http://schemas.microsoft.com/office/drawing/2014/main" val="416204182"/>
                    </a:ext>
                  </a:extLst>
                </a:gridCol>
              </a:tblGrid>
              <a:tr h="812800">
                <a:tc>
                  <a:txBody>
                    <a:bodyPr/>
                    <a:lstStyle/>
                    <a:p>
                      <a:pPr algn="ctr"/>
                      <a:r>
                        <a:rPr lang="en-US" sz="1800" b="1" kern="1200" dirty="0">
                          <a:solidFill>
                            <a:schemeClr val="tx1"/>
                          </a:solidFill>
                          <a:effectLst/>
                          <a:latin typeface="+mn-lt"/>
                          <a:ea typeface="+mn-ea"/>
                          <a:cs typeface="+mn-cs"/>
                        </a:rPr>
                        <a:t>Sedimentation </a:t>
                      </a:r>
                      <a:endParaRPr lang="en-IN" sz="1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4346533"/>
                  </a:ext>
                </a:extLst>
              </a:tr>
            </a:tbl>
          </a:graphicData>
        </a:graphic>
      </p:graphicFrame>
      <p:graphicFrame>
        <p:nvGraphicFramePr>
          <p:cNvPr id="14" name="Table 14">
            <a:extLst>
              <a:ext uri="{FF2B5EF4-FFF2-40B4-BE49-F238E27FC236}">
                <a16:creationId xmlns:a16="http://schemas.microsoft.com/office/drawing/2014/main" id="{2B297E5C-571B-A67B-44A6-C4BA918317F5}"/>
              </a:ext>
            </a:extLst>
          </p:cNvPr>
          <p:cNvGraphicFramePr>
            <a:graphicFrameLocks noGrp="1"/>
          </p:cNvGraphicFramePr>
          <p:nvPr>
            <p:extLst>
              <p:ext uri="{D42A27DB-BD31-4B8C-83A1-F6EECF244321}">
                <p14:modId xmlns:p14="http://schemas.microsoft.com/office/powerpoint/2010/main" val="1653223177"/>
              </p:ext>
            </p:extLst>
          </p:nvPr>
        </p:nvGraphicFramePr>
        <p:xfrm>
          <a:off x="4876800" y="4724400"/>
          <a:ext cx="4038600" cy="812800"/>
        </p:xfrm>
        <a:graphic>
          <a:graphicData uri="http://schemas.openxmlformats.org/drawingml/2006/table">
            <a:tbl>
              <a:tblPr firstRow="1" bandRow="1">
                <a:tableStyleId>{5940675A-B579-460E-94D1-54222C63F5DA}</a:tableStyleId>
              </a:tblPr>
              <a:tblGrid>
                <a:gridCol w="4038600">
                  <a:extLst>
                    <a:ext uri="{9D8B030D-6E8A-4147-A177-3AD203B41FA5}">
                      <a16:colId xmlns:a16="http://schemas.microsoft.com/office/drawing/2014/main" val="508282284"/>
                    </a:ext>
                  </a:extLst>
                </a:gridCol>
              </a:tblGrid>
              <a:tr h="812800">
                <a:tc>
                  <a:txBody>
                    <a:bodyPr/>
                    <a:lstStyle/>
                    <a:p>
                      <a:pPr algn="ctr"/>
                      <a:r>
                        <a:rPr lang="en-US" sz="1800" b="1" kern="1200" dirty="0">
                          <a:solidFill>
                            <a:schemeClr val="tx1"/>
                          </a:solidFill>
                          <a:effectLst/>
                          <a:latin typeface="+mn-lt"/>
                          <a:ea typeface="+mn-ea"/>
                          <a:cs typeface="+mn-cs"/>
                        </a:rPr>
                        <a:t>Final Raw fuel collected after separated it from water.</a:t>
                      </a:r>
                      <a:endParaRPr lang="en-IN"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32305782"/>
                  </a:ext>
                </a:extLst>
              </a:tr>
            </a:tbl>
          </a:graphicData>
        </a:graphic>
      </p:graphicFrame>
      <p:pic>
        <p:nvPicPr>
          <p:cNvPr id="9" name="Picture 8">
            <a:extLst>
              <a:ext uri="{FF2B5EF4-FFF2-40B4-BE49-F238E27FC236}">
                <a16:creationId xmlns:a16="http://schemas.microsoft.com/office/drawing/2014/main" id="{C5AA14F8-19A9-5F7E-92EE-99FAC57DE6E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8576" y="1142999"/>
            <a:ext cx="2280102" cy="3295723"/>
          </a:xfrm>
          <a:prstGeom prst="rect">
            <a:avLst/>
          </a:prstGeom>
          <a:noFill/>
          <a:ln>
            <a:noFill/>
          </a:ln>
        </p:spPr>
      </p:pic>
      <p:pic>
        <p:nvPicPr>
          <p:cNvPr id="10" name="Picture 9">
            <a:extLst>
              <a:ext uri="{FF2B5EF4-FFF2-40B4-BE49-F238E27FC236}">
                <a16:creationId xmlns:a16="http://schemas.microsoft.com/office/drawing/2014/main" id="{16A0AE7A-1A1D-8532-2255-634550C814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0201" y="1142999"/>
            <a:ext cx="2590800" cy="3295723"/>
          </a:xfrm>
          <a:prstGeom prst="rect">
            <a:avLst/>
          </a:prstGeom>
        </p:spPr>
      </p:pic>
    </p:spTree>
    <p:extLst>
      <p:ext uri="{BB962C8B-B14F-4D97-AF65-F5344CB8AC3E}">
        <p14:creationId xmlns:p14="http://schemas.microsoft.com/office/powerpoint/2010/main" val="3637662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FD9198C-1E9E-A2C1-58D7-AFD4CE1CAE33}"/>
              </a:ext>
            </a:extLst>
          </p:cNvPr>
          <p:cNvSpPr>
            <a:spLocks noGrp="1"/>
          </p:cNvSpPr>
          <p:nvPr>
            <p:ph type="title"/>
          </p:nvPr>
        </p:nvSpPr>
        <p:spPr>
          <a:xfrm>
            <a:off x="876300" y="657453"/>
            <a:ext cx="7391400" cy="990600"/>
          </a:xfrm>
        </p:spPr>
        <p:txBody>
          <a:bodyPr>
            <a:normAutofit/>
          </a:bodyPr>
          <a:lstStyle/>
          <a:p>
            <a:r>
              <a:rPr lang="en-US" sz="2200" b="1" u="sng" dirty="0">
                <a:effectLst/>
                <a:latin typeface="Times New Roman" panose="02020603050405020304" pitchFamily="18" charset="0"/>
                <a:ea typeface="Calibri" panose="020F0502020204030204" pitchFamily="34" charset="0"/>
              </a:rPr>
              <a:t>PHYSICAL PROPERTIES OF WASTE PLASTIC OIL</a:t>
            </a:r>
            <a:endParaRPr lang="en-IN" dirty="0"/>
          </a:p>
        </p:txBody>
      </p:sp>
      <p:sp>
        <p:nvSpPr>
          <p:cNvPr id="4" name="Slide Number Placeholder 3"/>
          <p:cNvSpPr>
            <a:spLocks noGrp="1"/>
          </p:cNvSpPr>
          <p:nvPr>
            <p:ph type="sldNum" sz="quarter" idx="12"/>
          </p:nvPr>
        </p:nvSpPr>
        <p:spPr/>
        <p:txBody>
          <a:bodyPr/>
          <a:lstStyle/>
          <a:p>
            <a:fld id="{C94BB568-2FFB-48E6-9153-4981A890C77C}" type="slidenum">
              <a:rPr lang="en-US" smtClean="0"/>
              <a:pPr/>
              <a:t>19</a:t>
            </a:fld>
            <a:endParaRPr lang="en-US" dirty="0"/>
          </a:p>
        </p:txBody>
      </p:sp>
      <p:pic>
        <p:nvPicPr>
          <p:cNvPr id="5"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graphicFrame>
        <p:nvGraphicFramePr>
          <p:cNvPr id="10" name="Table 9">
            <a:extLst>
              <a:ext uri="{FF2B5EF4-FFF2-40B4-BE49-F238E27FC236}">
                <a16:creationId xmlns:a16="http://schemas.microsoft.com/office/drawing/2014/main" id="{44826891-4190-ED6D-E581-B636F70A3F2C}"/>
              </a:ext>
            </a:extLst>
          </p:cNvPr>
          <p:cNvGraphicFramePr>
            <a:graphicFrameLocks noGrp="1"/>
          </p:cNvGraphicFramePr>
          <p:nvPr>
            <p:extLst>
              <p:ext uri="{D42A27DB-BD31-4B8C-83A1-F6EECF244321}">
                <p14:modId xmlns:p14="http://schemas.microsoft.com/office/powerpoint/2010/main" val="1585643570"/>
              </p:ext>
            </p:extLst>
          </p:nvPr>
        </p:nvGraphicFramePr>
        <p:xfrm>
          <a:off x="1055802" y="1659118"/>
          <a:ext cx="7097598" cy="4208284"/>
        </p:xfrm>
        <a:graphic>
          <a:graphicData uri="http://schemas.openxmlformats.org/drawingml/2006/table">
            <a:tbl>
              <a:tblPr firstRow="1" firstCol="1" bandRow="1">
                <a:tableStyleId>{5940675A-B579-460E-94D1-54222C63F5DA}</a:tableStyleId>
              </a:tblPr>
              <a:tblGrid>
                <a:gridCol w="3548799">
                  <a:extLst>
                    <a:ext uri="{9D8B030D-6E8A-4147-A177-3AD203B41FA5}">
                      <a16:colId xmlns:a16="http://schemas.microsoft.com/office/drawing/2014/main" val="2069734127"/>
                    </a:ext>
                  </a:extLst>
                </a:gridCol>
                <a:gridCol w="3548799">
                  <a:extLst>
                    <a:ext uri="{9D8B030D-6E8A-4147-A177-3AD203B41FA5}">
                      <a16:colId xmlns:a16="http://schemas.microsoft.com/office/drawing/2014/main" val="4128504942"/>
                    </a:ext>
                  </a:extLst>
                </a:gridCol>
              </a:tblGrid>
              <a:tr h="858323">
                <a:tc>
                  <a:txBody>
                    <a:bodyPr/>
                    <a:lstStyle/>
                    <a:p>
                      <a:pPr algn="ctr">
                        <a:lnSpc>
                          <a:spcPct val="150000"/>
                        </a:lnSpc>
                        <a:spcAft>
                          <a:spcPts val="1000"/>
                        </a:spcAft>
                      </a:pPr>
                      <a:r>
                        <a:rPr lang="en-IN" sz="2000" b="1" dirty="0">
                          <a:effectLst/>
                          <a:latin typeface="Times New Roman" panose="02020603050405020304" pitchFamily="18" charset="0"/>
                          <a:cs typeface="Times New Roman" panose="02020603050405020304" pitchFamily="18" charset="0"/>
                        </a:rPr>
                        <a:t>Properties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2000" b="1" dirty="0">
                          <a:effectLst/>
                          <a:latin typeface="Times New Roman" panose="02020603050405020304" pitchFamily="18" charset="0"/>
                          <a:cs typeface="Times New Roman" panose="02020603050405020304" pitchFamily="18" charset="0"/>
                        </a:rPr>
                        <a:t>Waste plastic oil</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2251275"/>
                  </a:ext>
                </a:extLst>
              </a:tr>
              <a:tr h="682642">
                <a:tc>
                  <a:txBody>
                    <a:bodyPr/>
                    <a:lstStyle/>
                    <a:p>
                      <a:pPr>
                        <a:lnSpc>
                          <a:spcPct val="150000"/>
                        </a:lnSpc>
                        <a:spcAft>
                          <a:spcPts val="1000"/>
                        </a:spcAft>
                      </a:pPr>
                      <a:r>
                        <a:rPr lang="en-IN" sz="2000" dirty="0">
                          <a:effectLst/>
                          <a:latin typeface="Times New Roman" panose="02020603050405020304" pitchFamily="18" charset="0"/>
                          <a:cs typeface="Times New Roman" panose="02020603050405020304" pitchFamily="18" charset="0"/>
                        </a:rPr>
                        <a:t>Density at 30</a:t>
                      </a:r>
                      <a:r>
                        <a:rPr lang="en-IN" sz="2000" baseline="30000" dirty="0">
                          <a:effectLst/>
                          <a:latin typeface="Times New Roman" panose="02020603050405020304" pitchFamily="18" charset="0"/>
                          <a:cs typeface="Times New Roman" panose="02020603050405020304" pitchFamily="18" charset="0"/>
                        </a:rPr>
                        <a:t>0</a:t>
                      </a:r>
                      <a:r>
                        <a:rPr lang="en-IN" sz="2000" dirty="0">
                          <a:effectLst/>
                          <a:latin typeface="Times New Roman" panose="02020603050405020304" pitchFamily="18" charset="0"/>
                          <a:cs typeface="Times New Roman" panose="02020603050405020304" pitchFamily="18" charset="0"/>
                        </a:rPr>
                        <a:t>C (in g/cm</a:t>
                      </a:r>
                      <a:r>
                        <a:rPr lang="en-IN" sz="2000" baseline="30000" dirty="0">
                          <a:effectLst/>
                          <a:latin typeface="Times New Roman" panose="02020603050405020304" pitchFamily="18" charset="0"/>
                          <a:cs typeface="Times New Roman" panose="02020603050405020304" pitchFamily="18" charset="0"/>
                        </a:rPr>
                        <a:t>3</a:t>
                      </a:r>
                      <a:r>
                        <a:rPr lang="en-IN" sz="2000" dirty="0">
                          <a:effectLst/>
                          <a:latin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2000">
                          <a:effectLst/>
                          <a:latin typeface="Times New Roman" panose="02020603050405020304" pitchFamily="18" charset="0"/>
                          <a:cs typeface="Times New Roman" panose="02020603050405020304" pitchFamily="18" charset="0"/>
                        </a:rPr>
                        <a:t>0.874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0636628"/>
                  </a:ext>
                </a:extLst>
              </a:tr>
              <a:tr h="1370971">
                <a:tc>
                  <a:txBody>
                    <a:bodyPr/>
                    <a:lstStyle/>
                    <a:p>
                      <a:pPr>
                        <a:lnSpc>
                          <a:spcPct val="150000"/>
                        </a:lnSpc>
                        <a:spcAft>
                          <a:spcPts val="1000"/>
                        </a:spcAft>
                      </a:pPr>
                      <a:r>
                        <a:rPr lang="en-IN" sz="2000" dirty="0">
                          <a:effectLst/>
                          <a:latin typeface="Times New Roman" panose="02020603050405020304" pitchFamily="18" charset="0"/>
                          <a:cs typeface="Times New Roman" panose="02020603050405020304" pitchFamily="18" charset="0"/>
                        </a:rPr>
                        <a:t>Kinematic Viscosity</a:t>
                      </a:r>
                    </a:p>
                    <a:p>
                      <a:pPr>
                        <a:lnSpc>
                          <a:spcPct val="150000"/>
                        </a:lnSpc>
                        <a:spcAft>
                          <a:spcPts val="1000"/>
                        </a:spcAft>
                      </a:pPr>
                      <a:r>
                        <a:rPr lang="en-IN" sz="2000" dirty="0">
                          <a:effectLst/>
                          <a:latin typeface="Times New Roman" panose="02020603050405020304" pitchFamily="18" charset="0"/>
                          <a:cs typeface="Times New Roman" panose="02020603050405020304" pitchFamily="18" charset="0"/>
                        </a:rPr>
                        <a:t> (Centistokes)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2000" dirty="0">
                          <a:effectLst/>
                          <a:latin typeface="Times New Roman" panose="02020603050405020304" pitchFamily="18" charset="0"/>
                          <a:cs typeface="Times New Roman" panose="02020603050405020304" pitchFamily="18" charset="0"/>
                        </a:rPr>
                        <a:t>4.31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0915486"/>
                  </a:ext>
                </a:extLst>
              </a:tr>
              <a:tr h="648174">
                <a:tc>
                  <a:txBody>
                    <a:bodyPr/>
                    <a:lstStyle/>
                    <a:p>
                      <a:pPr>
                        <a:lnSpc>
                          <a:spcPct val="150000"/>
                        </a:lnSpc>
                        <a:spcAft>
                          <a:spcPts val="1000"/>
                        </a:spcAft>
                      </a:pPr>
                      <a:r>
                        <a:rPr lang="en-IN" sz="2000">
                          <a:effectLst/>
                          <a:latin typeface="Times New Roman" panose="02020603050405020304" pitchFamily="18" charset="0"/>
                          <a:cs typeface="Times New Roman" panose="02020603050405020304" pitchFamily="18" charset="0"/>
                        </a:rPr>
                        <a:t>Flash point (in </a:t>
                      </a:r>
                      <a:r>
                        <a:rPr lang="en-IN" sz="2000" baseline="30000">
                          <a:effectLst/>
                          <a:latin typeface="Times New Roman" panose="02020603050405020304" pitchFamily="18" charset="0"/>
                          <a:cs typeface="Times New Roman" panose="02020603050405020304" pitchFamily="18" charset="0"/>
                        </a:rPr>
                        <a:t>0</a:t>
                      </a:r>
                      <a:r>
                        <a:rPr lang="en-IN" sz="2000">
                          <a:effectLst/>
                          <a:latin typeface="Times New Roman" panose="02020603050405020304" pitchFamily="18" charset="0"/>
                          <a:cs typeface="Times New Roman" panose="02020603050405020304" pitchFamily="18" charset="0"/>
                        </a:rPr>
                        <a:t>C)</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2000">
                          <a:effectLst/>
                          <a:latin typeface="Times New Roman" panose="02020603050405020304" pitchFamily="18" charset="0"/>
                          <a:cs typeface="Times New Roman" panose="02020603050405020304" pitchFamily="18" charset="0"/>
                        </a:rPr>
                        <a:t>107</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5956149"/>
                  </a:ext>
                </a:extLst>
              </a:tr>
              <a:tr h="648174">
                <a:tc>
                  <a:txBody>
                    <a:bodyPr/>
                    <a:lstStyle/>
                    <a:p>
                      <a:pPr>
                        <a:lnSpc>
                          <a:spcPct val="150000"/>
                        </a:lnSpc>
                        <a:spcAft>
                          <a:spcPts val="1000"/>
                        </a:spcAft>
                      </a:pPr>
                      <a:r>
                        <a:rPr lang="en-IN" sz="2000">
                          <a:effectLst/>
                          <a:latin typeface="Times New Roman" panose="02020603050405020304" pitchFamily="18" charset="0"/>
                          <a:cs typeface="Times New Roman" panose="02020603050405020304" pitchFamily="18" charset="0"/>
                        </a:rPr>
                        <a:t>Fire Point (in </a:t>
                      </a:r>
                      <a:r>
                        <a:rPr lang="en-IN" sz="2000" baseline="30000">
                          <a:effectLst/>
                          <a:latin typeface="Times New Roman" panose="02020603050405020304" pitchFamily="18" charset="0"/>
                          <a:cs typeface="Times New Roman" panose="02020603050405020304" pitchFamily="18" charset="0"/>
                        </a:rPr>
                        <a:t>0</a:t>
                      </a:r>
                      <a:r>
                        <a:rPr lang="en-IN" sz="2000">
                          <a:effectLst/>
                          <a:latin typeface="Times New Roman" panose="02020603050405020304" pitchFamily="18" charset="0"/>
                          <a:cs typeface="Times New Roman" panose="02020603050405020304" pitchFamily="18" charset="0"/>
                        </a:rPr>
                        <a:t>C)</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2000" dirty="0">
                          <a:effectLst/>
                          <a:latin typeface="Times New Roman" panose="02020603050405020304" pitchFamily="18" charset="0"/>
                          <a:cs typeface="Times New Roman" panose="02020603050405020304" pitchFamily="18" charset="0"/>
                        </a:rPr>
                        <a:t>118</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3303882"/>
                  </a:ext>
                </a:extLst>
              </a:tr>
            </a:tbl>
          </a:graphicData>
        </a:graphic>
      </p:graphicFrame>
      <p:graphicFrame>
        <p:nvGraphicFramePr>
          <p:cNvPr id="11" name="Table 11">
            <a:extLst>
              <a:ext uri="{FF2B5EF4-FFF2-40B4-BE49-F238E27FC236}">
                <a16:creationId xmlns:a16="http://schemas.microsoft.com/office/drawing/2014/main" id="{49B4FCDF-C168-3E52-E3ED-C9AB1C54D3E5}"/>
              </a:ext>
            </a:extLst>
          </p:cNvPr>
          <p:cNvGraphicFramePr>
            <a:graphicFrameLocks noGrp="1"/>
          </p:cNvGraphicFramePr>
          <p:nvPr>
            <p:extLst>
              <p:ext uri="{D42A27DB-BD31-4B8C-83A1-F6EECF244321}">
                <p14:modId xmlns:p14="http://schemas.microsoft.com/office/powerpoint/2010/main" val="1599018019"/>
              </p:ext>
            </p:extLst>
          </p:nvPr>
        </p:nvGraphicFramePr>
        <p:xfrm>
          <a:off x="1565513" y="6015127"/>
          <a:ext cx="6096000" cy="370840"/>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724469174"/>
                    </a:ext>
                  </a:extLst>
                </a:gridCol>
              </a:tblGrid>
              <a:tr h="370840">
                <a:tc>
                  <a:txBody>
                    <a:bodyPr/>
                    <a:lstStyle/>
                    <a:p>
                      <a:pPr algn="ctr"/>
                      <a:r>
                        <a:rPr lang="en-US" sz="1800" b="1" kern="1200" dirty="0">
                          <a:solidFill>
                            <a:schemeClr val="tx1"/>
                          </a:solidFill>
                          <a:effectLst/>
                          <a:latin typeface="+mn-lt"/>
                          <a:ea typeface="+mn-ea"/>
                          <a:cs typeface="+mn-cs"/>
                        </a:rPr>
                        <a:t>Overall results for pyrolytic oil blends</a:t>
                      </a:r>
                      <a:endParaRPr lang="en-IN"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3587449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04801"/>
            <a:ext cx="2895600" cy="685800"/>
          </a:xfrm>
        </p:spPr>
        <p:txBody>
          <a:bodyPr>
            <a:noAutofit/>
          </a:bodyPr>
          <a:lstStyle/>
          <a:p>
            <a:r>
              <a:rPr lang="en-US" dirty="0">
                <a:solidFill>
                  <a:schemeClr val="accent1">
                    <a:lumMod val="50000"/>
                  </a:schemeClr>
                </a:solidFill>
              </a:rPr>
              <a:t>CONTENTS</a:t>
            </a:r>
          </a:p>
        </p:txBody>
      </p:sp>
      <p:sp>
        <p:nvSpPr>
          <p:cNvPr id="3" name="Content Placeholder 2"/>
          <p:cNvSpPr>
            <a:spLocks noGrp="1"/>
          </p:cNvSpPr>
          <p:nvPr>
            <p:ph idx="1"/>
          </p:nvPr>
        </p:nvSpPr>
        <p:spPr>
          <a:xfrm>
            <a:off x="0" y="1135064"/>
            <a:ext cx="9144000" cy="5722935"/>
          </a:xfrm>
        </p:spPr>
        <p:txBody>
          <a:bodyPr>
            <a:normAutofit lnSpcReduction="10000"/>
          </a:bodyPr>
          <a:lstStyle/>
          <a:p>
            <a:pPr algn="just"/>
            <a:endParaRPr lang="en-US" sz="3600"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Abstract </a:t>
            </a:r>
          </a:p>
          <a:p>
            <a:pPr algn="just"/>
            <a:r>
              <a:rPr lang="en-US" dirty="0">
                <a:latin typeface="Times New Roman" pitchFamily="18" charset="0"/>
                <a:cs typeface="Times New Roman" pitchFamily="18" charset="0"/>
              </a:rPr>
              <a:t>Introduction </a:t>
            </a:r>
          </a:p>
          <a:p>
            <a:pPr algn="just"/>
            <a:r>
              <a:rPr lang="en-US" dirty="0">
                <a:latin typeface="Times New Roman" pitchFamily="18" charset="0"/>
                <a:cs typeface="Times New Roman" pitchFamily="18" charset="0"/>
              </a:rPr>
              <a:t>Literate survey </a:t>
            </a:r>
          </a:p>
          <a:p>
            <a:pPr algn="just"/>
            <a:r>
              <a:rPr lang="en-US" dirty="0">
                <a:latin typeface="Times New Roman" pitchFamily="18" charset="0"/>
                <a:cs typeface="Times New Roman" pitchFamily="18" charset="0"/>
              </a:rPr>
              <a:t>Objectives </a:t>
            </a:r>
          </a:p>
          <a:p>
            <a:pPr algn="just"/>
            <a:r>
              <a:rPr lang="en-US" dirty="0">
                <a:latin typeface="Times New Roman" pitchFamily="18" charset="0"/>
                <a:cs typeface="Times New Roman" pitchFamily="18" charset="0"/>
              </a:rPr>
              <a:t>Result</a:t>
            </a:r>
          </a:p>
          <a:p>
            <a:pPr algn="just"/>
            <a:r>
              <a:rPr lang="en-US" dirty="0">
                <a:latin typeface="Times New Roman" pitchFamily="18" charset="0"/>
                <a:cs typeface="Times New Roman" pitchFamily="18" charset="0"/>
              </a:rPr>
              <a:t>Conclusion</a:t>
            </a:r>
          </a:p>
          <a:p>
            <a:pPr algn="just"/>
            <a:r>
              <a:rPr lang="en-US">
                <a:latin typeface="Times New Roman" pitchFamily="18" charset="0"/>
                <a:cs typeface="Times New Roman" pitchFamily="18" charset="0"/>
              </a:rPr>
              <a:t>Work </a:t>
            </a:r>
            <a:r>
              <a:rPr lang="en-US" dirty="0">
                <a:latin typeface="Times New Roman" pitchFamily="18" charset="0"/>
                <a:cs typeface="Times New Roman" pitchFamily="18" charset="0"/>
              </a:rPr>
              <a:t>d</a:t>
            </a:r>
            <a:r>
              <a:rPr lang="en-US">
                <a:latin typeface="Times New Roman" pitchFamily="18" charset="0"/>
                <a:cs typeface="Times New Roman" pitchFamily="18" charset="0"/>
              </a:rPr>
              <a:t>one</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Scope for future work</a:t>
            </a:r>
          </a:p>
          <a:p>
            <a:pPr algn="just"/>
            <a:r>
              <a:rPr lang="en-US" dirty="0">
                <a:latin typeface="Times New Roman" pitchFamily="18" charset="0"/>
                <a:cs typeface="Times New Roman" pitchFamily="18" charset="0"/>
              </a:rPr>
              <a:t>References</a:t>
            </a:r>
          </a:p>
          <a:p>
            <a:pPr>
              <a:buNone/>
            </a:pPr>
            <a:endParaRPr lang="en-US" dirty="0">
              <a:latin typeface="Times New Roman" pitchFamily="18" charset="0"/>
              <a:cs typeface="Times New Roman" pitchFamily="18" charset="0"/>
            </a:endParaRPr>
          </a:p>
          <a:p>
            <a:endParaRPr lang="en-US" dirty="0"/>
          </a:p>
          <a:p>
            <a:endParaRPr lang="en-US" dirty="0"/>
          </a:p>
        </p:txBody>
      </p:sp>
      <p:sp>
        <p:nvSpPr>
          <p:cNvPr id="15362" name="AutoShape 2" descr="VTU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5364" name="AutoShape 4" descr="VTU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p:cNvSpPr>
            <a:spLocks noGrp="1"/>
          </p:cNvSpPr>
          <p:nvPr>
            <p:ph type="sldNum" sz="quarter" idx="12"/>
          </p:nvPr>
        </p:nvSpPr>
        <p:spPr/>
        <p:txBody>
          <a:bodyPr/>
          <a:lstStyle/>
          <a:p>
            <a:fld id="{C94BB568-2FFB-48E6-9153-4981A890C77C}" type="slidenum">
              <a:rPr lang="en-US" smtClean="0"/>
              <a:pPr/>
              <a:t>2</a:t>
            </a:fld>
            <a:endParaRPr lang="en-US" dirty="0"/>
          </a:p>
        </p:txBody>
      </p:sp>
      <p:sp>
        <p:nvSpPr>
          <p:cNvPr id="7170" name="AutoShape 2" descr="Autonomous Engineering College in Bangalore Karnataka | NCET | About U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9"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FD9198C-1E9E-A2C1-58D7-AFD4CE1CAE33}"/>
              </a:ext>
            </a:extLst>
          </p:cNvPr>
          <p:cNvSpPr>
            <a:spLocks noGrp="1"/>
          </p:cNvSpPr>
          <p:nvPr>
            <p:ph type="title"/>
          </p:nvPr>
        </p:nvSpPr>
        <p:spPr/>
        <p:txBody>
          <a:bodyPr>
            <a:normAutofit/>
          </a:bodyPr>
          <a:lstStyle/>
          <a:p>
            <a:r>
              <a:rPr lang="en-US" dirty="0">
                <a:solidFill>
                  <a:schemeClr val="accent1">
                    <a:lumMod val="50000"/>
                  </a:schemeClr>
                </a:solidFill>
                <a:effectLst/>
                <a:latin typeface="Times New Roman" panose="02020603050405020304" pitchFamily="18" charset="0"/>
                <a:ea typeface="Calibri" panose="020F0502020204030204" pitchFamily="34" charset="0"/>
              </a:rPr>
              <a:t>RESULTS</a:t>
            </a:r>
            <a:endParaRPr lang="en-IN" dirty="0">
              <a:solidFill>
                <a:schemeClr val="accent1">
                  <a:lumMod val="50000"/>
                </a:schemeClr>
              </a:solidFill>
            </a:endParaRPr>
          </a:p>
        </p:txBody>
      </p:sp>
      <p:sp>
        <p:nvSpPr>
          <p:cNvPr id="2" name="Content Placeholder 1">
            <a:extLst>
              <a:ext uri="{FF2B5EF4-FFF2-40B4-BE49-F238E27FC236}">
                <a16:creationId xmlns:a16="http://schemas.microsoft.com/office/drawing/2014/main" id="{B365F23C-E8A2-B9D7-0BC7-6C15585AC534}"/>
              </a:ext>
            </a:extLst>
          </p:cNvPr>
          <p:cNvSpPr>
            <a:spLocks noGrp="1"/>
          </p:cNvSpPr>
          <p:nvPr>
            <p:ph idx="1"/>
          </p:nvPr>
        </p:nvSpPr>
        <p:spPr/>
        <p:txBody>
          <a:bodyPr/>
          <a:lstStyle/>
          <a:p>
            <a:pPr marL="0" indent="0" algn="just">
              <a:lnSpc>
                <a:spcPct val="150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Through the experimentation it concluded that about 300 to 450ml of diesel fuel could be obtained by burning 750gm of plastic. Burning 750gm of plastic in an open environment produces 3Kg of CO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whereas by converting it into fuel and burning it reduces 80% of CO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emissions, which results in to be quite environmentally friendly.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Lesser emission of unburnt HYDROCARBONS in waste plastic pyrolysis oil compared to that of diesel.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The diesel or oil thus obtained has a higher efficiency with around 30 to 40% low production cost compared to that available in the market.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C94BB568-2FFB-48E6-9153-4981A890C77C}" type="slidenum">
              <a:rPr lang="en-US" smtClean="0"/>
              <a:pPr/>
              <a:t>20</a:t>
            </a:fld>
            <a:endParaRPr lang="en-US" dirty="0"/>
          </a:p>
        </p:txBody>
      </p:sp>
      <p:pic>
        <p:nvPicPr>
          <p:cNvPr id="5"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spTree>
    <p:extLst>
      <p:ext uri="{BB962C8B-B14F-4D97-AF65-F5344CB8AC3E}">
        <p14:creationId xmlns:p14="http://schemas.microsoft.com/office/powerpoint/2010/main" val="3867433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FD9198C-1E9E-A2C1-58D7-AFD4CE1CAE33}"/>
              </a:ext>
            </a:extLst>
          </p:cNvPr>
          <p:cNvSpPr>
            <a:spLocks noGrp="1"/>
          </p:cNvSpPr>
          <p:nvPr>
            <p:ph type="title"/>
          </p:nvPr>
        </p:nvSpPr>
        <p:spPr/>
        <p:txBody>
          <a:bodyPr>
            <a:normAutofit/>
          </a:bodyPr>
          <a:lstStyle/>
          <a:p>
            <a:pPr algn="ctr">
              <a:lnSpc>
                <a:spcPct val="115000"/>
              </a:lnSpc>
              <a:spcAft>
                <a:spcPts val="1000"/>
              </a:spcAft>
              <a:tabLst>
                <a:tab pos="723900" algn="l"/>
              </a:tabLst>
            </a:pPr>
            <a:r>
              <a:rPr lang="en-US"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B365F23C-E8A2-B9D7-0BC7-6C15585AC534}"/>
              </a:ext>
            </a:extLst>
          </p:cNvPr>
          <p:cNvSpPr>
            <a:spLocks noGrp="1"/>
          </p:cNvSpPr>
          <p:nvPr>
            <p:ph idx="1"/>
          </p:nvPr>
        </p:nvSpPr>
        <p:spPr/>
        <p:txBody>
          <a:bodyPr>
            <a:normAutofit fontScale="92500" lnSpcReduction="20000"/>
          </a:bodyPr>
          <a:lstStyle/>
          <a:p>
            <a:pPr marL="0" indent="0" algn="just">
              <a:lnSpc>
                <a:spcPct val="150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It is very difficult to find out alternative of plastic. Even plastic’s demand is increasing every day as well as their waste. This project analysis has observed the use of waste plastics, a factory planning and its feasibility in Metropolitan City. It is easily assumed that, when the use of waste plastic will increase then the solid waste management will search more ways to find out to collect them.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tabLst>
                <a:tab pos="7239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The use of plastic pyrolysis oil in diesel engine in the aspect of technical and economical is compared and found that oil is able to replace the diesel oil. Though the plastic pyrolysis oil offers lower engine performance, the plastic waste amount is enormous and it needed to be process to reduce the environmental problems. Moreover, the engine can be modify follow the combustion condition of plastic pyrolysis oil. The waste plastic used in the process must be PE or PP or LDPE in order to protect the contamination of chlorine in the oil.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
        <p:nvSpPr>
          <p:cNvPr id="4" name="Slide Number Placeholder 3"/>
          <p:cNvSpPr>
            <a:spLocks noGrp="1"/>
          </p:cNvSpPr>
          <p:nvPr>
            <p:ph type="sldNum" sz="quarter" idx="12"/>
          </p:nvPr>
        </p:nvSpPr>
        <p:spPr/>
        <p:txBody>
          <a:bodyPr/>
          <a:lstStyle/>
          <a:p>
            <a:fld id="{C94BB568-2FFB-48E6-9153-4981A890C77C}" type="slidenum">
              <a:rPr lang="en-US" smtClean="0"/>
              <a:pPr/>
              <a:t>21</a:t>
            </a:fld>
            <a:endParaRPr lang="en-US" dirty="0"/>
          </a:p>
        </p:txBody>
      </p:sp>
      <p:pic>
        <p:nvPicPr>
          <p:cNvPr id="5"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spTree>
    <p:extLst>
      <p:ext uri="{BB962C8B-B14F-4D97-AF65-F5344CB8AC3E}">
        <p14:creationId xmlns:p14="http://schemas.microsoft.com/office/powerpoint/2010/main" val="985755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229370"/>
            <a:ext cx="6781800" cy="1143000"/>
          </a:xfrm>
        </p:spPr>
        <p:txBody>
          <a:bodyPr>
            <a:normAutofit/>
          </a:bodyPr>
          <a:lstStyle/>
          <a:p>
            <a:r>
              <a:rPr lang="en-US" dirty="0">
                <a:solidFill>
                  <a:schemeClr val="accent1">
                    <a:lumMod val="50000"/>
                  </a:schemeClr>
                </a:solidFill>
                <a:latin typeface="Times New Roman" pitchFamily="18" charset="0"/>
                <a:cs typeface="Times New Roman" pitchFamily="18" charset="0"/>
              </a:rPr>
              <a:t>WORK DONE</a:t>
            </a:r>
            <a:endParaRPr lang="en-US" dirty="0">
              <a:solidFill>
                <a:schemeClr val="accent1">
                  <a:lumMod val="50000"/>
                </a:schemeClr>
              </a:solidFill>
            </a:endParaRPr>
          </a:p>
        </p:txBody>
      </p:sp>
      <p:sp>
        <p:nvSpPr>
          <p:cNvPr id="3" name="Content Placeholder 2"/>
          <p:cNvSpPr>
            <a:spLocks noGrp="1"/>
          </p:cNvSpPr>
          <p:nvPr>
            <p:ph idx="1"/>
          </p:nvPr>
        </p:nvSpPr>
        <p:spPr/>
        <p:txBody>
          <a:bodyPr>
            <a:normAutofit/>
          </a:bodyPr>
          <a:lstStyle/>
          <a:p>
            <a:pPr marL="342900" indent="-342900" algn="just" eaLnBrk="0" hangingPunct="0">
              <a:buFontTx/>
              <a:buAutoNum type="arabicPeriod"/>
              <a:defRPr/>
            </a:pPr>
            <a:r>
              <a:rPr lang="en-US" sz="2000" dirty="0">
                <a:ea typeface="Calibri" pitchFamily="34" charset="0"/>
                <a:cs typeface="Times New Roman" panose="02020603050405020304" pitchFamily="18" charset="0"/>
              </a:rPr>
              <a:t>   Selection of waste plastic</a:t>
            </a:r>
          </a:p>
          <a:p>
            <a:pPr marL="0" indent="0" algn="just" eaLnBrk="0" hangingPunct="0">
              <a:buNone/>
              <a:defRPr/>
            </a:pPr>
            <a:r>
              <a:rPr lang="en-US" sz="2000" dirty="0">
                <a:ea typeface="Calibri" pitchFamily="34" charset="0"/>
                <a:cs typeface="Times New Roman" panose="02020603050405020304" pitchFamily="18" charset="0"/>
              </a:rPr>
              <a:t>2.     Listing of Reactor Properties </a:t>
            </a:r>
          </a:p>
          <a:p>
            <a:pPr marL="0" indent="0" algn="just" eaLnBrk="0" hangingPunct="0">
              <a:buNone/>
              <a:defRPr/>
            </a:pPr>
            <a:r>
              <a:rPr lang="en-US" sz="2000" dirty="0">
                <a:ea typeface="Calibri" pitchFamily="34" charset="0"/>
                <a:cs typeface="Times New Roman" panose="02020603050405020304" pitchFamily="18" charset="0"/>
              </a:rPr>
              <a:t>3.     Methodology finalization</a:t>
            </a:r>
          </a:p>
          <a:p>
            <a:pPr marL="0" indent="0" algn="just" eaLnBrk="0" hangingPunct="0">
              <a:buNone/>
              <a:defRPr/>
            </a:pPr>
            <a:r>
              <a:rPr lang="en-US" sz="2000" dirty="0">
                <a:ea typeface="Calibri" pitchFamily="34" charset="0"/>
                <a:cs typeface="Times New Roman" panose="02020603050405020304" pitchFamily="18" charset="0"/>
              </a:rPr>
              <a:t>4.     Equipment center Identification</a:t>
            </a:r>
          </a:p>
          <a:p>
            <a:pPr marL="457200" indent="-457200" algn="just" eaLnBrk="0" hangingPunct="0">
              <a:buAutoNum type="arabicPeriod" startAt="5"/>
              <a:defRPr/>
            </a:pPr>
            <a:r>
              <a:rPr lang="en-US" sz="2000" dirty="0">
                <a:effectLst/>
                <a:ea typeface="Calibri" panose="020F0502020204030204" pitchFamily="34" charset="0"/>
                <a:cs typeface="Times New Roman" panose="02020603050405020304" pitchFamily="18" charset="0"/>
              </a:rPr>
              <a:t>Pyrolysis Process.</a:t>
            </a:r>
          </a:p>
          <a:p>
            <a:pPr marL="457200" indent="-457200" algn="just" eaLnBrk="0" hangingPunct="0">
              <a:buAutoNum type="arabicPeriod" startAt="5"/>
              <a:defRPr/>
            </a:pPr>
            <a:r>
              <a:rPr lang="en-US" sz="2000" dirty="0">
                <a:effectLst/>
                <a:ea typeface="Calibri" panose="020F0502020204030204" pitchFamily="34" charset="0"/>
                <a:cs typeface="Times New Roman" panose="02020603050405020304" pitchFamily="18" charset="0"/>
              </a:rPr>
              <a:t>Condensation of gas to obtain crude oil.</a:t>
            </a:r>
          </a:p>
          <a:p>
            <a:pPr marL="457200" indent="-457200" algn="just" eaLnBrk="0" hangingPunct="0">
              <a:buAutoNum type="arabicPeriod" startAt="5"/>
              <a:defRPr/>
            </a:pPr>
            <a:r>
              <a:rPr lang="en-US" sz="2000" dirty="0">
                <a:effectLst/>
                <a:latin typeface="Times New Roman" panose="02020603050405020304" pitchFamily="18" charset="0"/>
                <a:ea typeface="Calibri" panose="020F0502020204030204" pitchFamily="34" charset="0"/>
                <a:cs typeface="Tunga" panose="020B0502040204020203" pitchFamily="34" charset="0"/>
              </a:rPr>
              <a:t>Conduction of Testing’s .</a:t>
            </a:r>
            <a:endParaRPr lang="en-IN" sz="2000" dirty="0">
              <a:latin typeface="Calibri" panose="020F0502020204030204" pitchFamily="34" charset="0"/>
              <a:ea typeface="Calibri" panose="020F0502020204030204" pitchFamily="34" charset="0"/>
              <a:cs typeface="Tunga" panose="020B0502040204020203" pitchFamily="34" charset="0"/>
            </a:endParaRPr>
          </a:p>
        </p:txBody>
      </p:sp>
      <p:sp>
        <p:nvSpPr>
          <p:cNvPr id="4" name="Slide Number Placeholder 3"/>
          <p:cNvSpPr>
            <a:spLocks noGrp="1"/>
          </p:cNvSpPr>
          <p:nvPr>
            <p:ph type="sldNum" sz="quarter" idx="12"/>
          </p:nvPr>
        </p:nvSpPr>
        <p:spPr/>
        <p:txBody>
          <a:bodyPr/>
          <a:lstStyle/>
          <a:p>
            <a:fld id="{C94BB568-2FFB-48E6-9153-4981A890C77C}" type="slidenum">
              <a:rPr lang="en-US" smtClean="0"/>
              <a:pPr/>
              <a:t>22</a:t>
            </a:fld>
            <a:endParaRPr lang="en-US" dirty="0"/>
          </a:p>
        </p:txBody>
      </p:sp>
      <p:pic>
        <p:nvPicPr>
          <p:cNvPr id="5"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spTree>
    <p:extLst>
      <p:ext uri="{BB962C8B-B14F-4D97-AF65-F5344CB8AC3E}">
        <p14:creationId xmlns:p14="http://schemas.microsoft.com/office/powerpoint/2010/main" val="3627280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229370"/>
            <a:ext cx="6781800" cy="1143000"/>
          </a:xfrm>
        </p:spPr>
        <p:txBody>
          <a:bodyPr>
            <a:normAutofit fontScale="90000"/>
          </a:bodyPr>
          <a:lstStyle/>
          <a:p>
            <a:r>
              <a:rPr lang="en-US" dirty="0">
                <a:solidFill>
                  <a:schemeClr val="accent1">
                    <a:lumMod val="50000"/>
                  </a:schemeClr>
                </a:solidFill>
                <a:latin typeface="Times New Roman" pitchFamily="18" charset="0"/>
                <a:cs typeface="Times New Roman" pitchFamily="18" charset="0"/>
              </a:rPr>
              <a:t>SCOPE FOR FUTURE WORK</a:t>
            </a:r>
            <a:endParaRPr lang="en-US" dirty="0">
              <a:solidFill>
                <a:schemeClr val="accent1">
                  <a:lumMod val="50000"/>
                </a:schemeClr>
              </a:solidFill>
            </a:endParaRPr>
          </a:p>
        </p:txBody>
      </p:sp>
      <p:sp>
        <p:nvSpPr>
          <p:cNvPr id="3" name="Content Placeholder 2"/>
          <p:cNvSpPr>
            <a:spLocks noGrp="1"/>
          </p:cNvSpPr>
          <p:nvPr>
            <p:ph idx="1"/>
          </p:nvPr>
        </p:nvSpPr>
        <p:spPr/>
        <p:txBody>
          <a:bodyPr>
            <a:normAutofit/>
          </a:bodyPr>
          <a:lstStyle/>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there is a high demand of crude oil and due to its sky reaching prices, we could take up this project to setup large or small scale industries and produce the fuel locally at much cheaper rates directly benefiting the National economy and also a step towards SWAACH BHARAT by recycling the waste plastic.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application of this project could help in reducing the dependency on the gulf countries and promote a step towards innovation.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94BB568-2FFB-48E6-9153-4981A890C77C}" type="slidenum">
              <a:rPr lang="en-US" smtClean="0"/>
              <a:pPr/>
              <a:t>23</a:t>
            </a:fld>
            <a:endParaRPr lang="en-US" dirty="0"/>
          </a:p>
        </p:txBody>
      </p:sp>
      <p:pic>
        <p:nvPicPr>
          <p:cNvPr id="5"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spTree>
    <p:extLst>
      <p:ext uri="{BB962C8B-B14F-4D97-AF65-F5344CB8AC3E}">
        <p14:creationId xmlns:p14="http://schemas.microsoft.com/office/powerpoint/2010/main" val="1164937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36525"/>
            <a:ext cx="4267200" cy="1143000"/>
          </a:xfrm>
        </p:spPr>
        <p:txBody>
          <a:bodyPr/>
          <a:lstStyle/>
          <a:p>
            <a:r>
              <a:rPr lang="en-US" dirty="0">
                <a:solidFill>
                  <a:schemeClr val="accent1">
                    <a:lumMod val="50000"/>
                  </a:schemeClr>
                </a:solidFill>
                <a:latin typeface="Times New Roman" pitchFamily="18" charset="0"/>
                <a:cs typeface="Times New Roman" pitchFamily="18" charset="0"/>
              </a:rPr>
              <a:t>REFERENCES</a:t>
            </a:r>
            <a:endParaRPr lang="en-US" dirty="0">
              <a:solidFill>
                <a:schemeClr val="accent1">
                  <a:lumMod val="50000"/>
                </a:schemeClr>
              </a:solidFill>
            </a:endParaRPr>
          </a:p>
        </p:txBody>
      </p:sp>
      <p:sp>
        <p:nvSpPr>
          <p:cNvPr id="3" name="Content Placeholder 2"/>
          <p:cNvSpPr>
            <a:spLocks noGrp="1"/>
          </p:cNvSpPr>
          <p:nvPr>
            <p:ph idx="1"/>
          </p:nvPr>
        </p:nvSpPr>
        <p:spPr>
          <a:xfrm>
            <a:off x="391886" y="1417637"/>
            <a:ext cx="8305800" cy="4525963"/>
          </a:xfrm>
        </p:spPr>
        <p:txBody>
          <a:bodyPr>
            <a:noAutofit/>
          </a:bodyPr>
          <a:lstStyle/>
          <a:p>
            <a:pPr marL="0" indent="0" algn="just">
              <a:buNone/>
              <a:defRPr/>
            </a:pPr>
            <a:r>
              <a:rPr lang="en-US" sz="2000" dirty="0">
                <a:latin typeface="Times New Roman" panose="02020603050405020304" pitchFamily="18" charset="0"/>
                <a:cs typeface="Times New Roman" panose="02020603050405020304" pitchFamily="18" charset="0"/>
              </a:rPr>
              <a:t>[1] M. F. Ali, S.  Ahmed, M. S. Qureshi, Catalytic coprocessing of coal and petroleum residues with waste plastics to produce transportation fuels Fuel Processing Technology 92 (2021) 1109–1120.</a:t>
            </a:r>
          </a:p>
          <a:p>
            <a:pPr marL="0" indent="0" algn="just">
              <a:buNone/>
              <a:defRPr/>
            </a:pPr>
            <a:r>
              <a:rPr lang="en-US" sz="2000" dirty="0">
                <a:latin typeface="Times New Roman" panose="02020603050405020304" pitchFamily="18" charset="0"/>
                <a:cs typeface="Times New Roman" panose="02020603050405020304" pitchFamily="18" charset="0"/>
              </a:rPr>
              <a:t>[2]</a:t>
            </a:r>
            <a:r>
              <a:rPr lang="en-US" sz="2000" dirty="0" err="1">
                <a:latin typeface="Times New Roman" panose="02020603050405020304" pitchFamily="18" charset="0"/>
                <a:cs typeface="Times New Roman" panose="02020603050405020304" pitchFamily="18" charset="0"/>
              </a:rPr>
              <a:t>SumitBhat</a:t>
            </a:r>
            <a:r>
              <a:rPr lang="en-US" sz="2000" dirty="0">
                <a:latin typeface="Times New Roman" panose="02020603050405020304" pitchFamily="18" charset="0"/>
                <a:cs typeface="Times New Roman" panose="02020603050405020304" pitchFamily="18" charset="0"/>
              </a:rPr>
              <a:t> and Rohit Singh Lather, “Production of Oil from Waste Plastics and Polythene using Pyrolysis and its Utilization in Compression Ignition (C.I.) Engine”, Vol 9(48), December 2020.</a:t>
            </a:r>
          </a:p>
          <a:p>
            <a:pPr marL="0" indent="0" algn="just">
              <a:buNone/>
              <a:defRPr/>
            </a:pPr>
            <a:r>
              <a:rPr lang="en-US" sz="2000" dirty="0">
                <a:latin typeface="Times New Roman" panose="02020603050405020304" pitchFamily="18" charset="0"/>
                <a:cs typeface="Times New Roman" panose="02020603050405020304" pitchFamily="18" charset="0"/>
              </a:rPr>
              <a:t>[3]</a:t>
            </a:r>
            <a:r>
              <a:rPr lang="en-US" sz="2000" dirty="0" err="1">
                <a:latin typeface="Times New Roman" panose="02020603050405020304" pitchFamily="18" charset="0"/>
                <a:cs typeface="Times New Roman" panose="02020603050405020304" pitchFamily="18" charset="0"/>
              </a:rPr>
              <a:t>PawarHarshal</a:t>
            </a:r>
            <a:r>
              <a:rPr lang="en-US" sz="2000" dirty="0">
                <a:latin typeface="Times New Roman" panose="02020603050405020304" pitchFamily="18" charset="0"/>
                <a:cs typeface="Times New Roman" panose="02020603050405020304" pitchFamily="18" charset="0"/>
              </a:rPr>
              <a:t> R. and </a:t>
            </a:r>
            <a:r>
              <a:rPr lang="en-US" sz="2000" dirty="0" err="1">
                <a:latin typeface="Times New Roman" panose="02020603050405020304" pitchFamily="18" charset="0"/>
                <a:cs typeface="Times New Roman" panose="02020603050405020304" pitchFamily="18" charset="0"/>
              </a:rPr>
              <a:t>LawankarShailendra</a:t>
            </a:r>
            <a:r>
              <a:rPr lang="en-US" sz="2000" dirty="0">
                <a:latin typeface="Times New Roman" panose="02020603050405020304" pitchFamily="18" charset="0"/>
                <a:cs typeface="Times New Roman" panose="02020603050405020304" pitchFamily="18" charset="0"/>
              </a:rPr>
              <a:t> M, “Waste plastic Pyrolysis Oil Alternative Fuel for CI Engine”, Vol. 2(2), 26-30, February 2013.</a:t>
            </a:r>
          </a:p>
          <a:p>
            <a:pPr marL="0" indent="0" algn="just">
              <a:buNone/>
              <a:defRPr/>
            </a:pPr>
            <a:r>
              <a:rPr lang="en-US" sz="2000" dirty="0">
                <a:latin typeface="Times New Roman" panose="02020603050405020304" pitchFamily="18" charset="0"/>
                <a:cs typeface="Times New Roman" panose="02020603050405020304" pitchFamily="18" charset="0"/>
              </a:rPr>
              <a:t>[4]</a:t>
            </a:r>
            <a:r>
              <a:rPr lang="en-US" sz="2000" dirty="0" err="1">
                <a:latin typeface="Times New Roman" panose="02020603050405020304" pitchFamily="18" charset="0"/>
                <a:cs typeface="Times New Roman" panose="02020603050405020304" pitchFamily="18" charset="0"/>
              </a:rPr>
              <a:t>SenthilkumarTamilkolundu</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ChandrasekarMurugesan</a:t>
            </a:r>
            <a:r>
              <a:rPr lang="en-US" sz="2000" dirty="0">
                <a:latin typeface="Times New Roman" panose="02020603050405020304" pitchFamily="18" charset="0"/>
                <a:cs typeface="Times New Roman" panose="02020603050405020304" pitchFamily="18" charset="0"/>
              </a:rPr>
              <a:t>, “The Evaluation of blend of Waste Plastic Oil Diesel fuel for use as alternate fuel for transportation”, April 28-29, 2012.</a:t>
            </a:r>
          </a:p>
          <a:p>
            <a:pPr marL="0" indent="0" algn="just">
              <a:buNone/>
              <a:defRPr/>
            </a:pPr>
            <a:r>
              <a:rPr lang="en-US" sz="2000" dirty="0">
                <a:latin typeface="Times New Roman" panose="02020603050405020304" pitchFamily="18" charset="0"/>
                <a:cs typeface="Times New Roman" panose="02020603050405020304" pitchFamily="18" charset="0"/>
              </a:rPr>
              <a:t>[5]</a:t>
            </a:r>
            <a:r>
              <a:rPr lang="en-US" sz="2000" dirty="0" err="1">
                <a:latin typeface="Times New Roman" panose="02020603050405020304" pitchFamily="18" charset="0"/>
                <a:cs typeface="Times New Roman" panose="02020603050405020304" pitchFamily="18" charset="0"/>
              </a:rPr>
              <a:t>Sunbong</a:t>
            </a:r>
            <a:r>
              <a:rPr lang="en-US" sz="2000" dirty="0">
                <a:latin typeface="Times New Roman" panose="02020603050405020304" pitchFamily="18" charset="0"/>
                <a:cs typeface="Times New Roman" panose="02020603050405020304" pitchFamily="18" charset="0"/>
              </a:rPr>
              <a:t> Lee, Koji Yoshida &amp;Kunio Yoshikawa, “Application of Waste Plastic Pyrolysis Oil in a Direct Injection Diesel Engine: For a Small Scale Non-Grid Electrification”, Vol. 5, No. 1; 2015. </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94BB568-2FFB-48E6-9153-4981A890C77C}" type="slidenum">
              <a:rPr lang="en-US" smtClean="0"/>
              <a:pPr/>
              <a:t>24</a:t>
            </a:fld>
            <a:endParaRPr lang="en-US" dirty="0"/>
          </a:p>
        </p:txBody>
      </p:sp>
      <p:pic>
        <p:nvPicPr>
          <p:cNvPr id="5"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36525"/>
            <a:ext cx="4267200" cy="1143000"/>
          </a:xfrm>
        </p:spPr>
        <p:txBody>
          <a:bodyPr/>
          <a:lstStyle/>
          <a:p>
            <a:r>
              <a:rPr lang="en-US" dirty="0">
                <a:solidFill>
                  <a:schemeClr val="accent1">
                    <a:lumMod val="50000"/>
                  </a:schemeClr>
                </a:solidFill>
                <a:latin typeface="Times New Roman" pitchFamily="18" charset="0"/>
                <a:cs typeface="Times New Roman" pitchFamily="18" charset="0"/>
              </a:rPr>
              <a:t>REFERENCES</a:t>
            </a:r>
            <a:endParaRPr lang="en-US" dirty="0">
              <a:solidFill>
                <a:schemeClr val="accent1">
                  <a:lumMod val="50000"/>
                </a:schemeClr>
              </a:solidFill>
            </a:endParaRPr>
          </a:p>
        </p:txBody>
      </p:sp>
      <p:sp>
        <p:nvSpPr>
          <p:cNvPr id="3" name="Content Placeholder 2"/>
          <p:cNvSpPr>
            <a:spLocks noGrp="1"/>
          </p:cNvSpPr>
          <p:nvPr>
            <p:ph idx="1"/>
          </p:nvPr>
        </p:nvSpPr>
        <p:spPr/>
        <p:txBody>
          <a:bodyPr>
            <a:noAutofit/>
          </a:bodyPr>
          <a:lstStyle/>
          <a:p>
            <a:pPr algn="just">
              <a:defRPr/>
            </a:pPr>
            <a:r>
              <a:rPr lang="en-US" sz="2000" dirty="0">
                <a:latin typeface="Times New Roman" panose="02020603050405020304" pitchFamily="18" charset="0"/>
                <a:cs typeface="Times New Roman" panose="02020603050405020304" pitchFamily="18" charset="0"/>
              </a:rPr>
              <a:t>[6]</a:t>
            </a:r>
            <a:r>
              <a:rPr lang="en-US" sz="2000" dirty="0" err="1">
                <a:latin typeface="Times New Roman" panose="02020603050405020304" pitchFamily="18" charset="0"/>
                <a:cs typeface="Times New Roman" panose="02020603050405020304" pitchFamily="18" charset="0"/>
              </a:rPr>
              <a:t>Mitusuhara</a:t>
            </a:r>
            <a:r>
              <a:rPr lang="en-US" sz="2000" dirty="0">
                <a:latin typeface="Times New Roman" panose="02020603050405020304" pitchFamily="18" charset="0"/>
                <a:cs typeface="Times New Roman" panose="02020603050405020304" pitchFamily="18" charset="0"/>
              </a:rPr>
              <a:t>, waste plastics to produce transportation fuels Fuel Processing Technology 72(2019).</a:t>
            </a:r>
          </a:p>
          <a:p>
            <a:pPr algn="just">
              <a:defRPr/>
            </a:pPr>
            <a:r>
              <a:rPr lang="en-US" sz="2000" dirty="0">
                <a:latin typeface="Times New Roman" panose="02020603050405020304" pitchFamily="18" charset="0"/>
                <a:cs typeface="Times New Roman" panose="02020603050405020304" pitchFamily="18" charset="0"/>
              </a:rPr>
              <a:t>[7]Anup T J, “Waste Plastic Pyrolysis Oil as Alternative for SI and CI Engines” International Journal of Innovative Research in Science, Engineering and Technology (An ISO 3297: 2007 Certified Organization) Vol. 3, Issue 7, July 2014.</a:t>
            </a:r>
          </a:p>
          <a:p>
            <a:pPr algn="just">
              <a:defRPr/>
            </a:pPr>
            <a:r>
              <a:rPr lang="en-US" sz="2000" dirty="0">
                <a:latin typeface="Times New Roman" panose="02020603050405020304" pitchFamily="18" charset="0"/>
                <a:cs typeface="Times New Roman" panose="02020603050405020304" pitchFamily="18" charset="0"/>
              </a:rPr>
              <a:t>[8]G. </a:t>
            </a:r>
            <a:r>
              <a:rPr lang="en-US" sz="2000" dirty="0" err="1">
                <a:latin typeface="Times New Roman" panose="02020603050405020304" pitchFamily="18" charset="0"/>
                <a:cs typeface="Times New Roman" panose="02020603050405020304" pitchFamily="18" charset="0"/>
              </a:rPr>
              <a:t>Elordi</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Olazar</a:t>
            </a:r>
            <a:r>
              <a:rPr lang="en-US" sz="2000" dirty="0">
                <a:latin typeface="Times New Roman" panose="02020603050405020304" pitchFamily="18" charset="0"/>
                <a:cs typeface="Times New Roman" panose="02020603050405020304" pitchFamily="18" charset="0"/>
              </a:rPr>
              <a:t>, G. Lopez, “Catalytic pyrolysis of HDPE in continuous mode over zeolite catalysts in a conical spouted bed reactor,” Journal of Analytical and Applied Pyrolysis, vol. 85, no. 1-2, pp. 345–351, 2009.</a:t>
            </a:r>
          </a:p>
          <a:p>
            <a:pPr algn="just">
              <a:defRPr/>
            </a:pPr>
            <a:r>
              <a:rPr lang="en-US" sz="2000" dirty="0">
                <a:latin typeface="Times New Roman" panose="02020603050405020304" pitchFamily="18" charset="0"/>
                <a:cs typeface="Times New Roman" panose="02020603050405020304" pitchFamily="18" charset="0"/>
              </a:rPr>
              <a:t>[9] D. S. Scott, S. R. </a:t>
            </a:r>
            <a:r>
              <a:rPr lang="en-US" sz="2000" dirty="0" err="1">
                <a:latin typeface="Times New Roman" panose="02020603050405020304" pitchFamily="18" charset="0"/>
                <a:cs typeface="Times New Roman" panose="02020603050405020304" pitchFamily="18" charset="0"/>
              </a:rPr>
              <a:t>Czernik</a:t>
            </a:r>
            <a:r>
              <a:rPr lang="en-US" sz="2000" dirty="0">
                <a:latin typeface="Times New Roman" panose="02020603050405020304" pitchFamily="18" charset="0"/>
                <a:cs typeface="Times New Roman" panose="02020603050405020304" pitchFamily="18" charset="0"/>
              </a:rPr>
              <a:t>, J. </a:t>
            </a:r>
            <a:r>
              <a:rPr lang="en-US" sz="2000" dirty="0" err="1">
                <a:latin typeface="Times New Roman" panose="02020603050405020304" pitchFamily="18" charset="0"/>
                <a:cs typeface="Times New Roman" panose="02020603050405020304" pitchFamily="18" charset="0"/>
              </a:rPr>
              <a:t>Piskorz</a:t>
            </a:r>
            <a:r>
              <a:rPr lang="en-US" sz="2000" dirty="0">
                <a:latin typeface="Times New Roman" panose="02020603050405020304" pitchFamily="18" charset="0"/>
                <a:cs typeface="Times New Roman" panose="02020603050405020304" pitchFamily="18" charset="0"/>
              </a:rPr>
              <a:t>, and D. S. A. G. </a:t>
            </a:r>
            <a:r>
              <a:rPr lang="en-US" sz="2000" dirty="0" err="1">
                <a:latin typeface="Times New Roman" panose="02020603050405020304" pitchFamily="18" charset="0"/>
                <a:cs typeface="Times New Roman" panose="02020603050405020304" pitchFamily="18" charset="0"/>
              </a:rPr>
              <a:t>Radlein</a:t>
            </a:r>
            <a:r>
              <a:rPr lang="en-US" sz="2000" dirty="0">
                <a:latin typeface="Times New Roman" panose="02020603050405020304" pitchFamily="18" charset="0"/>
                <a:cs typeface="Times New Roman" panose="02020603050405020304" pitchFamily="18" charset="0"/>
              </a:rPr>
              <a:t>, “Fast pyrolysis of plastic wastes,” Energy &amp; Fuels, vol. 4, no. 4, pp. 407–411, 1990.</a:t>
            </a:r>
          </a:p>
          <a:p>
            <a:pPr algn="just">
              <a:defRPr/>
            </a:pPr>
            <a:r>
              <a:rPr lang="en-US" sz="2000" dirty="0">
                <a:latin typeface="Times New Roman" panose="02020603050405020304" pitchFamily="18" charset="0"/>
                <a:cs typeface="Times New Roman" panose="02020603050405020304" pitchFamily="18" charset="0"/>
              </a:rPr>
              <a:t>[10] </a:t>
            </a:r>
            <a:r>
              <a:rPr lang="en-US" sz="2000" dirty="0" err="1">
                <a:latin typeface="Times New Roman" panose="02020603050405020304" pitchFamily="18" charset="0"/>
                <a:cs typeface="Times New Roman" panose="02020603050405020304" pitchFamily="18" charset="0"/>
              </a:rPr>
              <a:t>Mitusuhara</a:t>
            </a:r>
            <a:r>
              <a:rPr lang="en-US" sz="2000" dirty="0">
                <a:latin typeface="Times New Roman" panose="02020603050405020304" pitchFamily="18" charset="0"/>
                <a:cs typeface="Times New Roman" panose="02020603050405020304" pitchFamily="18" charset="0"/>
              </a:rPr>
              <a:t>, waste plastics to produce transportation fuels Fuel Processing Technology 72(2011)</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94BB568-2FFB-48E6-9153-4981A890C77C}" type="slidenum">
              <a:rPr lang="en-US" smtClean="0"/>
              <a:pPr/>
              <a:t>25</a:t>
            </a:fld>
            <a:endParaRPr lang="en-US" dirty="0"/>
          </a:p>
        </p:txBody>
      </p:sp>
      <p:pic>
        <p:nvPicPr>
          <p:cNvPr id="5"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spTree>
    <p:extLst>
      <p:ext uri="{BB962C8B-B14F-4D97-AF65-F5344CB8AC3E}">
        <p14:creationId xmlns:p14="http://schemas.microsoft.com/office/powerpoint/2010/main" val="157248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36525"/>
            <a:ext cx="4267200" cy="1143000"/>
          </a:xfrm>
        </p:spPr>
        <p:txBody>
          <a:bodyPr/>
          <a:lstStyle/>
          <a:p>
            <a:r>
              <a:rPr lang="en-US" dirty="0">
                <a:solidFill>
                  <a:schemeClr val="accent1">
                    <a:lumMod val="50000"/>
                  </a:schemeClr>
                </a:solidFill>
                <a:latin typeface="Times New Roman" pitchFamily="18" charset="0"/>
                <a:cs typeface="Times New Roman" pitchFamily="18" charset="0"/>
              </a:rPr>
              <a:t>REFERENCES</a:t>
            </a:r>
            <a:endParaRPr lang="en-US" dirty="0">
              <a:solidFill>
                <a:schemeClr val="accent1">
                  <a:lumMod val="50000"/>
                </a:schemeClr>
              </a:solidFill>
            </a:endParaRPr>
          </a:p>
        </p:txBody>
      </p:sp>
      <p:sp>
        <p:nvSpPr>
          <p:cNvPr id="3" name="Content Placeholder 2"/>
          <p:cNvSpPr>
            <a:spLocks noGrp="1"/>
          </p:cNvSpPr>
          <p:nvPr>
            <p:ph idx="1"/>
          </p:nvPr>
        </p:nvSpPr>
        <p:spPr>
          <a:xfrm>
            <a:off x="457200" y="1066800"/>
            <a:ext cx="8229600" cy="5791200"/>
          </a:xfrm>
        </p:spPr>
        <p:txBody>
          <a:bodyPr>
            <a:noAutofit/>
          </a:bodyPr>
          <a:lstStyle/>
          <a:p>
            <a:pPr algn="just">
              <a:defRPr/>
            </a:pPr>
            <a:r>
              <a:rPr lang="en-US" sz="2000" dirty="0">
                <a:latin typeface="Times New Roman" panose="02020603050405020304" pitchFamily="18" charset="0"/>
                <a:cs typeface="Times New Roman" panose="02020603050405020304" pitchFamily="18" charset="0"/>
              </a:rPr>
              <a:t>[11] S. Hariharan, S. </a:t>
            </a:r>
            <a:r>
              <a:rPr lang="en-US" sz="2000" dirty="0" err="1">
                <a:latin typeface="Times New Roman" panose="02020603050405020304" pitchFamily="18" charset="0"/>
                <a:cs typeface="Times New Roman" panose="02020603050405020304" pitchFamily="18" charset="0"/>
              </a:rPr>
              <a:t>Murugan</a:t>
            </a:r>
            <a:r>
              <a:rPr lang="en-US" sz="2000" dirty="0">
                <a:latin typeface="Times New Roman" panose="02020603050405020304" pitchFamily="18" charset="0"/>
                <a:cs typeface="Times New Roman" panose="02020603050405020304" pitchFamily="18" charset="0"/>
              </a:rPr>
              <a:t>, G. Nagarajan, Effect of diethyl ether on </a:t>
            </a:r>
            <a:r>
              <a:rPr lang="en-US" sz="2000" dirty="0" err="1">
                <a:latin typeface="Times New Roman" panose="02020603050405020304" pitchFamily="18" charset="0"/>
                <a:cs typeface="Times New Roman" panose="02020603050405020304" pitchFamily="18" charset="0"/>
              </a:rPr>
              <a:t>Tyre</a:t>
            </a:r>
            <a:r>
              <a:rPr lang="en-US" sz="2000" dirty="0">
                <a:latin typeface="Times New Roman" panose="02020603050405020304" pitchFamily="18" charset="0"/>
                <a:cs typeface="Times New Roman" panose="02020603050405020304" pitchFamily="18" charset="0"/>
              </a:rPr>
              <a:t> pyrolysis oil fueled diesel engine. Fuel 104 (2018) 109–115, September 2019.</a:t>
            </a:r>
          </a:p>
          <a:p>
            <a:pPr algn="just">
              <a:defRPr/>
            </a:pPr>
            <a:r>
              <a:rPr lang="en-US" sz="2000" dirty="0">
                <a:latin typeface="Times New Roman" panose="02020603050405020304" pitchFamily="18" charset="0"/>
                <a:cs typeface="Times New Roman" panose="02020603050405020304" pitchFamily="18" charset="0"/>
              </a:rPr>
              <a:t>[12] A. K. Panda, R. K. Singh, and D. K. Mishra, “Thermolysis of waste plastics to liquid fuel. A suitable method for plastic waste management and manufacture of value added products—a world prospective,” Renewable and Sustainable Energy </a:t>
            </a:r>
            <a:r>
              <a:rPr lang="en-US" sz="2000" dirty="0" err="1">
                <a:latin typeface="Times New Roman" panose="02020603050405020304" pitchFamily="18" charset="0"/>
                <a:cs typeface="Times New Roman" panose="02020603050405020304" pitchFamily="18" charset="0"/>
              </a:rPr>
              <a:t>Reviews,vol</a:t>
            </a:r>
            <a:r>
              <a:rPr lang="en-US" sz="2000" dirty="0">
                <a:latin typeface="Times New Roman" panose="02020603050405020304" pitchFamily="18" charset="0"/>
                <a:cs typeface="Times New Roman" panose="02020603050405020304" pitchFamily="18" charset="0"/>
              </a:rPr>
              <a:t>. 14, no. 1, pp. 233–248, 2010.</a:t>
            </a:r>
          </a:p>
          <a:p>
            <a:pPr algn="just">
              <a:defRPr/>
            </a:pPr>
            <a:r>
              <a:rPr lang="en-US" sz="2000" dirty="0">
                <a:latin typeface="Times New Roman" panose="02020603050405020304" pitchFamily="18" charset="0"/>
                <a:cs typeface="Times New Roman" panose="02020603050405020304" pitchFamily="18" charset="0"/>
              </a:rPr>
              <a:t>[13] YB Sonawane1, MR Shindikar2, MY </a:t>
            </a:r>
            <a:r>
              <a:rPr lang="en-US" sz="2000" dirty="0" err="1">
                <a:latin typeface="Times New Roman" panose="02020603050405020304" pitchFamily="18" charset="0"/>
                <a:cs typeface="Times New Roman" panose="02020603050405020304" pitchFamily="18" charset="0"/>
              </a:rPr>
              <a:t>Khaladkar</a:t>
            </a:r>
            <a:r>
              <a:rPr lang="en-US" sz="2000" dirty="0">
                <a:latin typeface="Times New Roman" panose="02020603050405020304" pitchFamily="18" charset="0"/>
                <a:cs typeface="Times New Roman" panose="02020603050405020304" pitchFamily="18" charset="0"/>
              </a:rPr>
              <a:t>, “Onsite Conversion of Thermoplastic Waste into Fuel by Catalytic Pyrolysis.” International Journal of Innovative Research in </a:t>
            </a:r>
            <a:r>
              <a:rPr lang="en-US" sz="2000" dirty="0" err="1">
                <a:latin typeface="Times New Roman" panose="02020603050405020304" pitchFamily="18" charset="0"/>
                <a:cs typeface="Times New Roman" panose="02020603050405020304" pitchFamily="18" charset="0"/>
              </a:rPr>
              <a:t>Science,Engineering</a:t>
            </a:r>
            <a:r>
              <a:rPr lang="en-US" sz="2000" dirty="0">
                <a:latin typeface="Times New Roman" panose="02020603050405020304" pitchFamily="18" charset="0"/>
                <a:cs typeface="Times New Roman" panose="02020603050405020304" pitchFamily="18" charset="0"/>
              </a:rPr>
              <a:t> and Technology. Vol. 3, Issue 9, ISSN: 2319-8753</a:t>
            </a:r>
          </a:p>
          <a:p>
            <a:pPr algn="just">
              <a:defRPr/>
            </a:pPr>
            <a:r>
              <a:rPr lang="en-US" sz="2000" dirty="0">
                <a:latin typeface="Times New Roman" panose="02020603050405020304" pitchFamily="18" charset="0"/>
                <a:cs typeface="Times New Roman" panose="02020603050405020304" pitchFamily="18" charset="0"/>
              </a:rPr>
              <a:t>[14]   J. </a:t>
            </a:r>
            <a:r>
              <a:rPr lang="en-US" sz="2000" dirty="0" err="1">
                <a:latin typeface="Times New Roman" panose="02020603050405020304" pitchFamily="18" charset="0"/>
                <a:cs typeface="Times New Roman" panose="02020603050405020304" pitchFamily="18" charset="0"/>
              </a:rPr>
              <a:t>Aguado</a:t>
            </a:r>
            <a:r>
              <a:rPr lang="en-US" sz="2000" dirty="0">
                <a:latin typeface="Times New Roman" panose="02020603050405020304" pitchFamily="18" charset="0"/>
                <a:cs typeface="Times New Roman" panose="02020603050405020304" pitchFamily="18" charset="0"/>
              </a:rPr>
              <a:t>, D. P. Serrano, and J. M. Escola, “Fuels from waste plastics by thermal and catalytic process: a review,” Industrial &amp; Engineering Chemistry Research, vol. 47, no. 21, pp. 7982–7992,2008</a:t>
            </a:r>
          </a:p>
          <a:p>
            <a:pPr algn="just">
              <a:defRPr/>
            </a:pPr>
            <a:r>
              <a:rPr lang="en-US" sz="2000" dirty="0">
                <a:latin typeface="Times New Roman" panose="02020603050405020304" pitchFamily="18" charset="0"/>
                <a:cs typeface="Times New Roman" panose="02020603050405020304" pitchFamily="18" charset="0"/>
              </a:rPr>
              <a:t>[15] M.  N. Siddiqui, H.H. </a:t>
            </a:r>
            <a:r>
              <a:rPr lang="en-US" sz="2000" dirty="0" err="1">
                <a:latin typeface="Times New Roman" panose="02020603050405020304" pitchFamily="18" charset="0"/>
                <a:cs typeface="Times New Roman" panose="02020603050405020304" pitchFamily="18" charset="0"/>
              </a:rPr>
              <a:t>Redhwi</a:t>
            </a:r>
            <a:r>
              <a:rPr lang="en-US" sz="2000" dirty="0">
                <a:latin typeface="Times New Roman" panose="02020603050405020304" pitchFamily="18" charset="0"/>
                <a:cs typeface="Times New Roman" panose="02020603050405020304" pitchFamily="18" charset="0"/>
              </a:rPr>
              <a:t>, Catalytic co-processing of waste plastics and petroleum residue into liquid fuel oils, Journal of Analytical and Applied Pyrolysis 86 (2009) 141–147</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94BB568-2FFB-48E6-9153-4981A890C77C}" type="slidenum">
              <a:rPr lang="en-US" smtClean="0"/>
              <a:pPr/>
              <a:t>26</a:t>
            </a:fld>
            <a:endParaRPr lang="en-US" dirty="0"/>
          </a:p>
        </p:txBody>
      </p:sp>
      <p:pic>
        <p:nvPicPr>
          <p:cNvPr id="5"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spTree>
    <p:extLst>
      <p:ext uri="{BB962C8B-B14F-4D97-AF65-F5344CB8AC3E}">
        <p14:creationId xmlns:p14="http://schemas.microsoft.com/office/powerpoint/2010/main" val="3371451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0"/>
            <a:ext cx="8305800" cy="2895600"/>
          </a:xfrm>
        </p:spPr>
        <p:txBody>
          <a:bodyPr>
            <a:normAutofit/>
          </a:bodyPr>
          <a:lstStyle/>
          <a:p>
            <a:pPr algn="ctr">
              <a:buNone/>
            </a:pPr>
            <a:r>
              <a:rPr lang="en-US" sz="9600" dirty="0">
                <a:latin typeface="Brush Script MT" panose="03060802040406070304" pitchFamily="66" charset="0"/>
              </a:rPr>
              <a:t>Thank You </a:t>
            </a:r>
          </a:p>
        </p:txBody>
      </p:sp>
      <p:sp>
        <p:nvSpPr>
          <p:cNvPr id="4" name="Slide Number Placeholder 3"/>
          <p:cNvSpPr>
            <a:spLocks noGrp="1"/>
          </p:cNvSpPr>
          <p:nvPr>
            <p:ph type="sldNum" sz="quarter" idx="12"/>
          </p:nvPr>
        </p:nvSpPr>
        <p:spPr/>
        <p:txBody>
          <a:bodyPr/>
          <a:lstStyle/>
          <a:p>
            <a:fld id="{C94BB568-2FFB-48E6-9153-4981A890C77C}" type="slidenum">
              <a:rPr lang="en-US" smtClean="0"/>
              <a:pPr/>
              <a:t>27</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5791200" cy="1143000"/>
          </a:xfrm>
        </p:spPr>
        <p:txBody>
          <a:bodyPr>
            <a:normAutofit/>
          </a:bodyPr>
          <a:lstStyle/>
          <a:p>
            <a:r>
              <a:rPr lang="en-US" dirty="0">
                <a:solidFill>
                  <a:schemeClr val="accent1">
                    <a:lumMod val="50000"/>
                  </a:schemeClr>
                </a:solidFill>
                <a:latin typeface="Times New Roman" pitchFamily="18" charset="0"/>
                <a:cs typeface="Times New Roman" pitchFamily="18" charset="0"/>
              </a:rPr>
              <a:t>ABSTACT</a:t>
            </a:r>
          </a:p>
        </p:txBody>
      </p:sp>
      <p:sp>
        <p:nvSpPr>
          <p:cNvPr id="3" name="Content Placeholder 2"/>
          <p:cNvSpPr>
            <a:spLocks noGrp="1"/>
          </p:cNvSpPr>
          <p:nvPr>
            <p:ph idx="1"/>
          </p:nvPr>
        </p:nvSpPr>
        <p:spPr>
          <a:xfrm>
            <a:off x="381000" y="1525587"/>
            <a:ext cx="8229600" cy="4830763"/>
          </a:xfrm>
        </p:spPr>
        <p:txBody>
          <a:bodyPr>
            <a:noAutofit/>
          </a:bodyPr>
          <a:lstStyle/>
          <a:p>
            <a:pPr algn="just"/>
            <a:r>
              <a:rPr lang="en-US" sz="1800" dirty="0">
                <a:latin typeface="Times New Roman" panose="02020603050405020304" pitchFamily="18" charset="0"/>
                <a:cs typeface="Times New Roman" panose="02020603050405020304" pitchFamily="18" charset="0"/>
              </a:rPr>
              <a:t>The present rate of economic growth is unsustainable without saving of fossil energy like crude oil, natural gas, or coal. There are many alternatives to fossil energy such as biomass, hydropower, and wind energy. Also, suitable waste management strategy is another important aspect.</a:t>
            </a:r>
          </a:p>
          <a:p>
            <a:pPr algn="just"/>
            <a:r>
              <a:rPr lang="en-US" sz="1800" dirty="0">
                <a:latin typeface="Times New Roman" panose="02020603050405020304" pitchFamily="18" charset="0"/>
                <a:cs typeface="Times New Roman" panose="02020603050405020304" pitchFamily="18" charset="0"/>
              </a:rPr>
              <a:t>Development and modernization have brought about a huge increase in the production of all kinds of commodities, which indirectly generate waste. Plastics have been one of the materials because of their wide range of applications due to versatility and relatively low cost. </a:t>
            </a:r>
          </a:p>
          <a:p>
            <a:pPr algn="just"/>
            <a:r>
              <a:rPr lang="en-US" sz="1800" kern="1200" dirty="0">
                <a:solidFill>
                  <a:schemeClr val="dk1"/>
                </a:solidFill>
                <a:latin typeface="Times New Roman" panose="02020603050405020304" pitchFamily="18" charset="0"/>
                <a:cs typeface="Times New Roman" panose="02020603050405020304" pitchFamily="18" charset="0"/>
              </a:rPr>
              <a:t>Our Project deals with the extraction of oil/diesel from the waste plastics termed as plastic pyrolyzed oil</a:t>
            </a:r>
            <a:r>
              <a:rPr lang="en-US" sz="1800" kern="1200" baseline="0" dirty="0">
                <a:solidFill>
                  <a:schemeClr val="dk1"/>
                </a:solidFill>
                <a:latin typeface="Times New Roman" panose="02020603050405020304" pitchFamily="18" charset="0"/>
                <a:cs typeface="Times New Roman" panose="02020603050405020304" pitchFamily="18" charset="0"/>
              </a:rPr>
              <a:t> </a:t>
            </a:r>
            <a:r>
              <a:rPr lang="en-US" sz="1800" kern="1200" dirty="0">
                <a:solidFill>
                  <a:schemeClr val="dk1"/>
                </a:solidFill>
                <a:latin typeface="Times New Roman" panose="02020603050405020304" pitchFamily="18" charset="0"/>
                <a:cs typeface="Times New Roman" panose="02020603050405020304" pitchFamily="18" charset="0"/>
              </a:rPr>
              <a:t>which can be marketed at much cheaper rates compared to that present in the market. As we know that both Plastics and Petroleum derived fuels are Hydrocarbons that contain the elements of Carbon &amp; Hydrogen.</a:t>
            </a:r>
          </a:p>
          <a:p>
            <a:pPr algn="just"/>
            <a:r>
              <a:rPr lang="en-US" sz="1800" kern="1200" dirty="0">
                <a:solidFill>
                  <a:schemeClr val="dk1"/>
                </a:solidFill>
                <a:latin typeface="Times New Roman" panose="02020603050405020304" pitchFamily="18" charset="0"/>
                <a:cs typeface="Times New Roman" panose="02020603050405020304" pitchFamily="18" charset="0"/>
              </a:rPr>
              <a:t>Pyrolysis process becomes an option of waste-to-energy technology to deliver bio-fuel to replace fossil fuel. The advantage of the pyrolysis process is its ability to handle unsort and dirty plastic. The pre-treatment of the material is easy. Plastic is needed to be sorted and dried. Pyrolysis is also no toxic or non-environmental harmful emission unlike incineration. </a:t>
            </a:r>
          </a:p>
          <a:p>
            <a:pPr algn="just"/>
            <a:endParaRPr lang="en-US" sz="1800" dirty="0"/>
          </a:p>
        </p:txBody>
      </p:sp>
      <p:sp>
        <p:nvSpPr>
          <p:cNvPr id="4" name="Slide Number Placeholder 3"/>
          <p:cNvSpPr>
            <a:spLocks noGrp="1"/>
          </p:cNvSpPr>
          <p:nvPr>
            <p:ph type="sldNum" sz="quarter" idx="12"/>
          </p:nvPr>
        </p:nvSpPr>
        <p:spPr/>
        <p:txBody>
          <a:bodyPr/>
          <a:lstStyle/>
          <a:p>
            <a:fld id="{C94BB568-2FFB-48E6-9153-4981A890C77C}" type="slidenum">
              <a:rPr lang="en-US" smtClean="0"/>
              <a:pPr/>
              <a:t>3</a:t>
            </a:fld>
            <a:endParaRPr lang="en-US" dirty="0"/>
          </a:p>
        </p:txBody>
      </p:sp>
      <p:pic>
        <p:nvPicPr>
          <p:cNvPr id="5"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650" y="170022"/>
            <a:ext cx="4076700" cy="838200"/>
          </a:xfrm>
        </p:spPr>
        <p:txBody>
          <a:bodyPr>
            <a:normAutofit fontScale="90000"/>
          </a:bodyPr>
          <a:lstStyle/>
          <a:p>
            <a:pPr algn="l"/>
            <a:r>
              <a:rPr lang="en-US" dirty="0">
                <a:solidFill>
                  <a:schemeClr val="accent1">
                    <a:lumMod val="50000"/>
                  </a:schemeClr>
                </a:solidFill>
                <a:latin typeface="Times New Roman" pitchFamily="18" charset="0"/>
                <a:cs typeface="Times New Roman" pitchFamily="18" charset="0"/>
              </a:rPr>
              <a:t>INTRODUCTION</a:t>
            </a:r>
          </a:p>
        </p:txBody>
      </p:sp>
      <p:sp>
        <p:nvSpPr>
          <p:cNvPr id="4" name="Slide Number Placeholder 3"/>
          <p:cNvSpPr>
            <a:spLocks noGrp="1"/>
          </p:cNvSpPr>
          <p:nvPr>
            <p:ph type="sldNum" sz="quarter" idx="12"/>
          </p:nvPr>
        </p:nvSpPr>
        <p:spPr/>
        <p:txBody>
          <a:bodyPr/>
          <a:lstStyle/>
          <a:p>
            <a:fld id="{C94BB568-2FFB-48E6-9153-4981A890C77C}" type="slidenum">
              <a:rPr lang="en-US" smtClean="0"/>
              <a:pPr/>
              <a:t>4</a:t>
            </a:fld>
            <a:endParaRPr lang="en-US" dirty="0"/>
          </a:p>
        </p:txBody>
      </p:sp>
      <p:sp>
        <p:nvSpPr>
          <p:cNvPr id="5" name="Content Placeholder 4"/>
          <p:cNvSpPr>
            <a:spLocks noGrp="1"/>
          </p:cNvSpPr>
          <p:nvPr>
            <p:ph idx="1"/>
          </p:nvPr>
        </p:nvSpPr>
        <p:spPr/>
        <p:txBody>
          <a:bodyPr>
            <a:noAutofit/>
          </a:bodyPr>
          <a:lstStyle/>
          <a:p>
            <a:pPr algn="just">
              <a:spcBef>
                <a:spcPts val="0"/>
              </a:spcBef>
              <a:spcAft>
                <a:spcPts val="70"/>
              </a:spcAft>
              <a:buFont typeface="Wingdings" panose="05000000000000000000" pitchFamily="2" charset="2"/>
              <a:buChar char="Ø"/>
              <a:defRP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Plastic products have become integral part of our lives and play an irreplaceable role in day to day activities. It is impossible to imagine life without plastic and in other hand, production cause by plastic are become burning issues so from last few years, researchers, professors, environmentalist are very much interested in developing the technique for the management of solid waste.</a:t>
            </a:r>
          </a:p>
          <a:p>
            <a:pPr algn="just">
              <a:spcBef>
                <a:spcPts val="0"/>
              </a:spcBef>
              <a:spcAft>
                <a:spcPts val="70"/>
              </a:spcAft>
              <a:buFont typeface="Wingdings" panose="05000000000000000000" pitchFamily="2" charset="2"/>
              <a:buChar char="Ø"/>
              <a:defRPr/>
            </a:pPr>
            <a:endParaRPr lang="en-US" sz="2000" kern="1200" dirty="0">
              <a:latin typeface="Times New Roman" panose="02020603050405020304" pitchFamily="18" charset="0"/>
              <a:cs typeface="Times New Roman" panose="02020603050405020304" pitchFamily="18" charset="0"/>
            </a:endParaRPr>
          </a:p>
          <a:p>
            <a:pPr algn="just">
              <a:spcBef>
                <a:spcPts val="0"/>
              </a:spcBef>
              <a:spcAft>
                <a:spcPts val="70"/>
              </a:spcAft>
              <a:buFont typeface="Wingdings" panose="05000000000000000000" pitchFamily="2" charset="2"/>
              <a:buChar char="Ø"/>
              <a:defRP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consumption of plastic material is vast and has been growing steadily in the view of advantages derived from their versatility, relatively low cost, light weight, and durability. </a:t>
            </a:r>
          </a:p>
          <a:p>
            <a:pPr algn="just">
              <a:spcBef>
                <a:spcPts val="0"/>
              </a:spcBef>
              <a:spcAft>
                <a:spcPts val="70"/>
              </a:spcAft>
              <a:buFont typeface="Wingdings" panose="05000000000000000000" pitchFamily="2" charset="2"/>
              <a:buChar char="Ø"/>
              <a:defRPr/>
            </a:pPr>
            <a:endParaRPr lang="en-US" sz="2000" dirty="0">
              <a:latin typeface="Times New Roman" panose="02020603050405020304" pitchFamily="18" charset="0"/>
              <a:cs typeface="Times New Roman" panose="02020603050405020304" pitchFamily="18" charset="0"/>
            </a:endParaRPr>
          </a:p>
          <a:p>
            <a:pPr algn="just">
              <a:spcBef>
                <a:spcPts val="0"/>
              </a:spcBef>
              <a:spcAft>
                <a:spcPts val="70"/>
              </a:spcAft>
              <a:buFont typeface="Wingdings" panose="05000000000000000000" pitchFamily="2" charset="2"/>
              <a:buChar char="Ø"/>
              <a:defRP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Most plastics are consumed in many applications such as packaging, building, electricity, electronics, agriculture, health cares and in different fields.</a:t>
            </a:r>
            <a:endParaRPr lang="en-US" sz="2000" dirty="0">
              <a:latin typeface="Times New Roman" panose="02020603050405020304" pitchFamily="18" charset="0"/>
              <a:cs typeface="Times New Roman" panose="02020603050405020304" pitchFamily="18" charset="0"/>
            </a:endParaRPr>
          </a:p>
          <a:p>
            <a:pPr marL="457200" marR="0" indent="-457200" algn="just" defTabSz="914400" rtl="0" eaLnBrk="1" fontAlgn="auto" latinLnBrk="0" hangingPunct="1">
              <a:lnSpc>
                <a:spcPct val="100000"/>
              </a:lnSpc>
              <a:spcBef>
                <a:spcPts val="0"/>
              </a:spcBef>
              <a:spcAft>
                <a:spcPts val="70"/>
              </a:spcAft>
              <a:buClrTx/>
              <a:buSzTx/>
              <a:buFontTx/>
              <a:buNone/>
              <a:tabLst/>
              <a:defRPr/>
            </a:pPr>
            <a:endParaRPr lang="en-US" sz="2000" kern="1200" dirty="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spTree>
    <p:extLst>
      <p:ext uri="{BB962C8B-B14F-4D97-AF65-F5344CB8AC3E}">
        <p14:creationId xmlns:p14="http://schemas.microsoft.com/office/powerpoint/2010/main" val="115960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4BB568-2FFB-48E6-9153-4981A890C77C}" type="slidenum">
              <a:rPr lang="en-US" smtClean="0"/>
              <a:pPr/>
              <a:t>5</a:t>
            </a:fld>
            <a:endParaRPr lang="en-US" dirty="0"/>
          </a:p>
        </p:txBody>
      </p:sp>
      <p:sp>
        <p:nvSpPr>
          <p:cNvPr id="3" name="Content Placeholder 2"/>
          <p:cNvSpPr>
            <a:spLocks noGrp="1"/>
          </p:cNvSpPr>
          <p:nvPr>
            <p:ph idx="4294967295"/>
          </p:nvPr>
        </p:nvSpPr>
        <p:spPr>
          <a:xfrm>
            <a:off x="457200" y="1066800"/>
            <a:ext cx="8229600" cy="5715000"/>
          </a:xfrm>
        </p:spPr>
        <p:txBody>
          <a:bodyPr>
            <a:normAutofit/>
          </a:bodyPr>
          <a:lstStyle/>
          <a:p>
            <a:pPr marL="0" indent="0" algn="just" eaLnBrk="0" hangingPunct="0">
              <a:buNone/>
              <a:defRP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BENEFITS FOR USING PYROLYSIS PROCESS: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altLang="en-US" sz="2000" dirty="0">
              <a:latin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Reduction in volume of waste (&lt;50–90%).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All the three types of fuel like solid, liquid and gas can be produced.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 fuel obtained can be stored and transported easily.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 problems related with environment are greatly reduced.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Energy can be derived from renewable sources like municipal solid waste or sewage sludge.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It involves low capital cost.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0" hangingPunct="0">
              <a:buNone/>
              <a:defRPr/>
            </a:pPr>
            <a:endParaRPr lang="en-US" sz="2000" dirty="0">
              <a:latin typeface="Times New Roman" panose="02020603050405020304" pitchFamily="18" charset="0"/>
              <a:cs typeface="Times New Roman" panose="02020603050405020304" pitchFamily="18" charset="0"/>
            </a:endParaRPr>
          </a:p>
          <a:p>
            <a:pPr marL="0" indent="0" algn="just" eaLnBrk="0" hangingPunct="0">
              <a:buNone/>
              <a:defRPr/>
            </a:pPr>
            <a:endParaRPr lang="en-US" sz="2000" dirty="0">
              <a:latin typeface="Times New Roman" panose="02020603050405020304" pitchFamily="18" charset="0"/>
              <a:cs typeface="Times New Roman" panose="02020603050405020304" pitchFamily="18" charset="0"/>
            </a:endParaRPr>
          </a:p>
          <a:p>
            <a:pPr marL="0" indent="0" algn="just" eaLnBrk="0" hangingPunct="0">
              <a:buNone/>
              <a:defRPr/>
            </a:pPr>
            <a:endParaRPr lang="en-US" sz="2000" dirty="0">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spTree>
    <p:extLst>
      <p:ext uri="{BB962C8B-B14F-4D97-AF65-F5344CB8AC3E}">
        <p14:creationId xmlns:p14="http://schemas.microsoft.com/office/powerpoint/2010/main" val="4114718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650" y="170022"/>
            <a:ext cx="4076700" cy="838200"/>
          </a:xfrm>
        </p:spPr>
        <p:txBody>
          <a:bodyPr>
            <a:normAutofit fontScale="90000"/>
          </a:bodyPr>
          <a:lstStyle/>
          <a:p>
            <a:pPr algn="l"/>
            <a:r>
              <a:rPr lang="en-US" dirty="0">
                <a:solidFill>
                  <a:schemeClr val="accent1">
                    <a:lumMod val="50000"/>
                  </a:schemeClr>
                </a:solidFill>
                <a:latin typeface="Times New Roman" pitchFamily="18" charset="0"/>
                <a:cs typeface="Times New Roman" pitchFamily="18" charset="0"/>
              </a:rPr>
              <a:t>INTRODUCTION</a:t>
            </a:r>
          </a:p>
        </p:txBody>
      </p:sp>
      <p:sp>
        <p:nvSpPr>
          <p:cNvPr id="4" name="Slide Number Placeholder 3"/>
          <p:cNvSpPr>
            <a:spLocks noGrp="1"/>
          </p:cNvSpPr>
          <p:nvPr>
            <p:ph type="sldNum" sz="quarter" idx="12"/>
          </p:nvPr>
        </p:nvSpPr>
        <p:spPr/>
        <p:txBody>
          <a:bodyPr/>
          <a:lstStyle/>
          <a:p>
            <a:fld id="{C94BB568-2FFB-48E6-9153-4981A890C77C}" type="slidenum">
              <a:rPr lang="en-US" smtClean="0"/>
              <a:pPr/>
              <a:t>6</a:t>
            </a:fld>
            <a:endParaRPr lang="en-US" dirty="0"/>
          </a:p>
        </p:txBody>
      </p:sp>
      <p:sp>
        <p:nvSpPr>
          <p:cNvPr id="5" name="Content Placeholder 4"/>
          <p:cNvSpPr>
            <a:spLocks noGrp="1"/>
          </p:cNvSpPr>
          <p:nvPr>
            <p:ph idx="1"/>
          </p:nvPr>
        </p:nvSpPr>
        <p:spPr>
          <a:xfrm>
            <a:off x="457200" y="1143000"/>
            <a:ext cx="8229600" cy="5213350"/>
          </a:xfrm>
        </p:spPr>
        <p:txBody>
          <a:bodyPr>
            <a:noAutofit/>
          </a:bodyPr>
          <a:lstStyle/>
          <a:p>
            <a:pPr algn="just">
              <a:spcBef>
                <a:spcPts val="0"/>
              </a:spcBef>
              <a:spcAft>
                <a:spcPts val="70"/>
              </a:spcAft>
              <a:buFont typeface="Wingdings" panose="05000000000000000000" pitchFamily="2" charset="2"/>
              <a:buChar char="Ø"/>
              <a:defRPr/>
            </a:pPr>
            <a:r>
              <a:rPr lang="en-US" sz="2000" kern="1200" dirty="0">
                <a:latin typeface="Times New Roman" panose="02020603050405020304" pitchFamily="18" charset="0"/>
                <a:cs typeface="Times New Roman" panose="02020603050405020304" pitchFamily="18" charset="0"/>
              </a:rPr>
              <a:t> Due to the fossil fuel crisis in past decade, mankind has to focus on developing the alternate energy sources such as biomass, hydropower, geothermal energy, wind energy, solar energy, and nuclear energy. The developing of alternative-fuel technologies is investigated to deliver the replacement of fossil fuel. </a:t>
            </a:r>
          </a:p>
          <a:p>
            <a:pPr algn="just">
              <a:spcBef>
                <a:spcPts val="0"/>
              </a:spcBef>
              <a:spcAft>
                <a:spcPts val="70"/>
              </a:spcAft>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The waste to energy technology is investigated to process the potential materials in waste which are plastic, biomass and rubber tire to be oil.  Pyrolysis process becomes an option of waste-to-energy technology to deliver bio-fuel to replace fossil fuel. </a:t>
            </a:r>
          </a:p>
          <a:p>
            <a:pPr algn="just">
              <a:spcBef>
                <a:spcPts val="0"/>
              </a:spcBef>
              <a:spcAft>
                <a:spcPts val="70"/>
              </a:spcAft>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Thermosetting plastics can be re-melted into liquid by supplying enough heat and hardened on cooling so that they can be made into new plastics products. E.g.: polyethylene, polystyrene and polyvinyl chloride and many others.</a:t>
            </a:r>
          </a:p>
          <a:p>
            <a:pPr algn="just">
              <a:spcBef>
                <a:spcPts val="0"/>
              </a:spcBef>
              <a:spcAft>
                <a:spcPts val="70"/>
              </a:spcAft>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Thermosetting plastics are synthetic materials that strengthen during being heated but cannot be remolded or reheated after their initial heat forming. E.g.: phenol formaldehyde, urea formaldehyde, vulcanized rubber and fiber glasses and so on</a:t>
            </a:r>
          </a:p>
          <a:p>
            <a:pPr marL="457200" marR="0" indent="-457200" algn="just" defTabSz="914400" rtl="0" eaLnBrk="1" fontAlgn="auto" latinLnBrk="0" hangingPunct="1">
              <a:lnSpc>
                <a:spcPct val="100000"/>
              </a:lnSpc>
              <a:spcBef>
                <a:spcPts val="0"/>
              </a:spcBef>
              <a:spcAft>
                <a:spcPts val="70"/>
              </a:spcAft>
              <a:buClrTx/>
              <a:buSzTx/>
              <a:buFontTx/>
              <a:buNone/>
              <a:tabLst/>
              <a:defRPr/>
            </a:pPr>
            <a:endParaRPr lang="en-US" sz="2000" kern="1200" dirty="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900" y="0"/>
            <a:ext cx="4648200" cy="1143000"/>
          </a:xfrm>
        </p:spPr>
        <p:txBody>
          <a:bodyPr>
            <a:normAutofit/>
          </a:bodyPr>
          <a:lstStyle/>
          <a:p>
            <a:pPr algn="l"/>
            <a:r>
              <a:rPr lang="en-US" dirty="0">
                <a:solidFill>
                  <a:schemeClr val="accent1">
                    <a:lumMod val="50000"/>
                  </a:schemeClr>
                </a:solidFill>
                <a:latin typeface="Times New Roman" pitchFamily="18" charset="0"/>
                <a:cs typeface="Times New Roman" pitchFamily="18" charset="0"/>
              </a:rPr>
              <a:t>INTRODUCTION</a:t>
            </a:r>
          </a:p>
        </p:txBody>
      </p:sp>
      <p:sp>
        <p:nvSpPr>
          <p:cNvPr id="3" name="Content Placeholder 2">
            <a:extLst>
              <a:ext uri="{FF2B5EF4-FFF2-40B4-BE49-F238E27FC236}">
                <a16:creationId xmlns:a16="http://schemas.microsoft.com/office/drawing/2014/main" id="{D8F68D31-14F2-1912-2003-20AE7FC8D53E}"/>
              </a:ext>
            </a:extLst>
          </p:cNvPr>
          <p:cNvSpPr>
            <a:spLocks noGrp="1"/>
          </p:cNvSpPr>
          <p:nvPr>
            <p:ph idx="1"/>
          </p:nvPr>
        </p:nvSpPr>
        <p:spPr>
          <a:xfrm>
            <a:off x="1" y="990600"/>
            <a:ext cx="9143998" cy="5333999"/>
          </a:xfrm>
        </p:spPr>
        <p:txBody>
          <a:bodyPr>
            <a:noAutofit/>
          </a:bodyPr>
          <a:lstStyle/>
          <a:p>
            <a:pPr marL="342900" lvl="0" indent="-342900" algn="just">
              <a:lnSpc>
                <a:spcPct val="150000"/>
              </a:lnSpc>
              <a:buFont typeface="Wingdings" panose="05000000000000000000" pitchFamily="2" charset="2"/>
              <a:buChar char=""/>
            </a:pPr>
            <a:r>
              <a:rPr lang="en-GB" sz="1800" b="1" dirty="0">
                <a:effectLst/>
                <a:ea typeface="Calibri" panose="020F0502020204030204" pitchFamily="34" charset="0"/>
                <a:cs typeface="Times New Roman" panose="02020603050405020304" pitchFamily="18" charset="0"/>
              </a:rPr>
              <a:t>High Impact Polystyrene (HIPS) – </a:t>
            </a:r>
            <a:r>
              <a:rPr lang="en-GB" sz="1800" dirty="0">
                <a:effectLst/>
                <a:ea typeface="Calibri" panose="020F0502020204030204" pitchFamily="34" charset="0"/>
                <a:cs typeface="Times New Roman" panose="02020603050405020304" pitchFamily="18" charset="0"/>
              </a:rPr>
              <a:t>used in fridge liners, food packaging, vending cups</a:t>
            </a:r>
            <a:r>
              <a:rPr lang="en-GB" sz="1800" b="1" dirty="0">
                <a:effectLst/>
                <a:ea typeface="Calibri" panose="020F0502020204030204" pitchFamily="34" charset="0"/>
                <a:cs typeface="Times New Roman" panose="02020603050405020304" pitchFamily="18" charset="0"/>
              </a:rPr>
              <a:t>.</a:t>
            </a:r>
            <a:endParaRPr lang="en-IN" sz="1800" dirty="0">
              <a:effectLst/>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GB" sz="1800" b="1" dirty="0">
                <a:effectLst/>
                <a:ea typeface="Calibri" panose="020F0502020204030204" pitchFamily="34" charset="0"/>
                <a:cs typeface="Times New Roman" panose="02020603050405020304" pitchFamily="18" charset="0"/>
              </a:rPr>
              <a:t>Acrylonitrile butadiene styrene (ABS) – </a:t>
            </a:r>
            <a:r>
              <a:rPr lang="en-GB" sz="1800" dirty="0">
                <a:effectLst/>
                <a:ea typeface="Calibri" panose="020F0502020204030204" pitchFamily="34" charset="0"/>
                <a:cs typeface="Times New Roman" panose="02020603050405020304" pitchFamily="18" charset="0"/>
              </a:rPr>
              <a:t>used in electronic equipment cases (e.g., computer monitors, printers, keyboards), drainage pipe.</a:t>
            </a:r>
            <a:endParaRPr lang="en-IN" sz="1800" dirty="0">
              <a:effectLst/>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GB" sz="1800" b="1" dirty="0">
                <a:effectLst/>
                <a:ea typeface="Calibri" panose="020F0502020204030204" pitchFamily="34" charset="0"/>
                <a:cs typeface="Times New Roman" panose="02020603050405020304" pitchFamily="18" charset="0"/>
              </a:rPr>
              <a:t>Polyester (PES) – </a:t>
            </a:r>
            <a:r>
              <a:rPr lang="en-GB" sz="1800" dirty="0">
                <a:effectLst/>
                <a:ea typeface="Calibri" panose="020F0502020204030204" pitchFamily="34" charset="0"/>
                <a:cs typeface="Times New Roman" panose="02020603050405020304" pitchFamily="18" charset="0"/>
              </a:rPr>
              <a:t>used in </a:t>
            </a:r>
            <a:r>
              <a:rPr lang="en-GB" sz="1800" dirty="0" err="1">
                <a:effectLst/>
                <a:ea typeface="Calibri" panose="020F0502020204030204" pitchFamily="34" charset="0"/>
                <a:cs typeface="Times New Roman" panose="02020603050405020304" pitchFamily="18" charset="0"/>
              </a:rPr>
              <a:t>fibers</a:t>
            </a:r>
            <a:r>
              <a:rPr lang="en-GB" sz="1800" dirty="0">
                <a:effectLst/>
                <a:ea typeface="Calibri" panose="020F0502020204030204" pitchFamily="34" charset="0"/>
                <a:cs typeface="Times New Roman" panose="02020603050405020304" pitchFamily="18" charset="0"/>
              </a:rPr>
              <a:t> , textiles.</a:t>
            </a:r>
            <a:endParaRPr lang="en-IN" sz="1800" dirty="0">
              <a:effectLst/>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GB" sz="1800" b="1" dirty="0">
                <a:effectLst/>
                <a:ea typeface="Calibri" panose="020F0502020204030204" pitchFamily="34" charset="0"/>
                <a:cs typeface="Times New Roman" panose="02020603050405020304" pitchFamily="18" charset="0"/>
              </a:rPr>
              <a:t>Polyamides (PA) (Nylons) - </a:t>
            </a:r>
            <a:r>
              <a:rPr lang="en-GB" sz="1800" dirty="0">
                <a:effectLst/>
                <a:ea typeface="Calibri" panose="020F0502020204030204" pitchFamily="34" charset="0"/>
                <a:cs typeface="Times New Roman" panose="02020603050405020304" pitchFamily="18" charset="0"/>
              </a:rPr>
              <a:t>used in </a:t>
            </a:r>
            <a:r>
              <a:rPr lang="en-GB" sz="1800" dirty="0" err="1">
                <a:effectLst/>
                <a:ea typeface="Calibri" panose="020F0502020204030204" pitchFamily="34" charset="0"/>
                <a:cs typeface="Times New Roman" panose="02020603050405020304" pitchFamily="18" charset="0"/>
              </a:rPr>
              <a:t>fibers</a:t>
            </a:r>
            <a:r>
              <a:rPr lang="en-GB" sz="1800" dirty="0">
                <a:effectLst/>
                <a:ea typeface="Calibri" panose="020F0502020204030204" pitchFamily="34" charset="0"/>
                <a:cs typeface="Times New Roman" panose="02020603050405020304" pitchFamily="18" charset="0"/>
              </a:rPr>
              <a:t> , toothbrush bristles, fishing line, under-the hood car engine mouldings.</a:t>
            </a:r>
            <a:endParaRPr lang="en-IN" sz="1800" dirty="0">
              <a:effectLst/>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GB" sz="1800" b="1" dirty="0">
                <a:effectLst/>
                <a:ea typeface="Calibri" panose="020F0502020204030204" pitchFamily="34" charset="0"/>
                <a:cs typeface="Times New Roman" panose="02020603050405020304" pitchFamily="18" charset="0"/>
              </a:rPr>
              <a:t>Polyurethanes (PU) - </a:t>
            </a:r>
            <a:r>
              <a:rPr lang="en-GB" sz="1800" dirty="0">
                <a:effectLst/>
                <a:ea typeface="Calibri" panose="020F0502020204030204" pitchFamily="34" charset="0"/>
                <a:cs typeface="Times New Roman" panose="02020603050405020304" pitchFamily="18" charset="0"/>
              </a:rPr>
              <a:t>used in cushioning foams, thermal insulation foams, surface coatings, printing rollers.</a:t>
            </a:r>
            <a:endParaRPr lang="en-IN" sz="1800" dirty="0">
              <a:effectLst/>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GB" sz="1800" b="1" dirty="0">
                <a:effectLst/>
                <a:ea typeface="Calibri" panose="020F0502020204030204" pitchFamily="34" charset="0"/>
                <a:cs typeface="Times New Roman" panose="02020603050405020304" pitchFamily="18" charset="0"/>
              </a:rPr>
              <a:t>Polycarbonates (PC) - </a:t>
            </a:r>
            <a:r>
              <a:rPr lang="en-GB" sz="1800" dirty="0">
                <a:effectLst/>
                <a:ea typeface="Calibri" panose="020F0502020204030204" pitchFamily="34" charset="0"/>
                <a:cs typeface="Times New Roman" panose="02020603050405020304" pitchFamily="18" charset="0"/>
              </a:rPr>
              <a:t>used in CDs, eyeglasses, riot shields, security windows, traffic lights, lenses.</a:t>
            </a:r>
            <a:endParaRPr lang="en-IN" sz="1800" dirty="0">
              <a:effectLst/>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GB" sz="1800" b="1" dirty="0">
                <a:effectLst/>
                <a:ea typeface="Calibri" panose="020F0502020204030204" pitchFamily="34" charset="0"/>
                <a:cs typeface="Times New Roman" panose="02020603050405020304" pitchFamily="18" charset="0"/>
              </a:rPr>
              <a:t>Polycarbonate/Acrylonitrile Butadiene Styrene (PC/ABS) </a:t>
            </a:r>
            <a:r>
              <a:rPr lang="en-GB" sz="1800" dirty="0">
                <a:effectLst/>
                <a:ea typeface="Calibri" panose="020F0502020204030204" pitchFamily="34" charset="0"/>
                <a:cs typeface="Times New Roman" panose="02020603050405020304" pitchFamily="18" charset="0"/>
              </a:rPr>
              <a:t>- A blend of PC and ABS that creates a stronger plastic. Used in car interior and exterior parts and mobile phone bodies.</a:t>
            </a:r>
            <a:endParaRPr lang="en-IN" sz="1800" dirty="0">
              <a:effectLst/>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94BB568-2FFB-48E6-9153-4981A890C77C}" type="slidenum">
              <a:rPr lang="en-US" smtClean="0"/>
              <a:pPr/>
              <a:t>7</a:t>
            </a:fld>
            <a:endParaRPr lang="en-US" dirty="0"/>
          </a:p>
        </p:txBody>
      </p:sp>
      <p:pic>
        <p:nvPicPr>
          <p:cNvPr id="6"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spTree>
    <p:extLst>
      <p:ext uri="{BB962C8B-B14F-4D97-AF65-F5344CB8AC3E}">
        <p14:creationId xmlns:p14="http://schemas.microsoft.com/office/powerpoint/2010/main" val="362374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4BB568-2FFB-48E6-9153-4981A890C77C}" type="slidenum">
              <a:rPr lang="en-US" smtClean="0"/>
              <a:pPr/>
              <a:t>8</a:t>
            </a:fld>
            <a:endParaRPr lang="en-US" dirty="0"/>
          </a:p>
        </p:txBody>
      </p:sp>
      <p:sp>
        <p:nvSpPr>
          <p:cNvPr id="2" name="Title 1"/>
          <p:cNvSpPr>
            <a:spLocks noGrp="1"/>
          </p:cNvSpPr>
          <p:nvPr>
            <p:ph type="title" idx="4294967295"/>
          </p:nvPr>
        </p:nvSpPr>
        <p:spPr>
          <a:xfrm>
            <a:off x="2552700" y="147527"/>
            <a:ext cx="4038600" cy="838200"/>
          </a:xfrm>
        </p:spPr>
        <p:txBody>
          <a:bodyPr>
            <a:normAutofit fontScale="90000"/>
          </a:bodyPr>
          <a:lstStyle/>
          <a:p>
            <a:pPr algn="l"/>
            <a:r>
              <a:rPr lang="en-US" dirty="0">
                <a:solidFill>
                  <a:schemeClr val="accent1">
                    <a:lumMod val="50000"/>
                  </a:schemeClr>
                </a:solidFill>
                <a:latin typeface="Times New Roman" pitchFamily="18" charset="0"/>
                <a:cs typeface="Times New Roman" pitchFamily="18" charset="0"/>
              </a:rPr>
              <a:t>INTRODUCTION</a:t>
            </a:r>
          </a:p>
        </p:txBody>
      </p:sp>
      <p:pic>
        <p:nvPicPr>
          <p:cNvPr id="6"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pic>
        <p:nvPicPr>
          <p:cNvPr id="8" name="Picture 7">
            <a:extLst>
              <a:ext uri="{FF2B5EF4-FFF2-40B4-BE49-F238E27FC236}">
                <a16:creationId xmlns:a16="http://schemas.microsoft.com/office/drawing/2014/main" id="{F076620C-3563-3226-549E-F88EC4354F4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11710" y="926205"/>
            <a:ext cx="6096000" cy="4972945"/>
          </a:xfrm>
          <a:prstGeom prst="rect">
            <a:avLst/>
          </a:prstGeom>
          <a:noFill/>
          <a:ln>
            <a:noFill/>
          </a:ln>
        </p:spPr>
      </p:pic>
      <p:graphicFrame>
        <p:nvGraphicFramePr>
          <p:cNvPr id="3" name="Table 8">
            <a:extLst>
              <a:ext uri="{FF2B5EF4-FFF2-40B4-BE49-F238E27FC236}">
                <a16:creationId xmlns:a16="http://schemas.microsoft.com/office/drawing/2014/main" id="{B86D1C20-A2BF-6762-D05E-8BA2D4BCE06C}"/>
              </a:ext>
            </a:extLst>
          </p:cNvPr>
          <p:cNvGraphicFramePr>
            <a:graphicFrameLocks noGrp="1"/>
          </p:cNvGraphicFramePr>
          <p:nvPr>
            <p:extLst>
              <p:ext uri="{D42A27DB-BD31-4B8C-83A1-F6EECF244321}">
                <p14:modId xmlns:p14="http://schemas.microsoft.com/office/powerpoint/2010/main" val="1219270290"/>
              </p:ext>
            </p:extLst>
          </p:nvPr>
        </p:nvGraphicFramePr>
        <p:xfrm>
          <a:off x="1676400" y="6081395"/>
          <a:ext cx="6096000" cy="640080"/>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155304023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tx1"/>
                          </a:solidFill>
                          <a:effectLst/>
                          <a:latin typeface="+mn-lt"/>
                          <a:ea typeface="+mn-ea"/>
                          <a:cs typeface="+mn-cs"/>
                        </a:rPr>
                        <a:t>Melt-temperature ranges and decomposition in the molten state of some thermoplastics</a:t>
                      </a:r>
                      <a:endParaRPr lang="en-IN" sz="1800" b="1" i="1" kern="1200" dirty="0">
                        <a:solidFill>
                          <a:schemeClr val="tx1"/>
                        </a:solidFill>
                        <a:effectLst/>
                        <a:latin typeface="+mn-lt"/>
                        <a:ea typeface="+mn-ea"/>
                        <a:cs typeface="+mn-cs"/>
                      </a:endParaRPr>
                    </a:p>
                  </a:txBody>
                  <a:tcPr/>
                </a:tc>
                <a:extLst>
                  <a:ext uri="{0D108BD9-81ED-4DB2-BD59-A6C34878D82A}">
                    <a16:rowId xmlns:a16="http://schemas.microsoft.com/office/drawing/2014/main" val="2338450760"/>
                  </a:ext>
                </a:extLst>
              </a:tr>
            </a:tbl>
          </a:graphicData>
        </a:graphic>
      </p:graphicFrame>
    </p:spTree>
    <p:extLst>
      <p:ext uri="{BB962C8B-B14F-4D97-AF65-F5344CB8AC3E}">
        <p14:creationId xmlns:p14="http://schemas.microsoft.com/office/powerpoint/2010/main" val="95311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0"/>
            <a:ext cx="5638800" cy="1143000"/>
          </a:xfrm>
        </p:spPr>
        <p:txBody>
          <a:bodyPr>
            <a:normAutofit fontScale="90000"/>
          </a:bodyPr>
          <a:lstStyle/>
          <a:p>
            <a:pPr algn="l"/>
            <a:r>
              <a:rPr lang="en-US" dirty="0">
                <a:solidFill>
                  <a:schemeClr val="accent1">
                    <a:lumMod val="50000"/>
                  </a:schemeClr>
                </a:solidFill>
                <a:latin typeface="Times New Roman" pitchFamily="18" charset="0"/>
                <a:cs typeface="Times New Roman" pitchFamily="18" charset="0"/>
              </a:rPr>
              <a:t>LITERATURE SURVEY</a:t>
            </a:r>
          </a:p>
        </p:txBody>
      </p:sp>
      <p:sp>
        <p:nvSpPr>
          <p:cNvPr id="3" name="Content Placeholder 2"/>
          <p:cNvSpPr>
            <a:spLocks noGrp="1"/>
          </p:cNvSpPr>
          <p:nvPr>
            <p:ph idx="1"/>
          </p:nvPr>
        </p:nvSpPr>
        <p:spPr>
          <a:xfrm>
            <a:off x="152400" y="1219200"/>
            <a:ext cx="8534400" cy="5334000"/>
          </a:xfrm>
        </p:spPr>
        <p:txBody>
          <a:bodyPr>
            <a:normAutofit/>
          </a:bodyPr>
          <a:lstStyle/>
          <a:p>
            <a:pPr algn="just"/>
            <a:r>
              <a:rPr lang="en-US" sz="2000" dirty="0">
                <a:latin typeface="Times New Roman" panose="02020603050405020304" pitchFamily="18" charset="0"/>
                <a:cs typeface="Times New Roman" panose="02020603050405020304" pitchFamily="18" charset="0"/>
              </a:rPr>
              <a:t>M. F. Ali reported that the high yields of liquid fuels in the boiling range 100°C–480°C and gases were obtained along with a small amount of heavy oils and insoluble material such as gums and coke.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Sumit</a:t>
            </a:r>
            <a:r>
              <a:rPr lang="en-US" sz="2000" dirty="0">
                <a:latin typeface="Times New Roman" panose="02020603050405020304" pitchFamily="18" charset="0"/>
                <a:cs typeface="Times New Roman" panose="02020603050405020304" pitchFamily="18" charset="0"/>
              </a:rPr>
              <a:t> Bhat and Rohit Singh Lather Utilization of waste effectively and efficiently is one the major concern in today’s world. The depleting natural resources (like fossil fuels) add further to this concern. The need of the hour is to adopt some measures which can help to manage wastes and at the same time to create some alternate fuels out of the waste only to conserve the precious fossil fuels.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Pawar </a:t>
            </a:r>
            <a:r>
              <a:rPr lang="en-US" sz="2000" dirty="0" err="1">
                <a:latin typeface="Times New Roman" panose="02020603050405020304" pitchFamily="18" charset="0"/>
                <a:cs typeface="Times New Roman" panose="02020603050405020304" pitchFamily="18" charset="0"/>
              </a:rPr>
              <a:t>Harshal</a:t>
            </a:r>
            <a:r>
              <a:rPr lang="en-US" sz="2000" dirty="0">
                <a:latin typeface="Times New Roman" panose="02020603050405020304" pitchFamily="18" charset="0"/>
                <a:cs typeface="Times New Roman" panose="02020603050405020304" pitchFamily="18" charset="0"/>
              </a:rPr>
              <a:t> R. and </a:t>
            </a:r>
            <a:r>
              <a:rPr lang="en-US" sz="2000" dirty="0" err="1">
                <a:latin typeface="Times New Roman" panose="02020603050405020304" pitchFamily="18" charset="0"/>
                <a:cs typeface="Times New Roman" panose="02020603050405020304" pitchFamily="18" charset="0"/>
              </a:rPr>
              <a:t>Lawankar</a:t>
            </a:r>
            <a:r>
              <a:rPr lang="en-US" sz="2000" dirty="0">
                <a:latin typeface="Times New Roman" panose="02020603050405020304" pitchFamily="18" charset="0"/>
                <a:cs typeface="Times New Roman" panose="02020603050405020304" pitchFamily="18" charset="0"/>
              </a:rPr>
              <a:t> Shailendra M Environmental concern and availability of petroleum fuels have caused interests in the search for alternate fuels for internal combustion engines. Conversion of waste to energy is one of the recent trends in minimizing not only the waste disposal but also could be used as an alternate fuel for internal combustion engines.</a:t>
            </a:r>
          </a:p>
          <a:p>
            <a:pPr algn="just"/>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94BB568-2FFB-48E6-9153-4981A890C77C}" type="slidenum">
              <a:rPr lang="en-US" smtClean="0"/>
              <a:pPr/>
              <a:t>9</a:t>
            </a:fld>
            <a:endParaRPr lang="en-US" dirty="0"/>
          </a:p>
        </p:txBody>
      </p:sp>
      <p:pic>
        <p:nvPicPr>
          <p:cNvPr id="5" name="Picture 2"/>
          <p:cNvPicPr>
            <a:picLocks noChangeAspect="1" noChangeArrowheads="1"/>
          </p:cNvPicPr>
          <p:nvPr/>
        </p:nvPicPr>
        <p:blipFill>
          <a:blip r:embed="rId2"/>
          <a:srcRect/>
          <a:stretch>
            <a:fillRect/>
          </a:stretch>
        </p:blipFill>
        <p:spPr bwMode="auto">
          <a:xfrm>
            <a:off x="7722652" y="0"/>
            <a:ext cx="1421348" cy="1143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1" y="1"/>
            <a:ext cx="1010694" cy="990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4569</TotalTime>
  <Words>2702</Words>
  <Application>Microsoft Office PowerPoint</Application>
  <PresentationFormat>On-screen Show (4:3)</PresentationFormat>
  <Paragraphs>223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Brush Script MT</vt:lpstr>
      <vt:lpstr>Calibri</vt:lpstr>
      <vt:lpstr>Times New Roman</vt:lpstr>
      <vt:lpstr>Wingdings</vt:lpstr>
      <vt:lpstr>Office Theme</vt:lpstr>
      <vt:lpstr>PowerPoint Presentation</vt:lpstr>
      <vt:lpstr>CONTENTS</vt:lpstr>
      <vt:lpstr>ABSTACT</vt:lpstr>
      <vt:lpstr>INTRODUCTION</vt:lpstr>
      <vt:lpstr>PowerPoint Presentation</vt:lpstr>
      <vt:lpstr>INTRODUCTION</vt:lpstr>
      <vt:lpstr>INTRODUCTION</vt:lpstr>
      <vt:lpstr>INTRODUCTION</vt:lpstr>
      <vt:lpstr>LITERATURE SURVEY</vt:lpstr>
      <vt:lpstr>OBJECTIVES </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PHYSICAL PROPERTIES OF WASTE PLASTIC OIL</vt:lpstr>
      <vt:lpstr>RESULTS</vt:lpstr>
      <vt:lpstr>CONCLUSION</vt:lpstr>
      <vt:lpstr>WORK DONE</vt:lpstr>
      <vt:lpstr>SCOPE FOR FUTURE WORK</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Pre-Ph.D. Open Seminar  On</dc:title>
  <dc:creator>amar</dc:creator>
  <cp:lastModifiedBy>YムSH ⚡</cp:lastModifiedBy>
  <cp:revision>661</cp:revision>
  <dcterms:created xsi:type="dcterms:W3CDTF">2019-11-19T15:12:39Z</dcterms:created>
  <dcterms:modified xsi:type="dcterms:W3CDTF">2022-07-14T09:17:57Z</dcterms:modified>
</cp:coreProperties>
</file>