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023" autoAdjust="0"/>
    <p:restoredTop sz="94660"/>
  </p:normalViewPr>
  <p:slideViewPr>
    <p:cSldViewPr snapToGrid="0">
      <p:cViewPr>
        <p:scale>
          <a:sx n="10" d="100"/>
          <a:sy n="10" d="100"/>
        </p:scale>
        <p:origin x="1780" y="-208"/>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70C9ED-9E38-498F-AD34-CC8D8A6E5814}"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21732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0C9ED-9E38-498F-AD34-CC8D8A6E5814}"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338542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0C9ED-9E38-498F-AD34-CC8D8A6E5814}"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44161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0C9ED-9E38-498F-AD34-CC8D8A6E5814}"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116692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n-US"/>
              <a:t>Click to edit Master title style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70C9ED-9E38-498F-AD34-CC8D8A6E5814}"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366122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70C9ED-9E38-498F-AD34-CC8D8A6E5814}"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172694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4" name="Content Placeholder 3"/>
          <p:cNvSpPr>
            <a:spLocks noGrp="1"/>
          </p:cNvSpPr>
          <p:nvPr>
            <p:ph sz="half" idx="2"/>
          </p:nvPr>
        </p:nvSpPr>
        <p:spPr>
          <a:xfrm>
            <a:off x="2231675" y="15780233"/>
            <a:ext cx="13706415"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6402142" y="15780233"/>
            <a:ext cx="1377391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70C9ED-9E38-498F-AD34-CC8D8A6E5814}"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337703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70C9ED-9E38-498F-AD34-CC8D8A6E5814}"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280314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0C9ED-9E38-498F-AD34-CC8D8A6E5814}"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74475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A670C9ED-9E38-498F-AD34-CC8D8A6E5814}"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160758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A670C9ED-9E38-498F-AD34-CC8D8A6E5814}"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12993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A670C9ED-9E38-498F-AD34-CC8D8A6E5814}" type="datetimeFigureOut">
              <a:rPr lang="en-IN" smtClean="0"/>
              <a:t>29-06-2022</a:t>
            </a:fld>
            <a:endParaRPr lang="en-IN"/>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353BA2A2-4106-420C-8121-55DA003ED9B9}" type="slidenum">
              <a:rPr lang="en-IN" smtClean="0"/>
              <a:t>‹#›</a:t>
            </a:fld>
            <a:endParaRPr lang="en-IN"/>
          </a:p>
        </p:txBody>
      </p:sp>
    </p:spTree>
    <p:extLst>
      <p:ext uri="{BB962C8B-B14F-4D97-AF65-F5344CB8AC3E}">
        <p14:creationId xmlns:p14="http://schemas.microsoft.com/office/powerpoint/2010/main" val="681014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FA54-A554-3B1F-31BE-4DF68BB1CD88}"/>
              </a:ext>
            </a:extLst>
          </p:cNvPr>
          <p:cNvSpPr>
            <a:spLocks noGrp="1"/>
          </p:cNvSpPr>
          <p:nvPr>
            <p:ph type="ctrTitle"/>
          </p:nvPr>
        </p:nvSpPr>
        <p:spPr>
          <a:xfrm>
            <a:off x="10884235" y="112710"/>
            <a:ext cx="12502455" cy="1309880"/>
          </a:xfrm>
        </p:spPr>
        <p:txBody>
          <a:bodyPr>
            <a:normAutofit/>
          </a:bodyPr>
          <a:lstStyle/>
          <a:p>
            <a:r>
              <a:rPr lang="en-IN" sz="4400" b="1" dirty="0">
                <a:solidFill>
                  <a:srgbClr val="FF0000"/>
                </a:solidFill>
                <a:latin typeface="Times New Roman" panose="02020603050405020304" pitchFamily="18" charset="0"/>
                <a:cs typeface="Times New Roman" panose="02020603050405020304" pitchFamily="18" charset="0"/>
              </a:rPr>
              <a:t>Technical Project Exhibition</a:t>
            </a:r>
            <a:br>
              <a:rPr lang="en-IN" sz="4400" b="1" dirty="0">
                <a:solidFill>
                  <a:srgbClr val="FF0000"/>
                </a:solidFill>
                <a:latin typeface="Times New Roman" panose="02020603050405020304" pitchFamily="18" charset="0"/>
                <a:cs typeface="Times New Roman" panose="02020603050405020304" pitchFamily="18" charset="0"/>
              </a:rPr>
            </a:br>
            <a:r>
              <a:rPr lang="en-IN" sz="4400" b="1" dirty="0">
                <a:solidFill>
                  <a:srgbClr val="FF0000"/>
                </a:solidFill>
                <a:latin typeface="Times New Roman" panose="02020603050405020304" pitchFamily="18" charset="0"/>
                <a:cs typeface="Times New Roman" panose="02020603050405020304" pitchFamily="18" charset="0"/>
              </a:rPr>
              <a:t>on</a:t>
            </a:r>
          </a:p>
        </p:txBody>
      </p:sp>
      <p:sp>
        <p:nvSpPr>
          <p:cNvPr id="3" name="Subtitle 2">
            <a:extLst>
              <a:ext uri="{FF2B5EF4-FFF2-40B4-BE49-F238E27FC236}">
                <a16:creationId xmlns:a16="http://schemas.microsoft.com/office/drawing/2014/main" id="{B13A1C97-C8EE-75BC-BBC8-E443A9D889C1}"/>
              </a:ext>
            </a:extLst>
          </p:cNvPr>
          <p:cNvSpPr>
            <a:spLocks noGrp="1"/>
          </p:cNvSpPr>
          <p:nvPr>
            <p:ph type="subTitle" idx="1"/>
          </p:nvPr>
        </p:nvSpPr>
        <p:spPr>
          <a:xfrm>
            <a:off x="406024" y="6086521"/>
            <a:ext cx="5961159" cy="1107543"/>
          </a:xfrm>
        </p:spPr>
        <p:txBody>
          <a:bodyPr>
            <a:normAutofit/>
          </a:bodyPr>
          <a:lstStyle/>
          <a:p>
            <a:pPr algn="l"/>
            <a:r>
              <a:rPr lang="en-IN" sz="5000" b="1" dirty="0">
                <a:solidFill>
                  <a:srgbClr val="0070C0"/>
                </a:solidFill>
                <a:latin typeface="Times New Roman" panose="02020603050405020304" pitchFamily="18" charset="0"/>
                <a:cs typeface="Times New Roman" panose="02020603050405020304" pitchFamily="18" charset="0"/>
              </a:rPr>
              <a:t>Introduction</a:t>
            </a:r>
          </a:p>
        </p:txBody>
      </p:sp>
      <p:pic>
        <p:nvPicPr>
          <p:cNvPr id="7" name="Picture 2">
            <a:extLst>
              <a:ext uri="{FF2B5EF4-FFF2-40B4-BE49-F238E27FC236}">
                <a16:creationId xmlns:a16="http://schemas.microsoft.com/office/drawing/2014/main" id="{473EEA32-CD4D-0BB7-71A4-46E6F7B361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452" y="-83481"/>
            <a:ext cx="5618257" cy="3012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87C2CFC-63BF-067D-D16D-A1ED8DF31165}"/>
              </a:ext>
            </a:extLst>
          </p:cNvPr>
          <p:cNvSpPr txBox="1"/>
          <p:nvPr/>
        </p:nvSpPr>
        <p:spPr>
          <a:xfrm>
            <a:off x="6367183" y="1460102"/>
            <a:ext cx="20816046" cy="1569660"/>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Design and fabrication of reactor for the extraction of fuel from waste plastic</a:t>
            </a:r>
          </a:p>
          <a:p>
            <a:pPr algn="ctr"/>
            <a:r>
              <a:rPr lang="en-IN" sz="4800" b="1" dirty="0">
                <a:latin typeface="Times New Roman" panose="02020603050405020304" pitchFamily="18" charset="0"/>
                <a:cs typeface="Times New Roman" panose="02020603050405020304" pitchFamily="18" charset="0"/>
              </a:rPr>
              <a:t>By using pyrolysis process.</a:t>
            </a:r>
          </a:p>
        </p:txBody>
      </p:sp>
      <p:sp>
        <p:nvSpPr>
          <p:cNvPr id="9" name="Rectangle 8">
            <a:extLst>
              <a:ext uri="{FF2B5EF4-FFF2-40B4-BE49-F238E27FC236}">
                <a16:creationId xmlns:a16="http://schemas.microsoft.com/office/drawing/2014/main" id="{4ECB511F-E17D-3108-5FE3-E2F87A930402}"/>
              </a:ext>
            </a:extLst>
          </p:cNvPr>
          <p:cNvSpPr/>
          <p:nvPr/>
        </p:nvSpPr>
        <p:spPr>
          <a:xfrm>
            <a:off x="0" y="3012141"/>
            <a:ext cx="32399288" cy="3652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rgbClr val="FF0000"/>
              </a:solidFill>
            </a:endParaRPr>
          </a:p>
        </p:txBody>
      </p:sp>
      <p:sp>
        <p:nvSpPr>
          <p:cNvPr id="11" name="TextBox 10">
            <a:extLst>
              <a:ext uri="{FF2B5EF4-FFF2-40B4-BE49-F238E27FC236}">
                <a16:creationId xmlns:a16="http://schemas.microsoft.com/office/drawing/2014/main" id="{5048CF95-9494-3ABD-495B-5F0A61CB4CE6}"/>
              </a:ext>
            </a:extLst>
          </p:cNvPr>
          <p:cNvSpPr txBox="1"/>
          <p:nvPr/>
        </p:nvSpPr>
        <p:spPr>
          <a:xfrm>
            <a:off x="760974" y="6958568"/>
            <a:ext cx="10351621" cy="13402002"/>
          </a:xfrm>
          <a:prstGeom prst="rect">
            <a:avLst/>
          </a:prstGeom>
          <a:noFill/>
        </p:spPr>
        <p:txBody>
          <a:bodyPr wrap="square" rtlCol="0">
            <a:spAutoFit/>
          </a:bodyPr>
          <a:lstStyle/>
          <a:p>
            <a:pPr algn="just">
              <a:lnSpc>
                <a:spcPct val="150000"/>
              </a:lnSpc>
              <a:spcAft>
                <a:spcPts val="1000"/>
              </a:spcAf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Plastic products have become integral part of our lives and play an irreplaceable role in day to day activities. It is impossible to imagine life without plastic and in other hand, production cause by plastic are become burning issues so from last few years, researchers, professors, environmentalist are very much interested in developing the technique for the management of solid waste.</a:t>
            </a:r>
          </a:p>
          <a:p>
            <a:pPr algn="just">
              <a:lnSpc>
                <a:spcPct val="150000"/>
              </a:lnSpc>
              <a:spcAft>
                <a:spcPts val="1000"/>
              </a:spcAft>
            </a:pP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0DB63FE-B894-500B-8934-A3640BD81222}"/>
              </a:ext>
            </a:extLst>
          </p:cNvPr>
          <p:cNvSpPr txBox="1"/>
          <p:nvPr/>
        </p:nvSpPr>
        <p:spPr>
          <a:xfrm>
            <a:off x="342728" y="19057343"/>
            <a:ext cx="10478212" cy="861774"/>
          </a:xfrm>
          <a:prstGeom prst="rect">
            <a:avLst/>
          </a:prstGeom>
          <a:noFill/>
        </p:spPr>
        <p:txBody>
          <a:bodyPr wrap="square" rtlCol="0">
            <a:spAutoFit/>
          </a:bodyPr>
          <a:lstStyle/>
          <a:p>
            <a:r>
              <a:rPr lang="en-IN" sz="5000" b="1" dirty="0">
                <a:solidFill>
                  <a:srgbClr val="0070C0"/>
                </a:solidFill>
                <a:latin typeface="Times New Roman" panose="02020603050405020304" pitchFamily="18" charset="0"/>
                <a:cs typeface="Times New Roman" panose="02020603050405020304" pitchFamily="18" charset="0"/>
              </a:rPr>
              <a:t>Scope of the </a:t>
            </a:r>
            <a:r>
              <a:rPr lang="en-IN" sz="5000" b="1" dirty="0">
                <a:solidFill>
                  <a:schemeClr val="accent1"/>
                </a:solidFill>
                <a:latin typeface="Times New Roman" panose="02020603050405020304" pitchFamily="18" charset="0"/>
                <a:cs typeface="Times New Roman" panose="02020603050405020304" pitchFamily="18" charset="0"/>
              </a:rPr>
              <a:t>Project</a:t>
            </a:r>
          </a:p>
        </p:txBody>
      </p:sp>
      <p:sp>
        <p:nvSpPr>
          <p:cNvPr id="13" name="TextBox 12">
            <a:extLst>
              <a:ext uri="{FF2B5EF4-FFF2-40B4-BE49-F238E27FC236}">
                <a16:creationId xmlns:a16="http://schemas.microsoft.com/office/drawing/2014/main" id="{34145E30-D8C2-7CEF-D85A-29EB04FBD670}"/>
              </a:ext>
            </a:extLst>
          </p:cNvPr>
          <p:cNvSpPr txBox="1"/>
          <p:nvPr/>
        </p:nvSpPr>
        <p:spPr>
          <a:xfrm>
            <a:off x="279433" y="19793915"/>
            <a:ext cx="10478212" cy="9931565"/>
          </a:xfrm>
          <a:prstGeom prst="rect">
            <a:avLst/>
          </a:prstGeom>
          <a:noFill/>
        </p:spPr>
        <p:txBody>
          <a:bodyPr wrap="square" rtlCol="0">
            <a:spAutoFit/>
          </a:bodyPr>
          <a:lstStyle/>
          <a:p>
            <a:pPr marL="685800" indent="-685800" algn="just">
              <a:lnSpc>
                <a:spcPct val="150000"/>
              </a:lnSpc>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The present rate of economic growth is unsustainable without saving of fossil energy like crude oil, natural gas, or coal. </a:t>
            </a:r>
          </a:p>
          <a:p>
            <a:pPr marL="685800" indent="-685800" algn="just">
              <a:lnSpc>
                <a:spcPct val="150000"/>
              </a:lnSpc>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There are many alternatives to fossil energy such as biomass, hydropower, and wind energy. Also, suitable waste management strategy is another important aspect.</a:t>
            </a:r>
          </a:p>
        </p:txBody>
      </p:sp>
      <p:sp>
        <p:nvSpPr>
          <p:cNvPr id="14" name="TextBox 13">
            <a:extLst>
              <a:ext uri="{FF2B5EF4-FFF2-40B4-BE49-F238E27FC236}">
                <a16:creationId xmlns:a16="http://schemas.microsoft.com/office/drawing/2014/main" id="{817D7331-2808-B3D0-3287-44559A421A59}"/>
              </a:ext>
            </a:extLst>
          </p:cNvPr>
          <p:cNvSpPr txBox="1"/>
          <p:nvPr/>
        </p:nvSpPr>
        <p:spPr>
          <a:xfrm>
            <a:off x="327095" y="29804398"/>
            <a:ext cx="9945597" cy="861774"/>
          </a:xfrm>
          <a:prstGeom prst="rect">
            <a:avLst/>
          </a:prstGeom>
          <a:noFill/>
        </p:spPr>
        <p:txBody>
          <a:bodyPr wrap="square" rtlCol="0">
            <a:spAutoFit/>
          </a:bodyPr>
          <a:lstStyle/>
          <a:p>
            <a:r>
              <a:rPr lang="en-IN" sz="5000" b="1" dirty="0">
                <a:solidFill>
                  <a:srgbClr val="0070C0"/>
                </a:solidFill>
                <a:latin typeface="Times New Roman" panose="02020603050405020304" pitchFamily="18" charset="0"/>
                <a:cs typeface="Times New Roman" panose="02020603050405020304" pitchFamily="18" charset="0"/>
              </a:rPr>
              <a:t>Methodology</a:t>
            </a:r>
          </a:p>
        </p:txBody>
      </p:sp>
      <p:sp>
        <p:nvSpPr>
          <p:cNvPr id="15" name="TextBox 14">
            <a:extLst>
              <a:ext uri="{FF2B5EF4-FFF2-40B4-BE49-F238E27FC236}">
                <a16:creationId xmlns:a16="http://schemas.microsoft.com/office/drawing/2014/main" id="{1288B5FE-70D7-264E-7F08-7063186ABFAB}"/>
              </a:ext>
            </a:extLst>
          </p:cNvPr>
          <p:cNvSpPr txBox="1"/>
          <p:nvPr/>
        </p:nvSpPr>
        <p:spPr>
          <a:xfrm>
            <a:off x="761196" y="30604965"/>
            <a:ext cx="9945597" cy="8823569"/>
          </a:xfrm>
          <a:prstGeom prst="rect">
            <a:avLst/>
          </a:prstGeom>
          <a:noFill/>
        </p:spPr>
        <p:txBody>
          <a:bodyPr wrap="square" rtlCol="0">
            <a:spAutoFit/>
          </a:bodyPr>
          <a:lstStyle/>
          <a:p>
            <a:pPr algn="just" eaLnBrk="0" hangingPunct="0">
              <a:lnSpc>
                <a:spcPct val="150000"/>
              </a:lnSpc>
              <a:defRPr/>
            </a:pPr>
            <a:r>
              <a:rPr lang="en-US" sz="4800" dirty="0">
                <a:latin typeface="Times New Roman" panose="02020603050405020304" pitchFamily="18" charset="0"/>
                <a:ea typeface="Calibri" pitchFamily="34" charset="0"/>
                <a:cs typeface="Times New Roman" panose="02020603050405020304" pitchFamily="18" charset="0"/>
              </a:rPr>
              <a:t>The pyrolysis is a simple process in which the organic matter is subjected to higher temperature about 150ºC to 200ºC in order to promote thermal cracking of the organic matter so as to obtain the end products in the form of – liquid, char and gas in absence of oxygen.</a:t>
            </a:r>
            <a:endParaRPr lang="en-US" sz="4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D91D18AA-7784-8BA5-9D93-67D1D20B8B94}"/>
              </a:ext>
            </a:extLst>
          </p:cNvPr>
          <p:cNvSpPr txBox="1"/>
          <p:nvPr/>
        </p:nvSpPr>
        <p:spPr>
          <a:xfrm>
            <a:off x="0" y="3632660"/>
            <a:ext cx="32399288" cy="2123658"/>
          </a:xfrm>
          <a:prstGeom prst="rect">
            <a:avLst/>
          </a:prstGeom>
          <a:noFill/>
        </p:spPr>
        <p:txBody>
          <a:bodyPr wrap="square" rtlCol="0">
            <a:sp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Yashas G M, Sumanth P, Rakesh K S, Vishnu H S, Ravi Y V</a:t>
            </a:r>
          </a:p>
          <a:p>
            <a:pPr algn="ctr"/>
            <a:r>
              <a:rPr lang="en-IN" sz="4400" b="1" dirty="0">
                <a:solidFill>
                  <a:srgbClr val="FF0000"/>
                </a:solidFill>
                <a:latin typeface="Times New Roman" panose="02020603050405020304" pitchFamily="18" charset="0"/>
                <a:cs typeface="Times New Roman" panose="02020603050405020304" pitchFamily="18" charset="0"/>
              </a:rPr>
              <a:t>Department of Mechanical Engineering </a:t>
            </a:r>
          </a:p>
          <a:p>
            <a:pPr algn="ctr"/>
            <a:r>
              <a:rPr lang="en-IN" sz="4400" b="1" dirty="0">
                <a:solidFill>
                  <a:srgbClr val="FF0000"/>
                </a:solidFill>
                <a:latin typeface="Times New Roman" panose="02020603050405020304" pitchFamily="18" charset="0"/>
                <a:cs typeface="Times New Roman" panose="02020603050405020304" pitchFamily="18" charset="0"/>
              </a:rPr>
              <a:t>Nagarjuna College of Engineering and Technology</a:t>
            </a:r>
          </a:p>
        </p:txBody>
      </p:sp>
      <p:sp>
        <p:nvSpPr>
          <p:cNvPr id="39" name="TextBox 38">
            <a:extLst>
              <a:ext uri="{FF2B5EF4-FFF2-40B4-BE49-F238E27FC236}">
                <a16:creationId xmlns:a16="http://schemas.microsoft.com/office/drawing/2014/main" id="{D9C19B3F-D1E2-108C-7850-9AFCEBD301BC}"/>
              </a:ext>
            </a:extLst>
          </p:cNvPr>
          <p:cNvSpPr txBox="1"/>
          <p:nvPr/>
        </p:nvSpPr>
        <p:spPr>
          <a:xfrm>
            <a:off x="11499487" y="5927476"/>
            <a:ext cx="9069108" cy="861774"/>
          </a:xfrm>
          <a:prstGeom prst="rect">
            <a:avLst/>
          </a:prstGeom>
          <a:noFill/>
        </p:spPr>
        <p:txBody>
          <a:bodyPr wrap="square" rtlCol="0">
            <a:spAutoFit/>
          </a:bodyPr>
          <a:lstStyle/>
          <a:p>
            <a:r>
              <a:rPr lang="en-IN" sz="5000" b="1" dirty="0">
                <a:solidFill>
                  <a:srgbClr val="0070C0"/>
                </a:solidFill>
                <a:latin typeface="Times New Roman" panose="02020603050405020304" pitchFamily="18" charset="0"/>
                <a:cs typeface="Times New Roman" panose="02020603050405020304" pitchFamily="18" charset="0"/>
              </a:rPr>
              <a:t>Extraction Process</a:t>
            </a:r>
          </a:p>
        </p:txBody>
      </p:sp>
      <p:sp>
        <p:nvSpPr>
          <p:cNvPr id="80" name="Rectangle 1">
            <a:extLst>
              <a:ext uri="{FF2B5EF4-FFF2-40B4-BE49-F238E27FC236}">
                <a16:creationId xmlns:a16="http://schemas.microsoft.com/office/drawing/2014/main" id="{DD93E841-E9C8-F587-0BE5-CFBC2185AE9B}"/>
              </a:ext>
            </a:extLst>
          </p:cNvPr>
          <p:cNvSpPr>
            <a:spLocks noChangeArrowheads="1"/>
          </p:cNvSpPr>
          <p:nvPr/>
        </p:nvSpPr>
        <p:spPr bwMode="auto">
          <a:xfrm>
            <a:off x="21099848" y="28818582"/>
            <a:ext cx="10743710" cy="9958990"/>
          </a:xfrm>
          <a:prstGeom prst="rect">
            <a:avLst/>
          </a:prstGeom>
          <a:noFill/>
          <a:ln w="9525">
            <a:noFill/>
            <a:miter lim="800000"/>
            <a:headEnd/>
            <a:tailEnd/>
          </a:ln>
          <a:effectLst/>
        </p:spPr>
        <p:txBody>
          <a:bodyPr vert="horz" wrap="square" lIns="511014" tIns="58719" rIns="718911" bIns="0" numCol="1" anchor="ctr" anchorCtr="0" compatLnSpc="1">
            <a:prstTxWarp prst="textNoShape">
              <a:avLst/>
            </a:prstTxWarp>
            <a:spAutoFit/>
          </a:bodyPr>
          <a:lstStyle/>
          <a:p>
            <a:pPr marR="0" lvl="0" indent="0" fontAlgn="base">
              <a:lnSpc>
                <a:spcPct val="150000"/>
              </a:lnSpc>
              <a:spcBef>
                <a:spcPct val="0"/>
              </a:spcBef>
              <a:spcAft>
                <a:spcPct val="0"/>
              </a:spcAft>
              <a:buClrTx/>
              <a:buSzTx/>
              <a:buFontTx/>
              <a:buNone/>
              <a:tabLst>
                <a:tab pos="360363" algn="l"/>
              </a:tabLst>
            </a:pPr>
            <a:r>
              <a:rPr lang="en-US" sz="5000" b="1" dirty="0">
                <a:solidFill>
                  <a:srgbClr val="0070C0"/>
                </a:solidFill>
                <a:latin typeface="Times New Roman" panose="02020603050405020304" pitchFamily="18" charset="0"/>
                <a:ea typeface="+mj-ea"/>
                <a:cs typeface="Times New Roman" pitchFamily="18" charset="0"/>
              </a:rPr>
              <a:t>Scope For Future Work</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360363" algn="l"/>
              </a:tabLst>
            </a:pPr>
            <a:r>
              <a:rPr lang="en-US" sz="4800" dirty="0">
                <a:latin typeface="Times New Roman" panose="02020603050405020304" pitchFamily="18" charset="0"/>
                <a:cs typeface="Times New Roman" panose="02020603050405020304" pitchFamily="18" charset="0"/>
              </a:rPr>
              <a:t>The obtained fuel could be utilized in diesel generators, vehicles such as tractors and also passenger vehicles such as cars.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360363" algn="l"/>
              </a:tabLst>
            </a:pPr>
            <a:r>
              <a:rPr lang="en-US" sz="4800" dirty="0">
                <a:latin typeface="Times New Roman" panose="02020603050405020304" pitchFamily="18" charset="0"/>
                <a:cs typeface="Times New Roman" panose="02020603050405020304" pitchFamily="18" charset="0"/>
              </a:rPr>
              <a:t>The application of this project could help in reducing the dependency on the gulf countries and promote a step towards innovation.</a:t>
            </a:r>
            <a:endParaRPr kumimoji="0" lang="en-US" sz="4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1" name="Rectangle 80">
            <a:extLst>
              <a:ext uri="{FF2B5EF4-FFF2-40B4-BE49-F238E27FC236}">
                <a16:creationId xmlns:a16="http://schemas.microsoft.com/office/drawing/2014/main" id="{B68DC1DA-FAC3-0A8C-C689-F0CD03D3AF5D}"/>
              </a:ext>
            </a:extLst>
          </p:cNvPr>
          <p:cNvSpPr/>
          <p:nvPr/>
        </p:nvSpPr>
        <p:spPr>
          <a:xfrm>
            <a:off x="21365829" y="38952307"/>
            <a:ext cx="10163823" cy="3776675"/>
          </a:xfrm>
          <a:prstGeom prst="rect">
            <a:avLst/>
          </a:prstGeom>
        </p:spPr>
        <p:txBody>
          <a:bodyPr wrap="square">
            <a:spAutoFit/>
          </a:bodyPr>
          <a:lstStyle/>
          <a:p>
            <a:pPr>
              <a:lnSpc>
                <a:spcPct val="90000"/>
              </a:lnSpc>
              <a:spcBef>
                <a:spcPct val="0"/>
              </a:spcBef>
            </a:pPr>
            <a:r>
              <a:rPr lang="en-US" sz="5000" b="1" dirty="0">
                <a:solidFill>
                  <a:srgbClr val="0070C0"/>
                </a:solidFill>
                <a:latin typeface="Times New Roman" panose="02020603050405020304" pitchFamily="18" charset="0"/>
                <a:ea typeface="+mj-ea"/>
                <a:cs typeface="Times New Roman" pitchFamily="18" charset="0"/>
              </a:rPr>
              <a:t>Conclusion</a:t>
            </a:r>
          </a:p>
          <a:p>
            <a:pPr marL="685800" indent="-685800" algn="just">
              <a:lnSpc>
                <a:spcPct val="150000"/>
              </a:lnSpc>
              <a:buFont typeface="Wingdings" panose="05000000000000000000" pitchFamily="2" charset="2"/>
              <a:buChar char="Ø"/>
            </a:pPr>
            <a:r>
              <a:rPr lang="en-US" sz="4500" dirty="0">
                <a:latin typeface="Times New Roman" panose="02020603050405020304" pitchFamily="18" charset="0"/>
                <a:cs typeface="Times New Roman" pitchFamily="18" charset="0"/>
              </a:rPr>
              <a:t>Crude oil from waste plastic were obtained, and physical properties of waste plastic oil are tabulated above.</a:t>
            </a:r>
          </a:p>
        </p:txBody>
      </p:sp>
      <p:pic>
        <p:nvPicPr>
          <p:cNvPr id="75"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700" y="40710"/>
            <a:ext cx="4700588" cy="28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CFF58BF6-3C3D-BB42-0480-B7AC9FAF8A55}"/>
              </a:ext>
            </a:extLst>
          </p:cNvPr>
          <p:cNvPicPr>
            <a:picLocks noChangeAspect="1"/>
          </p:cNvPicPr>
          <p:nvPr/>
        </p:nvPicPr>
        <p:blipFill>
          <a:blip r:embed="rId4"/>
          <a:stretch>
            <a:fillRect/>
          </a:stretch>
        </p:blipFill>
        <p:spPr>
          <a:xfrm>
            <a:off x="612543" y="39428534"/>
            <a:ext cx="9495474" cy="3971321"/>
          </a:xfrm>
          <a:prstGeom prst="rect">
            <a:avLst/>
          </a:prstGeom>
        </p:spPr>
      </p:pic>
      <p:pic>
        <p:nvPicPr>
          <p:cNvPr id="5" name="Picture 4">
            <a:extLst>
              <a:ext uri="{FF2B5EF4-FFF2-40B4-BE49-F238E27FC236}">
                <a16:creationId xmlns:a16="http://schemas.microsoft.com/office/drawing/2014/main" id="{D578C79D-056C-C49B-F677-2800E6CFB738}"/>
              </a:ext>
            </a:extLst>
          </p:cNvPr>
          <p:cNvPicPr>
            <a:picLocks noChangeAspect="1"/>
          </p:cNvPicPr>
          <p:nvPr/>
        </p:nvPicPr>
        <p:blipFill>
          <a:blip r:embed="rId5"/>
          <a:stretch>
            <a:fillRect/>
          </a:stretch>
        </p:blipFill>
        <p:spPr>
          <a:xfrm>
            <a:off x="11665090" y="7928532"/>
            <a:ext cx="4172727" cy="4962356"/>
          </a:xfrm>
          <a:prstGeom prst="rect">
            <a:avLst/>
          </a:prstGeom>
        </p:spPr>
      </p:pic>
      <p:graphicFrame>
        <p:nvGraphicFramePr>
          <p:cNvPr id="78" name="Table 8">
            <a:extLst>
              <a:ext uri="{FF2B5EF4-FFF2-40B4-BE49-F238E27FC236}">
                <a16:creationId xmlns:a16="http://schemas.microsoft.com/office/drawing/2014/main" id="{9A9671E5-F16D-2AD1-E1CC-279F6EB5E224}"/>
              </a:ext>
            </a:extLst>
          </p:cNvPr>
          <p:cNvGraphicFramePr>
            <a:graphicFrameLocks noGrp="1"/>
          </p:cNvGraphicFramePr>
          <p:nvPr>
            <p:extLst>
              <p:ext uri="{D42A27DB-BD31-4B8C-83A1-F6EECF244321}">
                <p14:modId xmlns:p14="http://schemas.microsoft.com/office/powerpoint/2010/main" val="2535876058"/>
              </p:ext>
            </p:extLst>
          </p:nvPr>
        </p:nvGraphicFramePr>
        <p:xfrm>
          <a:off x="12006218" y="13237392"/>
          <a:ext cx="3352800" cy="94488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634498634"/>
                    </a:ext>
                  </a:extLst>
                </a:gridCol>
              </a:tblGrid>
              <a:tr h="370840">
                <a:tc>
                  <a:txBody>
                    <a:bodyPr/>
                    <a:lstStyle/>
                    <a:p>
                      <a:pPr algn="ctr"/>
                      <a:r>
                        <a:rPr lang="en-US" sz="2800" b="1" dirty="0"/>
                        <a:t>Redesigned </a:t>
                      </a:r>
                      <a:r>
                        <a:rPr lang="en-US" sz="2800" b="1" kern="1200" dirty="0">
                          <a:solidFill>
                            <a:schemeClr val="tx1"/>
                          </a:solidFill>
                          <a:effectLst/>
                          <a:latin typeface="+mn-lt"/>
                          <a:ea typeface="+mn-ea"/>
                          <a:cs typeface="+mn-cs"/>
                        </a:rPr>
                        <a:t>reactor for pyrolysis process</a:t>
                      </a:r>
                      <a:endParaRPr lang="en-IN"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0268280"/>
                  </a:ext>
                </a:extLst>
              </a:tr>
            </a:tbl>
          </a:graphicData>
        </a:graphic>
      </p:graphicFrame>
      <p:pic>
        <p:nvPicPr>
          <p:cNvPr id="6" name="Picture 5">
            <a:extLst>
              <a:ext uri="{FF2B5EF4-FFF2-40B4-BE49-F238E27FC236}">
                <a16:creationId xmlns:a16="http://schemas.microsoft.com/office/drawing/2014/main" id="{3D56F92D-7DE4-0700-9097-2866422C5DC4}"/>
              </a:ext>
            </a:extLst>
          </p:cNvPr>
          <p:cNvPicPr>
            <a:picLocks noChangeAspect="1"/>
          </p:cNvPicPr>
          <p:nvPr/>
        </p:nvPicPr>
        <p:blipFill>
          <a:blip r:embed="rId6"/>
          <a:stretch>
            <a:fillRect/>
          </a:stretch>
        </p:blipFill>
        <p:spPr>
          <a:xfrm>
            <a:off x="16611601" y="7901412"/>
            <a:ext cx="3419188" cy="4989476"/>
          </a:xfrm>
          <a:prstGeom prst="rect">
            <a:avLst/>
          </a:prstGeom>
        </p:spPr>
      </p:pic>
      <p:graphicFrame>
        <p:nvGraphicFramePr>
          <p:cNvPr id="79" name="Table 9">
            <a:extLst>
              <a:ext uri="{FF2B5EF4-FFF2-40B4-BE49-F238E27FC236}">
                <a16:creationId xmlns:a16="http://schemas.microsoft.com/office/drawing/2014/main" id="{EB33A22F-59FE-9B95-12B9-0F8BD1630D9F}"/>
              </a:ext>
            </a:extLst>
          </p:cNvPr>
          <p:cNvGraphicFramePr>
            <a:graphicFrameLocks noGrp="1"/>
          </p:cNvGraphicFramePr>
          <p:nvPr>
            <p:extLst>
              <p:ext uri="{D42A27DB-BD31-4B8C-83A1-F6EECF244321}">
                <p14:modId xmlns:p14="http://schemas.microsoft.com/office/powerpoint/2010/main" val="2255846003"/>
              </p:ext>
            </p:extLst>
          </p:nvPr>
        </p:nvGraphicFramePr>
        <p:xfrm>
          <a:off x="16624821" y="13156837"/>
          <a:ext cx="3419188" cy="1371600"/>
        </p:xfrm>
        <a:graphic>
          <a:graphicData uri="http://schemas.openxmlformats.org/drawingml/2006/table">
            <a:tbl>
              <a:tblPr firstRow="1" bandRow="1">
                <a:tableStyleId>{5940675A-B579-460E-94D1-54222C63F5DA}</a:tableStyleId>
              </a:tblPr>
              <a:tblGrid>
                <a:gridCol w="3419188">
                  <a:extLst>
                    <a:ext uri="{9D8B030D-6E8A-4147-A177-3AD203B41FA5}">
                      <a16:colId xmlns:a16="http://schemas.microsoft.com/office/drawing/2014/main" val="4222015035"/>
                    </a:ext>
                  </a:extLst>
                </a:gridCol>
              </a:tblGrid>
              <a:tr h="944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effectLst/>
                          <a:latin typeface="+mn-lt"/>
                          <a:ea typeface="+mn-ea"/>
                          <a:cs typeface="+mn-cs"/>
                        </a:rPr>
                        <a:t>Initial condition before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effectLst/>
                          <a:latin typeface="+mn-lt"/>
                          <a:ea typeface="+mn-ea"/>
                          <a:cs typeface="+mn-cs"/>
                        </a:rPr>
                        <a:t> Condensation</a:t>
                      </a:r>
                      <a:endParaRPr lang="en-IN" sz="2800" b="1" kern="1200" dirty="0">
                        <a:solidFill>
                          <a:schemeClr val="tx1"/>
                        </a:solidFill>
                        <a:effectLst/>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83024486"/>
                  </a:ext>
                </a:extLst>
              </a:tr>
            </a:tbl>
          </a:graphicData>
        </a:graphic>
      </p:graphicFrame>
      <p:graphicFrame>
        <p:nvGraphicFramePr>
          <p:cNvPr id="82" name="Table 8">
            <a:extLst>
              <a:ext uri="{FF2B5EF4-FFF2-40B4-BE49-F238E27FC236}">
                <a16:creationId xmlns:a16="http://schemas.microsoft.com/office/drawing/2014/main" id="{B207DAB2-FC4B-83A6-30B5-81515C055DA1}"/>
              </a:ext>
            </a:extLst>
          </p:cNvPr>
          <p:cNvGraphicFramePr>
            <a:graphicFrameLocks noGrp="1"/>
          </p:cNvGraphicFramePr>
          <p:nvPr>
            <p:extLst>
              <p:ext uri="{D42A27DB-BD31-4B8C-83A1-F6EECF244321}">
                <p14:modId xmlns:p14="http://schemas.microsoft.com/office/powerpoint/2010/main" val="1403207834"/>
              </p:ext>
            </p:extLst>
          </p:nvPr>
        </p:nvGraphicFramePr>
        <p:xfrm>
          <a:off x="11499487" y="14702597"/>
          <a:ext cx="8544521" cy="1615440"/>
        </p:xfrm>
        <a:graphic>
          <a:graphicData uri="http://schemas.openxmlformats.org/drawingml/2006/table">
            <a:tbl>
              <a:tblPr firstRow="1" bandRow="1">
                <a:tableStyleId>{5940675A-B579-460E-94D1-54222C63F5DA}</a:tableStyleId>
              </a:tblPr>
              <a:tblGrid>
                <a:gridCol w="8544521">
                  <a:extLst>
                    <a:ext uri="{9D8B030D-6E8A-4147-A177-3AD203B41FA5}">
                      <a16:colId xmlns:a16="http://schemas.microsoft.com/office/drawing/2014/main" val="634498634"/>
                    </a:ext>
                  </a:extLst>
                </a:gridCol>
              </a:tblGrid>
              <a:tr h="1105067">
                <a:tc>
                  <a:txBody>
                    <a:bodyPr/>
                    <a:lstStyle/>
                    <a:p>
                      <a:pPr algn="l"/>
                      <a:r>
                        <a:rPr lang="en-IN" sz="5000" b="1" dirty="0">
                          <a:solidFill>
                            <a:schemeClr val="accent1"/>
                          </a:solidFill>
                          <a:latin typeface="Times New Roman" panose="02020603050405020304" pitchFamily="18" charset="0"/>
                          <a:cs typeface="Times New Roman" panose="02020603050405020304" pitchFamily="18" charset="0"/>
                        </a:rPr>
                        <a:t>Condensation of gas to obtain crude oil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0268280"/>
                  </a:ext>
                </a:extLst>
              </a:tr>
            </a:tbl>
          </a:graphicData>
        </a:graphic>
      </p:graphicFrame>
      <p:pic>
        <p:nvPicPr>
          <p:cNvPr id="10" name="Picture 9">
            <a:extLst>
              <a:ext uri="{FF2B5EF4-FFF2-40B4-BE49-F238E27FC236}">
                <a16:creationId xmlns:a16="http://schemas.microsoft.com/office/drawing/2014/main" id="{BFDB27F6-56DA-AA71-F665-2208D39DC452}"/>
              </a:ext>
            </a:extLst>
          </p:cNvPr>
          <p:cNvPicPr>
            <a:picLocks noChangeAspect="1"/>
          </p:cNvPicPr>
          <p:nvPr/>
        </p:nvPicPr>
        <p:blipFill>
          <a:blip r:embed="rId7"/>
          <a:stretch>
            <a:fillRect/>
          </a:stretch>
        </p:blipFill>
        <p:spPr>
          <a:xfrm>
            <a:off x="11665090" y="29804398"/>
            <a:ext cx="3239630" cy="4800755"/>
          </a:xfrm>
          <a:prstGeom prst="rect">
            <a:avLst/>
          </a:prstGeom>
        </p:spPr>
      </p:pic>
      <p:sp>
        <p:nvSpPr>
          <p:cNvPr id="84" name="TextBox 83">
            <a:extLst>
              <a:ext uri="{FF2B5EF4-FFF2-40B4-BE49-F238E27FC236}">
                <a16:creationId xmlns:a16="http://schemas.microsoft.com/office/drawing/2014/main" id="{98BE0DC5-8637-2A3F-0F0F-DB280133EF8B}"/>
              </a:ext>
            </a:extLst>
          </p:cNvPr>
          <p:cNvSpPr txBox="1"/>
          <p:nvPr/>
        </p:nvSpPr>
        <p:spPr>
          <a:xfrm>
            <a:off x="11499487" y="16237248"/>
            <a:ext cx="8665019" cy="13269851"/>
          </a:xfrm>
          <a:prstGeom prst="rect">
            <a:avLst/>
          </a:prstGeom>
          <a:noFill/>
        </p:spPr>
        <p:txBody>
          <a:bodyPr wrap="square" rtlCol="0">
            <a:spAutoFit/>
          </a:bodyPr>
          <a:lstStyle/>
          <a:p>
            <a:pPr marL="0" indent="0" algn="just" eaLnBrk="0" hangingPunct="0">
              <a:lnSpc>
                <a:spcPct val="150000"/>
              </a:lnSpc>
              <a:buNone/>
              <a:defRPr/>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After heating the waste plastic at a temperature of about 300</a:t>
            </a:r>
            <a:r>
              <a:rPr lang="en-US" sz="48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C to 500</a:t>
            </a:r>
            <a:r>
              <a:rPr lang="en-US" sz="48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C in the </a:t>
            </a:r>
            <a:r>
              <a:rPr lang="en-US" sz="4800" dirty="0" err="1">
                <a:effectLst/>
                <a:latin typeface="Times New Roman" panose="02020603050405020304" pitchFamily="18" charset="0"/>
                <a:ea typeface="Calibri" panose="020F0502020204030204" pitchFamily="34" charset="0"/>
                <a:cs typeface="Times New Roman" panose="02020603050405020304" pitchFamily="18" charset="0"/>
              </a:rPr>
              <a:t>pyrolyzer</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 the gas is allowed to escape through the outlet dipped into the water containing jar so as to condense the fumes to obtain the RAW FUEL floating over the surface as shown in picture below , which is further taken out through the outlet provide to the water containing jar.</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B0EDD685-42D1-6B63-8384-979CAE547CD2}"/>
              </a:ext>
            </a:extLst>
          </p:cNvPr>
          <p:cNvPicPr>
            <a:picLocks noChangeAspect="1"/>
          </p:cNvPicPr>
          <p:nvPr/>
        </p:nvPicPr>
        <p:blipFill>
          <a:blip r:embed="rId8"/>
          <a:stretch>
            <a:fillRect/>
          </a:stretch>
        </p:blipFill>
        <p:spPr>
          <a:xfrm>
            <a:off x="15938478" y="29804398"/>
            <a:ext cx="3561101" cy="4811564"/>
          </a:xfrm>
          <a:prstGeom prst="rect">
            <a:avLst/>
          </a:prstGeom>
        </p:spPr>
      </p:pic>
      <p:graphicFrame>
        <p:nvGraphicFramePr>
          <p:cNvPr id="88" name="Table 12">
            <a:extLst>
              <a:ext uri="{FF2B5EF4-FFF2-40B4-BE49-F238E27FC236}">
                <a16:creationId xmlns:a16="http://schemas.microsoft.com/office/drawing/2014/main" id="{E1D75A8E-5EE7-6A21-BD72-F98653819389}"/>
              </a:ext>
            </a:extLst>
          </p:cNvPr>
          <p:cNvGraphicFramePr>
            <a:graphicFrameLocks noGrp="1"/>
          </p:cNvGraphicFramePr>
          <p:nvPr>
            <p:extLst>
              <p:ext uri="{D42A27DB-BD31-4B8C-83A1-F6EECF244321}">
                <p14:modId xmlns:p14="http://schemas.microsoft.com/office/powerpoint/2010/main" val="237229873"/>
              </p:ext>
            </p:extLst>
          </p:nvPr>
        </p:nvGraphicFramePr>
        <p:xfrm>
          <a:off x="10941295" y="34978376"/>
          <a:ext cx="4830452" cy="1371600"/>
        </p:xfrm>
        <a:graphic>
          <a:graphicData uri="http://schemas.openxmlformats.org/drawingml/2006/table">
            <a:tbl>
              <a:tblPr firstRow="1" bandRow="1">
                <a:tableStyleId>{5940675A-B579-460E-94D1-54222C63F5DA}</a:tableStyleId>
              </a:tblPr>
              <a:tblGrid>
                <a:gridCol w="4830452">
                  <a:extLst>
                    <a:ext uri="{9D8B030D-6E8A-4147-A177-3AD203B41FA5}">
                      <a16:colId xmlns:a16="http://schemas.microsoft.com/office/drawing/2014/main" val="4156434246"/>
                    </a:ext>
                  </a:extLst>
                </a:gridCol>
              </a:tblGrid>
              <a:tr h="370840">
                <a:tc>
                  <a:txBody>
                    <a:bodyPr/>
                    <a:lstStyle/>
                    <a:p>
                      <a:pPr algn="ctr"/>
                      <a:r>
                        <a:rPr lang="en-US" sz="2800" b="1" kern="1200" dirty="0">
                          <a:solidFill>
                            <a:schemeClr val="tx1"/>
                          </a:solidFill>
                          <a:effectLst/>
                          <a:latin typeface="+mn-lt"/>
                          <a:ea typeface="+mn-ea"/>
                          <a:cs typeface="+mn-cs"/>
                        </a:rPr>
                        <a:t>A layer of oil formed at the top surface after Condensation of the gases.</a:t>
                      </a:r>
                      <a:endParaRPr lang="en-IN"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43200146"/>
                  </a:ext>
                </a:extLst>
              </a:tr>
            </a:tbl>
          </a:graphicData>
        </a:graphic>
      </p:graphicFrame>
      <p:graphicFrame>
        <p:nvGraphicFramePr>
          <p:cNvPr id="89" name="Table 13">
            <a:extLst>
              <a:ext uri="{FF2B5EF4-FFF2-40B4-BE49-F238E27FC236}">
                <a16:creationId xmlns:a16="http://schemas.microsoft.com/office/drawing/2014/main" id="{578306EE-0BAA-B7B9-CADC-B7E248045462}"/>
              </a:ext>
            </a:extLst>
          </p:cNvPr>
          <p:cNvGraphicFramePr>
            <a:graphicFrameLocks noGrp="1"/>
          </p:cNvGraphicFramePr>
          <p:nvPr>
            <p:extLst>
              <p:ext uri="{D42A27DB-BD31-4B8C-83A1-F6EECF244321}">
                <p14:modId xmlns:p14="http://schemas.microsoft.com/office/powerpoint/2010/main" val="3666932531"/>
              </p:ext>
            </p:extLst>
          </p:nvPr>
        </p:nvGraphicFramePr>
        <p:xfrm>
          <a:off x="15697483" y="35008253"/>
          <a:ext cx="3944049" cy="944880"/>
        </p:xfrm>
        <a:graphic>
          <a:graphicData uri="http://schemas.openxmlformats.org/drawingml/2006/table">
            <a:tbl>
              <a:tblPr firstRow="1" bandRow="1">
                <a:tableStyleId>{5940675A-B579-460E-94D1-54222C63F5DA}</a:tableStyleId>
              </a:tblPr>
              <a:tblGrid>
                <a:gridCol w="3944049">
                  <a:extLst>
                    <a:ext uri="{9D8B030D-6E8A-4147-A177-3AD203B41FA5}">
                      <a16:colId xmlns:a16="http://schemas.microsoft.com/office/drawing/2014/main" val="416204182"/>
                    </a:ext>
                  </a:extLst>
                </a:gridCol>
              </a:tblGrid>
              <a:tr h="812800">
                <a:tc>
                  <a:txBody>
                    <a:bodyPr/>
                    <a:lstStyle/>
                    <a:p>
                      <a:pPr algn="ctr"/>
                      <a:r>
                        <a:rPr lang="en-US" sz="2800" b="1" kern="1200" dirty="0">
                          <a:solidFill>
                            <a:schemeClr val="tx1"/>
                          </a:solidFill>
                          <a:effectLst/>
                          <a:latin typeface="+mn-lt"/>
                          <a:ea typeface="+mn-ea"/>
                          <a:cs typeface="+mn-cs"/>
                        </a:rPr>
                        <a:t>Crude oil collected from about 750gm of Plastic.</a:t>
                      </a:r>
                      <a:endParaRPr lang="en-IN"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4346533"/>
                  </a:ext>
                </a:extLst>
              </a:tr>
            </a:tbl>
          </a:graphicData>
        </a:graphic>
      </p:graphicFrame>
      <p:pic>
        <p:nvPicPr>
          <p:cNvPr id="90" name="Picture 89">
            <a:extLst>
              <a:ext uri="{FF2B5EF4-FFF2-40B4-BE49-F238E27FC236}">
                <a16:creationId xmlns:a16="http://schemas.microsoft.com/office/drawing/2014/main" id="{67B00F11-0836-C4FC-93D9-3EC35B96AE1F}"/>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524014" y="36527627"/>
            <a:ext cx="3380706" cy="4886567"/>
          </a:xfrm>
          <a:prstGeom prst="rect">
            <a:avLst/>
          </a:prstGeom>
          <a:noFill/>
          <a:ln>
            <a:noFill/>
          </a:ln>
        </p:spPr>
      </p:pic>
      <p:graphicFrame>
        <p:nvGraphicFramePr>
          <p:cNvPr id="91" name="Table 13">
            <a:extLst>
              <a:ext uri="{FF2B5EF4-FFF2-40B4-BE49-F238E27FC236}">
                <a16:creationId xmlns:a16="http://schemas.microsoft.com/office/drawing/2014/main" id="{4E6DF747-02C8-2C51-B6AD-53781168862E}"/>
              </a:ext>
            </a:extLst>
          </p:cNvPr>
          <p:cNvGraphicFramePr>
            <a:graphicFrameLocks noGrp="1"/>
          </p:cNvGraphicFramePr>
          <p:nvPr>
            <p:extLst>
              <p:ext uri="{D42A27DB-BD31-4B8C-83A1-F6EECF244321}">
                <p14:modId xmlns:p14="http://schemas.microsoft.com/office/powerpoint/2010/main" val="2191655096"/>
              </p:ext>
            </p:extLst>
          </p:nvPr>
        </p:nvGraphicFramePr>
        <p:xfrm>
          <a:off x="11457119" y="41769496"/>
          <a:ext cx="3334763" cy="670560"/>
        </p:xfrm>
        <a:graphic>
          <a:graphicData uri="http://schemas.openxmlformats.org/drawingml/2006/table">
            <a:tbl>
              <a:tblPr firstRow="1" bandRow="1">
                <a:tableStyleId>{5940675A-B579-460E-94D1-54222C63F5DA}</a:tableStyleId>
              </a:tblPr>
              <a:tblGrid>
                <a:gridCol w="3334763">
                  <a:extLst>
                    <a:ext uri="{9D8B030D-6E8A-4147-A177-3AD203B41FA5}">
                      <a16:colId xmlns:a16="http://schemas.microsoft.com/office/drawing/2014/main" val="416204182"/>
                    </a:ext>
                  </a:extLst>
                </a:gridCol>
              </a:tblGrid>
              <a:tr h="670560">
                <a:tc>
                  <a:txBody>
                    <a:bodyPr/>
                    <a:lstStyle/>
                    <a:p>
                      <a:pPr algn="ctr"/>
                      <a:r>
                        <a:rPr lang="en-US" sz="2800" b="1" kern="1200" dirty="0">
                          <a:solidFill>
                            <a:schemeClr val="tx1"/>
                          </a:solidFill>
                          <a:effectLst/>
                          <a:latin typeface="+mn-lt"/>
                          <a:ea typeface="+mn-ea"/>
                          <a:cs typeface="+mn-cs"/>
                        </a:rPr>
                        <a:t>Sedimentation </a:t>
                      </a:r>
                      <a:endParaRPr lang="en-IN"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4346533"/>
                  </a:ext>
                </a:extLst>
              </a:tr>
            </a:tbl>
          </a:graphicData>
        </a:graphic>
      </p:graphicFrame>
      <p:pic>
        <p:nvPicPr>
          <p:cNvPr id="92" name="Picture 91">
            <a:extLst>
              <a:ext uri="{FF2B5EF4-FFF2-40B4-BE49-F238E27FC236}">
                <a16:creationId xmlns:a16="http://schemas.microsoft.com/office/drawing/2014/main" id="{E318EAE2-318E-7168-26E4-48EB7CE4FB9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40062" y="36464089"/>
            <a:ext cx="3891326" cy="4950105"/>
          </a:xfrm>
          <a:prstGeom prst="rect">
            <a:avLst/>
          </a:prstGeom>
        </p:spPr>
      </p:pic>
      <p:graphicFrame>
        <p:nvGraphicFramePr>
          <p:cNvPr id="93" name="Table 14">
            <a:extLst>
              <a:ext uri="{FF2B5EF4-FFF2-40B4-BE49-F238E27FC236}">
                <a16:creationId xmlns:a16="http://schemas.microsoft.com/office/drawing/2014/main" id="{32F51586-FD6F-4E0A-86B2-520E02845B30}"/>
              </a:ext>
            </a:extLst>
          </p:cNvPr>
          <p:cNvGraphicFramePr>
            <a:graphicFrameLocks noGrp="1"/>
          </p:cNvGraphicFramePr>
          <p:nvPr>
            <p:extLst>
              <p:ext uri="{D42A27DB-BD31-4B8C-83A1-F6EECF244321}">
                <p14:modId xmlns:p14="http://schemas.microsoft.com/office/powerpoint/2010/main" val="2032530628"/>
              </p:ext>
            </p:extLst>
          </p:nvPr>
        </p:nvGraphicFramePr>
        <p:xfrm>
          <a:off x="15602932" y="41698376"/>
          <a:ext cx="4038600" cy="1371600"/>
        </p:xfrm>
        <a:graphic>
          <a:graphicData uri="http://schemas.openxmlformats.org/drawingml/2006/table">
            <a:tbl>
              <a:tblPr firstRow="1" bandRow="1">
                <a:tableStyleId>{5940675A-B579-460E-94D1-54222C63F5DA}</a:tableStyleId>
              </a:tblPr>
              <a:tblGrid>
                <a:gridCol w="4038600">
                  <a:extLst>
                    <a:ext uri="{9D8B030D-6E8A-4147-A177-3AD203B41FA5}">
                      <a16:colId xmlns:a16="http://schemas.microsoft.com/office/drawing/2014/main" val="508282284"/>
                    </a:ext>
                  </a:extLst>
                </a:gridCol>
              </a:tblGrid>
              <a:tr h="812800">
                <a:tc>
                  <a:txBody>
                    <a:bodyPr/>
                    <a:lstStyle/>
                    <a:p>
                      <a:pPr algn="ctr"/>
                      <a:r>
                        <a:rPr lang="en-US" sz="2800" b="1" kern="1200" dirty="0">
                          <a:solidFill>
                            <a:schemeClr val="tx1"/>
                          </a:solidFill>
                          <a:effectLst/>
                          <a:latin typeface="+mn-lt"/>
                          <a:ea typeface="+mn-ea"/>
                          <a:cs typeface="+mn-cs"/>
                        </a:rPr>
                        <a:t>Final Raw fuel collected after separated it from water.</a:t>
                      </a:r>
                      <a:endParaRPr lang="en-IN"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2305782"/>
                  </a:ext>
                </a:extLst>
              </a:tr>
            </a:tbl>
          </a:graphicData>
        </a:graphic>
      </p:graphicFrame>
      <p:sp>
        <p:nvSpPr>
          <p:cNvPr id="94" name="Title 8">
            <a:extLst>
              <a:ext uri="{FF2B5EF4-FFF2-40B4-BE49-F238E27FC236}">
                <a16:creationId xmlns:a16="http://schemas.microsoft.com/office/drawing/2014/main" id="{D83D168B-7FE7-403C-4436-F094271AD68E}"/>
              </a:ext>
            </a:extLst>
          </p:cNvPr>
          <p:cNvSpPr txBox="1">
            <a:spLocks/>
          </p:cNvSpPr>
          <p:nvPr/>
        </p:nvSpPr>
        <p:spPr>
          <a:xfrm>
            <a:off x="21508222" y="17734093"/>
            <a:ext cx="10701023" cy="1323250"/>
          </a:xfrm>
          <a:prstGeom prst="rect">
            <a:avLst/>
          </a:prstGeom>
        </p:spPr>
        <p:txBody>
          <a:bodyPr vert="horz" lIns="91440" tIns="45720" rIns="91440" bIns="45720" rtlCol="0" anchor="b">
            <a:noAutofit/>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lang="en-US" sz="4800" b="1" dirty="0">
                <a:latin typeface="Times New Roman" panose="02020603050405020304" pitchFamily="18" charset="0"/>
                <a:ea typeface="Calibri" panose="020F0502020204030204" pitchFamily="34" charset="0"/>
              </a:rPr>
              <a:t>Physical properties of waste plastic oil</a:t>
            </a:r>
            <a:endParaRPr lang="en-IN" sz="4800" dirty="0"/>
          </a:p>
        </p:txBody>
      </p:sp>
      <p:graphicFrame>
        <p:nvGraphicFramePr>
          <p:cNvPr id="95" name="Table 94">
            <a:extLst>
              <a:ext uri="{FF2B5EF4-FFF2-40B4-BE49-F238E27FC236}">
                <a16:creationId xmlns:a16="http://schemas.microsoft.com/office/drawing/2014/main" id="{1DD7A9A2-5BD8-356E-1247-BE36E73FA6BE}"/>
              </a:ext>
            </a:extLst>
          </p:cNvPr>
          <p:cNvGraphicFramePr>
            <a:graphicFrameLocks noGrp="1"/>
          </p:cNvGraphicFramePr>
          <p:nvPr>
            <p:extLst>
              <p:ext uri="{D42A27DB-BD31-4B8C-83A1-F6EECF244321}">
                <p14:modId xmlns:p14="http://schemas.microsoft.com/office/powerpoint/2010/main" val="235861564"/>
              </p:ext>
            </p:extLst>
          </p:nvPr>
        </p:nvGraphicFramePr>
        <p:xfrm>
          <a:off x="21764774" y="19637747"/>
          <a:ext cx="10078784" cy="9135907"/>
        </p:xfrm>
        <a:graphic>
          <a:graphicData uri="http://schemas.openxmlformats.org/drawingml/2006/table">
            <a:tbl>
              <a:tblPr firstRow="1" firstCol="1" bandRow="1">
                <a:tableStyleId>{5940675A-B579-460E-94D1-54222C63F5DA}</a:tableStyleId>
              </a:tblPr>
              <a:tblGrid>
                <a:gridCol w="5039392">
                  <a:extLst>
                    <a:ext uri="{9D8B030D-6E8A-4147-A177-3AD203B41FA5}">
                      <a16:colId xmlns:a16="http://schemas.microsoft.com/office/drawing/2014/main" val="2069734127"/>
                    </a:ext>
                  </a:extLst>
                </a:gridCol>
                <a:gridCol w="5039392">
                  <a:extLst>
                    <a:ext uri="{9D8B030D-6E8A-4147-A177-3AD203B41FA5}">
                      <a16:colId xmlns:a16="http://schemas.microsoft.com/office/drawing/2014/main" val="4128504942"/>
                    </a:ext>
                  </a:extLst>
                </a:gridCol>
              </a:tblGrid>
              <a:tr h="1720294">
                <a:tc>
                  <a:txBody>
                    <a:bodyPr/>
                    <a:lstStyle/>
                    <a:p>
                      <a:pPr algn="ctr">
                        <a:lnSpc>
                          <a:spcPct val="150000"/>
                        </a:lnSpc>
                        <a:spcAft>
                          <a:spcPts val="1000"/>
                        </a:spcAft>
                      </a:pPr>
                      <a:r>
                        <a:rPr lang="en-IN" sz="4400" b="1" dirty="0">
                          <a:effectLst/>
                          <a:latin typeface="Times New Roman" panose="02020603050405020304" pitchFamily="18" charset="0"/>
                          <a:cs typeface="Times New Roman" panose="02020603050405020304" pitchFamily="18" charset="0"/>
                        </a:rPr>
                        <a:t>Properties</a:t>
                      </a:r>
                      <a:endParaRPr lang="en-IN" sz="4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4400" b="1" dirty="0">
                          <a:effectLst/>
                          <a:latin typeface="Times New Roman" panose="02020603050405020304" pitchFamily="18" charset="0"/>
                          <a:cs typeface="Times New Roman" panose="02020603050405020304" pitchFamily="18" charset="0"/>
                        </a:rPr>
                        <a:t>Waste plastic oil</a:t>
                      </a:r>
                      <a:endParaRPr lang="en-IN" sz="4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2251275"/>
                  </a:ext>
                </a:extLst>
              </a:tr>
              <a:tr h="2069635">
                <a:tc>
                  <a:txBody>
                    <a:bodyPr/>
                    <a:lstStyle/>
                    <a:p>
                      <a:pPr>
                        <a:lnSpc>
                          <a:spcPct val="150000"/>
                        </a:lnSpc>
                        <a:spcAft>
                          <a:spcPts val="1000"/>
                        </a:spcAft>
                      </a:pPr>
                      <a:r>
                        <a:rPr lang="en-IN" sz="4400" dirty="0">
                          <a:effectLst/>
                          <a:latin typeface="Times New Roman" panose="02020603050405020304" pitchFamily="18" charset="0"/>
                          <a:cs typeface="Times New Roman" panose="02020603050405020304" pitchFamily="18" charset="0"/>
                        </a:rPr>
                        <a:t>Density at 30</a:t>
                      </a:r>
                      <a:r>
                        <a:rPr lang="en-IN" sz="4400" baseline="30000" dirty="0">
                          <a:effectLst/>
                          <a:latin typeface="Times New Roman" panose="02020603050405020304" pitchFamily="18" charset="0"/>
                          <a:cs typeface="Times New Roman" panose="02020603050405020304" pitchFamily="18" charset="0"/>
                        </a:rPr>
                        <a:t>0</a:t>
                      </a:r>
                      <a:r>
                        <a:rPr lang="en-IN" sz="4400" dirty="0">
                          <a:effectLst/>
                          <a:latin typeface="Times New Roman" panose="02020603050405020304" pitchFamily="18" charset="0"/>
                          <a:cs typeface="Times New Roman" panose="02020603050405020304" pitchFamily="18" charset="0"/>
                        </a:rPr>
                        <a:t>C (in g/cm</a:t>
                      </a:r>
                      <a:r>
                        <a:rPr lang="en-IN" sz="4400" baseline="30000" dirty="0">
                          <a:effectLst/>
                          <a:latin typeface="Times New Roman" panose="02020603050405020304" pitchFamily="18" charset="0"/>
                          <a:cs typeface="Times New Roman" panose="02020603050405020304" pitchFamily="18" charset="0"/>
                        </a:rPr>
                        <a:t>3</a:t>
                      </a:r>
                      <a:r>
                        <a:rPr lang="en-IN" sz="4400" dirty="0">
                          <a:effectLst/>
                          <a:latin typeface="Times New Roman" panose="02020603050405020304" pitchFamily="18" charset="0"/>
                          <a:cs typeface="Times New Roman" panose="02020603050405020304" pitchFamily="18" charset="0"/>
                        </a:rPr>
                        <a:t>)</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4400">
                          <a:effectLst/>
                          <a:latin typeface="Times New Roman" panose="02020603050405020304" pitchFamily="18" charset="0"/>
                          <a:cs typeface="Times New Roman" panose="02020603050405020304" pitchFamily="18" charset="0"/>
                        </a:rPr>
                        <a:t>0.874</a:t>
                      </a:r>
                      <a:endParaRPr lang="en-IN" sz="4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0636628"/>
                  </a:ext>
                </a:extLst>
              </a:tr>
              <a:tr h="2747770">
                <a:tc>
                  <a:txBody>
                    <a:bodyPr/>
                    <a:lstStyle/>
                    <a:p>
                      <a:pPr>
                        <a:lnSpc>
                          <a:spcPct val="150000"/>
                        </a:lnSpc>
                        <a:spcAft>
                          <a:spcPts val="1000"/>
                        </a:spcAft>
                      </a:pPr>
                      <a:r>
                        <a:rPr lang="en-IN" sz="4400" dirty="0">
                          <a:effectLst/>
                          <a:latin typeface="Times New Roman" panose="02020603050405020304" pitchFamily="18" charset="0"/>
                          <a:cs typeface="Times New Roman" panose="02020603050405020304" pitchFamily="18" charset="0"/>
                        </a:rPr>
                        <a:t>Kinematic Viscosity</a:t>
                      </a:r>
                    </a:p>
                    <a:p>
                      <a:pPr>
                        <a:lnSpc>
                          <a:spcPct val="150000"/>
                        </a:lnSpc>
                        <a:spcAft>
                          <a:spcPts val="1000"/>
                        </a:spcAft>
                      </a:pPr>
                      <a:r>
                        <a:rPr lang="en-IN" sz="4400" dirty="0">
                          <a:effectLst/>
                          <a:latin typeface="Times New Roman" panose="02020603050405020304" pitchFamily="18" charset="0"/>
                          <a:cs typeface="Times New Roman" panose="02020603050405020304" pitchFamily="18" charset="0"/>
                        </a:rPr>
                        <a:t> (Centistokes)</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4400" dirty="0">
                          <a:effectLst/>
                          <a:latin typeface="Times New Roman" panose="02020603050405020304" pitchFamily="18" charset="0"/>
                          <a:cs typeface="Times New Roman" panose="02020603050405020304" pitchFamily="18" charset="0"/>
                        </a:rPr>
                        <a:t>4.31</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0915486"/>
                  </a:ext>
                </a:extLst>
              </a:tr>
              <a:tr h="1299104">
                <a:tc>
                  <a:txBody>
                    <a:bodyPr/>
                    <a:lstStyle/>
                    <a:p>
                      <a:pPr>
                        <a:lnSpc>
                          <a:spcPct val="150000"/>
                        </a:lnSpc>
                        <a:spcAft>
                          <a:spcPts val="1000"/>
                        </a:spcAft>
                      </a:pPr>
                      <a:r>
                        <a:rPr lang="en-IN" sz="4400" dirty="0">
                          <a:effectLst/>
                          <a:latin typeface="Times New Roman" panose="02020603050405020304" pitchFamily="18" charset="0"/>
                          <a:cs typeface="Times New Roman" panose="02020603050405020304" pitchFamily="18" charset="0"/>
                        </a:rPr>
                        <a:t>Flash point (in </a:t>
                      </a:r>
                      <a:r>
                        <a:rPr lang="en-IN" sz="4400" baseline="30000" dirty="0">
                          <a:effectLst/>
                          <a:latin typeface="Times New Roman" panose="02020603050405020304" pitchFamily="18" charset="0"/>
                          <a:cs typeface="Times New Roman" panose="02020603050405020304" pitchFamily="18" charset="0"/>
                        </a:rPr>
                        <a:t>0</a:t>
                      </a:r>
                      <a:r>
                        <a:rPr lang="en-IN" sz="4400" dirty="0">
                          <a:effectLst/>
                          <a:latin typeface="Times New Roman" panose="02020603050405020304" pitchFamily="18" charset="0"/>
                          <a:cs typeface="Times New Roman" panose="02020603050405020304" pitchFamily="18" charset="0"/>
                        </a:rPr>
                        <a:t>C)</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4400" dirty="0">
                          <a:effectLst/>
                          <a:latin typeface="Times New Roman" panose="02020603050405020304" pitchFamily="18" charset="0"/>
                          <a:cs typeface="Times New Roman" panose="02020603050405020304" pitchFamily="18" charset="0"/>
                        </a:rPr>
                        <a:t>107</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5956149"/>
                  </a:ext>
                </a:extLst>
              </a:tr>
              <a:tr h="1299104">
                <a:tc>
                  <a:txBody>
                    <a:bodyPr/>
                    <a:lstStyle/>
                    <a:p>
                      <a:pPr>
                        <a:lnSpc>
                          <a:spcPct val="150000"/>
                        </a:lnSpc>
                        <a:spcAft>
                          <a:spcPts val="1000"/>
                        </a:spcAft>
                      </a:pPr>
                      <a:r>
                        <a:rPr lang="en-IN" sz="4400" dirty="0">
                          <a:effectLst/>
                          <a:latin typeface="Times New Roman" panose="02020603050405020304" pitchFamily="18" charset="0"/>
                          <a:cs typeface="Times New Roman" panose="02020603050405020304" pitchFamily="18" charset="0"/>
                        </a:rPr>
                        <a:t>Fire Point (in </a:t>
                      </a:r>
                      <a:r>
                        <a:rPr lang="en-IN" sz="4400" baseline="30000" dirty="0">
                          <a:effectLst/>
                          <a:latin typeface="Times New Roman" panose="02020603050405020304" pitchFamily="18" charset="0"/>
                          <a:cs typeface="Times New Roman" panose="02020603050405020304" pitchFamily="18" charset="0"/>
                        </a:rPr>
                        <a:t>0</a:t>
                      </a:r>
                      <a:r>
                        <a:rPr lang="en-IN" sz="4400" dirty="0">
                          <a:effectLst/>
                          <a:latin typeface="Times New Roman" panose="02020603050405020304" pitchFamily="18" charset="0"/>
                          <a:cs typeface="Times New Roman" panose="02020603050405020304" pitchFamily="18" charset="0"/>
                        </a:rPr>
                        <a:t>C)</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4400" dirty="0">
                          <a:effectLst/>
                          <a:latin typeface="Times New Roman" panose="02020603050405020304" pitchFamily="18" charset="0"/>
                          <a:cs typeface="Times New Roman" panose="02020603050405020304" pitchFamily="18" charset="0"/>
                        </a:rPr>
                        <a:t>118</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303882"/>
                  </a:ext>
                </a:extLst>
              </a:tr>
            </a:tbl>
          </a:graphicData>
        </a:graphic>
      </p:graphicFrame>
      <p:sp>
        <p:nvSpPr>
          <p:cNvPr id="96" name="TextBox 95">
            <a:extLst>
              <a:ext uri="{FF2B5EF4-FFF2-40B4-BE49-F238E27FC236}">
                <a16:creationId xmlns:a16="http://schemas.microsoft.com/office/drawing/2014/main" id="{65280E69-C467-C80E-5748-77FBE0BAA8EF}"/>
              </a:ext>
            </a:extLst>
          </p:cNvPr>
          <p:cNvSpPr txBox="1"/>
          <p:nvPr/>
        </p:nvSpPr>
        <p:spPr>
          <a:xfrm>
            <a:off x="21215399" y="6081205"/>
            <a:ext cx="9069108" cy="861774"/>
          </a:xfrm>
          <a:prstGeom prst="rect">
            <a:avLst/>
          </a:prstGeom>
          <a:noFill/>
        </p:spPr>
        <p:txBody>
          <a:bodyPr wrap="square" rtlCol="0">
            <a:spAutoFit/>
          </a:bodyPr>
          <a:lstStyle/>
          <a:p>
            <a:r>
              <a:rPr lang="en-IN" sz="5000" b="1" dirty="0">
                <a:solidFill>
                  <a:srgbClr val="0070C0"/>
                </a:solidFill>
                <a:latin typeface="Times New Roman" panose="02020603050405020304" pitchFamily="18" charset="0"/>
                <a:cs typeface="Times New Roman" panose="02020603050405020304" pitchFamily="18" charset="0"/>
              </a:rPr>
              <a:t>Result</a:t>
            </a:r>
          </a:p>
        </p:txBody>
      </p:sp>
      <p:sp>
        <p:nvSpPr>
          <p:cNvPr id="97" name="Rectangle 96">
            <a:extLst>
              <a:ext uri="{FF2B5EF4-FFF2-40B4-BE49-F238E27FC236}">
                <a16:creationId xmlns:a16="http://schemas.microsoft.com/office/drawing/2014/main" id="{7CC243AF-869C-BA73-E31A-6ECF821CC27D}"/>
              </a:ext>
            </a:extLst>
          </p:cNvPr>
          <p:cNvSpPr/>
          <p:nvPr/>
        </p:nvSpPr>
        <p:spPr>
          <a:xfrm>
            <a:off x="21104964" y="6718681"/>
            <a:ext cx="10163823" cy="11039561"/>
          </a:xfrm>
          <a:prstGeom prst="rect">
            <a:avLst/>
          </a:prstGeom>
        </p:spPr>
        <p:txBody>
          <a:bodyPr wrap="square">
            <a:spAutoFit/>
          </a:bodyPr>
          <a:lstStyle/>
          <a:p>
            <a:pPr marL="685800" indent="-685800">
              <a:lnSpc>
                <a:spcPct val="150000"/>
              </a:lnSpc>
              <a:spcBef>
                <a:spcPct val="0"/>
              </a:spcBef>
              <a:buFont typeface="Wingdings" panose="05000000000000000000" pitchFamily="2" charset="2"/>
              <a:buChar char="Ø"/>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Through the experimentation it concluded that about 300 to 450ml of diesel fuel could be obtained by burning 750gm of plastic. </a:t>
            </a:r>
          </a:p>
          <a:p>
            <a:pPr marL="685800" indent="-685800">
              <a:lnSpc>
                <a:spcPct val="150000"/>
              </a:lnSpc>
              <a:spcBef>
                <a:spcPct val="0"/>
              </a:spcBef>
              <a:buFont typeface="Wingdings" panose="05000000000000000000" pitchFamily="2" charset="2"/>
              <a:buChar char="Ø"/>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Burning 750gm of plastic in an open environment produces 3Kg of CO</a:t>
            </a:r>
            <a:r>
              <a:rPr lang="en-US" sz="4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 whereas by converting it into fuel and burning it reduces 80% of CO</a:t>
            </a:r>
            <a:r>
              <a:rPr lang="en-US" sz="4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 emissions, which results in to be quite environmentally friendly.</a:t>
            </a:r>
            <a:endParaRPr lang="en-US" sz="48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6259319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518</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Technical Project Exhibition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Project Exhibition on</dc:title>
  <dc:creator>Guddu Kumar Yadav</dc:creator>
  <cp:lastModifiedBy>YムSH ⚡</cp:lastModifiedBy>
  <cp:revision>22</cp:revision>
  <dcterms:created xsi:type="dcterms:W3CDTF">2022-06-17T05:19:31Z</dcterms:created>
  <dcterms:modified xsi:type="dcterms:W3CDTF">2022-06-29T16:20:34Z</dcterms:modified>
</cp:coreProperties>
</file>