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0023" autoAdjust="0"/>
    <p:restoredTop sz="94660"/>
  </p:normalViewPr>
  <p:slideViewPr>
    <p:cSldViewPr snapToGrid="0">
      <p:cViewPr>
        <p:scale>
          <a:sx n="25" d="100"/>
          <a:sy n="25" d="100"/>
        </p:scale>
        <p:origin x="-1470" y="-90"/>
      </p:cViewPr>
      <p:guideLst>
        <p:guide orient="horz" pos="13606"/>
        <p:guide pos="102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Compression strength</c:v>
                </c:pt>
              </c:strCache>
            </c:strRef>
          </c:tx>
          <c:invertIfNegative val="0"/>
          <c:cat>
            <c:numRef>
              <c:f>Sheet1!$A$2:$A$6</c:f>
              <c:numCache>
                <c:formatCode>General</c:formatCode>
                <c:ptCount val="5"/>
                <c:pt idx="0">
                  <c:v>0</c:v>
                </c:pt>
                <c:pt idx="1">
                  <c:v>2</c:v>
                </c:pt>
                <c:pt idx="2">
                  <c:v>4</c:v>
                </c:pt>
                <c:pt idx="3">
                  <c:v>6</c:v>
                </c:pt>
                <c:pt idx="4">
                  <c:v>8</c:v>
                </c:pt>
              </c:numCache>
            </c:numRef>
          </c:cat>
          <c:val>
            <c:numRef>
              <c:f>Sheet1!$B$2:$B$6</c:f>
              <c:numCache>
                <c:formatCode>General</c:formatCode>
                <c:ptCount val="5"/>
                <c:pt idx="0">
                  <c:v>0.16700000000000004</c:v>
                </c:pt>
                <c:pt idx="1">
                  <c:v>0.58700000000000008</c:v>
                </c:pt>
                <c:pt idx="2">
                  <c:v>0.59000000000000008</c:v>
                </c:pt>
                <c:pt idx="3">
                  <c:v>0.63200000000000023</c:v>
                </c:pt>
                <c:pt idx="4">
                  <c:v>0.65400000000000025</c:v>
                </c:pt>
              </c:numCache>
            </c:numRef>
          </c:val>
          <c:extLst xmlns:c16r2="http://schemas.microsoft.com/office/drawing/2015/06/chart">
            <c:ext xmlns:c16="http://schemas.microsoft.com/office/drawing/2014/chart" uri="{C3380CC4-5D6E-409C-BE32-E72D297353CC}">
              <c16:uniqueId val="{00000000-6432-4385-B514-5545ADB3191F}"/>
            </c:ext>
          </c:extLst>
        </c:ser>
        <c:ser>
          <c:idx val="1"/>
          <c:order val="1"/>
          <c:tx>
            <c:strRef>
              <c:f>Sheet1!$C$1</c:f>
              <c:strCache>
                <c:ptCount val="1"/>
                <c:pt idx="0">
                  <c:v>Column1</c:v>
                </c:pt>
              </c:strCache>
            </c:strRef>
          </c:tx>
          <c:invertIfNegative val="0"/>
          <c:cat>
            <c:numRef>
              <c:f>Sheet1!$A$2:$A$6</c:f>
              <c:numCache>
                <c:formatCode>General</c:formatCode>
                <c:ptCount val="5"/>
                <c:pt idx="0">
                  <c:v>0</c:v>
                </c:pt>
                <c:pt idx="1">
                  <c:v>2</c:v>
                </c:pt>
                <c:pt idx="2">
                  <c:v>4</c:v>
                </c:pt>
                <c:pt idx="3">
                  <c:v>6</c:v>
                </c:pt>
                <c:pt idx="4">
                  <c:v>8</c:v>
                </c:pt>
              </c:numCache>
            </c:numRef>
          </c:cat>
          <c:val>
            <c:numRef>
              <c:f>Sheet1!$C$2:$C$6</c:f>
              <c:numCache>
                <c:formatCode>General</c:formatCode>
                <c:ptCount val="5"/>
              </c:numCache>
            </c:numRef>
          </c:val>
          <c:extLst xmlns:c16r2="http://schemas.microsoft.com/office/drawing/2015/06/chart">
            <c:ext xmlns:c16="http://schemas.microsoft.com/office/drawing/2014/chart" uri="{C3380CC4-5D6E-409C-BE32-E72D297353CC}">
              <c16:uniqueId val="{00000001-6432-4385-B514-5545ADB3191F}"/>
            </c:ext>
          </c:extLst>
        </c:ser>
        <c:ser>
          <c:idx val="2"/>
          <c:order val="2"/>
          <c:tx>
            <c:strRef>
              <c:f>Sheet1!$D$1</c:f>
              <c:strCache>
                <c:ptCount val="1"/>
                <c:pt idx="0">
                  <c:v>Column2</c:v>
                </c:pt>
              </c:strCache>
            </c:strRef>
          </c:tx>
          <c:invertIfNegative val="0"/>
          <c:cat>
            <c:numRef>
              <c:f>Sheet1!$A$2:$A$6</c:f>
              <c:numCache>
                <c:formatCode>General</c:formatCode>
                <c:ptCount val="5"/>
                <c:pt idx="0">
                  <c:v>0</c:v>
                </c:pt>
                <c:pt idx="1">
                  <c:v>2</c:v>
                </c:pt>
                <c:pt idx="2">
                  <c:v>4</c:v>
                </c:pt>
                <c:pt idx="3">
                  <c:v>6</c:v>
                </c:pt>
                <c:pt idx="4">
                  <c:v>8</c:v>
                </c:pt>
              </c:numCache>
            </c:numRef>
          </c:cat>
          <c:val>
            <c:numRef>
              <c:f>Sheet1!$D$2:$D$6</c:f>
              <c:numCache>
                <c:formatCode>General</c:formatCode>
                <c:ptCount val="5"/>
              </c:numCache>
            </c:numRef>
          </c:val>
          <c:extLst xmlns:c16r2="http://schemas.microsoft.com/office/drawing/2015/06/chart">
            <c:ext xmlns:c16="http://schemas.microsoft.com/office/drawing/2014/chart" uri="{C3380CC4-5D6E-409C-BE32-E72D297353CC}">
              <c16:uniqueId val="{00000002-6432-4385-B514-5545ADB3191F}"/>
            </c:ext>
          </c:extLst>
        </c:ser>
        <c:dLbls>
          <c:showLegendKey val="0"/>
          <c:showVal val="0"/>
          <c:showCatName val="0"/>
          <c:showSerName val="0"/>
          <c:showPercent val="0"/>
          <c:showBubbleSize val="0"/>
        </c:dLbls>
        <c:gapWidth val="150"/>
        <c:axId val="39145472"/>
        <c:axId val="39147008"/>
      </c:barChart>
      <c:catAx>
        <c:axId val="39145472"/>
        <c:scaling>
          <c:orientation val="minMax"/>
        </c:scaling>
        <c:delete val="0"/>
        <c:axPos val="b"/>
        <c:numFmt formatCode="General" sourceLinked="1"/>
        <c:majorTickMark val="out"/>
        <c:minorTickMark val="none"/>
        <c:tickLblPos val="nextTo"/>
        <c:crossAx val="39147008"/>
        <c:crosses val="autoZero"/>
        <c:auto val="1"/>
        <c:lblAlgn val="ctr"/>
        <c:lblOffset val="100"/>
        <c:noMultiLvlLbl val="0"/>
      </c:catAx>
      <c:valAx>
        <c:axId val="39147008"/>
        <c:scaling>
          <c:orientation val="minMax"/>
        </c:scaling>
        <c:delete val="0"/>
        <c:axPos val="l"/>
        <c:numFmt formatCode="General" sourceLinked="1"/>
        <c:majorTickMark val="out"/>
        <c:minorTickMark val="none"/>
        <c:tickLblPos val="nextTo"/>
        <c:crossAx val="39145472"/>
        <c:crosses val="autoZero"/>
        <c:crossBetween val="between"/>
      </c:valAx>
    </c:plotArea>
    <c:legend>
      <c:legendPos val="r"/>
      <c:legendEntry>
        <c:idx val="1"/>
        <c:delete val="1"/>
      </c:legendEntry>
      <c:legendEntry>
        <c:idx val="2"/>
        <c:delete val="1"/>
      </c:legendEntry>
      <c:layout>
        <c:manualLayout>
          <c:xMode val="edge"/>
          <c:yMode val="edge"/>
          <c:x val="0.60563225400125964"/>
          <c:y val="0.30267008357828612"/>
          <c:w val="0.39436774599874042"/>
          <c:h val="0.39465983284342776"/>
        </c:manualLayout>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en-US"/>
              <a:t>Click to edit Master title style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70C9ED-9E38-498F-AD34-CC8D8A6E5814}"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21732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70C9ED-9E38-498F-AD34-CC8D8A6E5814}"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338542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70C9ED-9E38-498F-AD34-CC8D8A6E5814}"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441619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70C9ED-9E38-498F-AD34-CC8D8A6E5814}"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116692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en-US"/>
              <a:t>Click to edit Master title style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70C9ED-9E38-498F-AD34-CC8D8A6E5814}"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3661227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70C9ED-9E38-498F-AD34-CC8D8A6E5814}"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172694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4" name="Content Placeholder 3"/>
          <p:cNvSpPr>
            <a:spLocks noGrp="1"/>
          </p:cNvSpPr>
          <p:nvPr>
            <p:ph sz="half" idx="2"/>
          </p:nvPr>
        </p:nvSpPr>
        <p:spPr>
          <a:xfrm>
            <a:off x="2231675" y="15780233"/>
            <a:ext cx="13706415"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6" name="Content Placeholder 5"/>
          <p:cNvSpPr>
            <a:spLocks noGrp="1"/>
          </p:cNvSpPr>
          <p:nvPr>
            <p:ph sz="quarter" idx="4"/>
          </p:nvPr>
        </p:nvSpPr>
        <p:spPr>
          <a:xfrm>
            <a:off x="16402142" y="15780233"/>
            <a:ext cx="13773917"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70C9ED-9E38-498F-AD34-CC8D8A6E5814}" type="datetimeFigureOut">
              <a:rPr lang="en-IN" smtClean="0"/>
              <a:t>17-06-2022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3377033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70C9ED-9E38-498F-AD34-CC8D8A6E5814}" type="datetimeFigureOut">
              <a:rPr lang="en-IN" smtClean="0"/>
              <a:t>17-06-2022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280314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0C9ED-9E38-498F-AD34-CC8D8A6E5814}" type="datetimeFigureOut">
              <a:rPr lang="en-IN" smtClean="0"/>
              <a:t>17-06-2022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74475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n-US"/>
              <a:t>Click to edit Master title style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A670C9ED-9E38-498F-AD34-CC8D8A6E5814}"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160758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en-US"/>
              <a:t>Click icon to add picture</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A670C9ED-9E38-498F-AD34-CC8D8A6E5814}"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3BA2A2-4106-420C-8121-55DA003ED9B9}" type="slidenum">
              <a:rPr lang="en-IN" smtClean="0"/>
              <a:t>‹#›</a:t>
            </a:fld>
            <a:endParaRPr lang="en-IN"/>
          </a:p>
        </p:txBody>
      </p:sp>
    </p:spTree>
    <p:extLst>
      <p:ext uri="{BB962C8B-B14F-4D97-AF65-F5344CB8AC3E}">
        <p14:creationId xmlns:p14="http://schemas.microsoft.com/office/powerpoint/2010/main" val="12993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A670C9ED-9E38-498F-AD34-CC8D8A6E5814}" type="datetimeFigureOut">
              <a:rPr lang="en-IN" smtClean="0"/>
              <a:t>17-06-2022</a:t>
            </a:fld>
            <a:endParaRPr lang="en-IN"/>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353BA2A2-4106-420C-8121-55DA003ED9B9}" type="slidenum">
              <a:rPr lang="en-IN" smtClean="0"/>
              <a:t>‹#›</a:t>
            </a:fld>
            <a:endParaRPr lang="en-IN"/>
          </a:p>
        </p:txBody>
      </p:sp>
    </p:spTree>
    <p:extLst>
      <p:ext uri="{BB962C8B-B14F-4D97-AF65-F5344CB8AC3E}">
        <p14:creationId xmlns:p14="http://schemas.microsoft.com/office/powerpoint/2010/main" val="681014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emf"/><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emf"/><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emf"/><Relationship Id="rId5" Type="http://schemas.openxmlformats.org/officeDocument/2006/relationships/image" Target="../media/image4.jpeg"/><Relationship Id="rId15" Type="http://schemas.openxmlformats.org/officeDocument/2006/relationships/image" Target="../media/image13.png"/><Relationship Id="rId10" Type="http://schemas.openxmlformats.org/officeDocument/2006/relationships/image" Target="../media/image9.emf"/><Relationship Id="rId4" Type="http://schemas.openxmlformats.org/officeDocument/2006/relationships/image" Target="../media/image3.jpeg"/><Relationship Id="rId9" Type="http://schemas.openxmlformats.org/officeDocument/2006/relationships/image" Target="../media/image8.emf"/><Relationship Id="rId1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A9FA54-A554-3B1F-31BE-4DF68BB1CD88}"/>
              </a:ext>
            </a:extLst>
          </p:cNvPr>
          <p:cNvSpPr>
            <a:spLocks noGrp="1"/>
          </p:cNvSpPr>
          <p:nvPr>
            <p:ph type="ctrTitle"/>
          </p:nvPr>
        </p:nvSpPr>
        <p:spPr>
          <a:xfrm>
            <a:off x="10884235" y="112710"/>
            <a:ext cx="12502455" cy="1309880"/>
          </a:xfrm>
        </p:spPr>
        <p:txBody>
          <a:bodyPr>
            <a:normAutofit/>
          </a:bodyPr>
          <a:lstStyle/>
          <a:p>
            <a:r>
              <a:rPr lang="en-IN" sz="4400" b="1" dirty="0">
                <a:solidFill>
                  <a:srgbClr val="FF0000"/>
                </a:solidFill>
                <a:latin typeface="Times New Roman" panose="02020603050405020304" pitchFamily="18" charset="0"/>
                <a:cs typeface="Times New Roman" panose="02020603050405020304" pitchFamily="18" charset="0"/>
              </a:rPr>
              <a:t>Technical Project Exhibition</a:t>
            </a:r>
            <a:br>
              <a:rPr lang="en-IN" sz="4400" b="1" dirty="0">
                <a:solidFill>
                  <a:srgbClr val="FF0000"/>
                </a:solidFill>
                <a:latin typeface="Times New Roman" panose="02020603050405020304" pitchFamily="18" charset="0"/>
                <a:cs typeface="Times New Roman" panose="02020603050405020304" pitchFamily="18" charset="0"/>
              </a:rPr>
            </a:br>
            <a:r>
              <a:rPr lang="en-IN" sz="4400" b="1" dirty="0">
                <a:solidFill>
                  <a:srgbClr val="FF0000"/>
                </a:solidFill>
                <a:latin typeface="Times New Roman" panose="02020603050405020304" pitchFamily="18" charset="0"/>
                <a:cs typeface="Times New Roman" panose="02020603050405020304" pitchFamily="18" charset="0"/>
              </a:rPr>
              <a:t>on</a:t>
            </a:r>
          </a:p>
        </p:txBody>
      </p:sp>
      <p:sp>
        <p:nvSpPr>
          <p:cNvPr id="3" name="Subtitle 2">
            <a:extLst>
              <a:ext uri="{FF2B5EF4-FFF2-40B4-BE49-F238E27FC236}">
                <a16:creationId xmlns:a16="http://schemas.microsoft.com/office/drawing/2014/main" xmlns="" id="{B13A1C97-C8EE-75BC-BBC8-E443A9D889C1}"/>
              </a:ext>
            </a:extLst>
          </p:cNvPr>
          <p:cNvSpPr>
            <a:spLocks noGrp="1"/>
          </p:cNvSpPr>
          <p:nvPr>
            <p:ph type="subTitle" idx="1"/>
          </p:nvPr>
        </p:nvSpPr>
        <p:spPr>
          <a:xfrm>
            <a:off x="406024" y="6697719"/>
            <a:ext cx="5961159" cy="1107543"/>
          </a:xfrm>
        </p:spPr>
        <p:txBody>
          <a:bodyPr>
            <a:normAutofit/>
          </a:bodyPr>
          <a:lstStyle/>
          <a:p>
            <a:pPr algn="l"/>
            <a:r>
              <a:rPr lang="en-IN" sz="5000" b="1" dirty="0">
                <a:solidFill>
                  <a:srgbClr val="0070C0"/>
                </a:solidFill>
                <a:latin typeface="Times New Roman" panose="02020603050405020304" pitchFamily="18" charset="0"/>
                <a:cs typeface="Times New Roman" panose="02020603050405020304" pitchFamily="18" charset="0"/>
              </a:rPr>
              <a:t>Introduction</a:t>
            </a:r>
          </a:p>
        </p:txBody>
      </p:sp>
      <p:pic>
        <p:nvPicPr>
          <p:cNvPr id="7" name="Picture 2">
            <a:extLst>
              <a:ext uri="{FF2B5EF4-FFF2-40B4-BE49-F238E27FC236}">
                <a16:creationId xmlns:a16="http://schemas.microsoft.com/office/drawing/2014/main" xmlns="" id="{473EEA32-CD4D-0BB7-71A4-46E6F7B361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9452" y="-83481"/>
            <a:ext cx="5618257" cy="3012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xmlns="" id="{287C2CFC-63BF-067D-D16D-A1ED8DF31165}"/>
              </a:ext>
            </a:extLst>
          </p:cNvPr>
          <p:cNvSpPr txBox="1"/>
          <p:nvPr/>
        </p:nvSpPr>
        <p:spPr>
          <a:xfrm>
            <a:off x="6367183" y="1460102"/>
            <a:ext cx="20816046" cy="1569660"/>
          </a:xfrm>
          <a:prstGeom prst="rect">
            <a:avLst/>
          </a:prstGeom>
          <a:noFill/>
        </p:spPr>
        <p:txBody>
          <a:bodyPr wrap="square" rtlCol="0">
            <a:spAutoFit/>
          </a:bodyPr>
          <a:lstStyle/>
          <a:p>
            <a:pPr algn="ctr"/>
            <a:r>
              <a:rPr lang="en-IN" sz="4800" b="1" dirty="0" smtClean="0">
                <a:latin typeface="Times New Roman" panose="02020603050405020304" pitchFamily="18" charset="0"/>
                <a:cs typeface="Times New Roman" panose="02020603050405020304" pitchFamily="18" charset="0"/>
              </a:rPr>
              <a:t>Microstructural And Corrosion Behaviour Of Al-2024/Sic/Cenosphere Hybrid Metal Matrix Composites </a:t>
            </a:r>
            <a:endParaRPr lang="en-IN" sz="4800"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4ECB511F-E17D-3108-5FE3-E2F87A930402}"/>
              </a:ext>
            </a:extLst>
          </p:cNvPr>
          <p:cNvSpPr/>
          <p:nvPr/>
        </p:nvSpPr>
        <p:spPr>
          <a:xfrm>
            <a:off x="0" y="3012141"/>
            <a:ext cx="32399288" cy="36526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rgbClr val="FF0000"/>
              </a:solidFill>
            </a:endParaRPr>
          </a:p>
        </p:txBody>
      </p:sp>
      <p:sp>
        <p:nvSpPr>
          <p:cNvPr id="11" name="TextBox 10">
            <a:extLst>
              <a:ext uri="{FF2B5EF4-FFF2-40B4-BE49-F238E27FC236}">
                <a16:creationId xmlns:a16="http://schemas.microsoft.com/office/drawing/2014/main" xmlns="" id="{5048CF95-9494-3ABD-495B-5F0A61CB4CE6}"/>
              </a:ext>
            </a:extLst>
          </p:cNvPr>
          <p:cNvSpPr txBox="1"/>
          <p:nvPr/>
        </p:nvSpPr>
        <p:spPr>
          <a:xfrm>
            <a:off x="406024" y="7732595"/>
            <a:ext cx="10351621" cy="11518538"/>
          </a:xfrm>
          <a:prstGeom prst="rect">
            <a:avLst/>
          </a:prstGeom>
          <a:noFill/>
        </p:spPr>
        <p:txBody>
          <a:bodyPr wrap="square" rtlCol="0">
            <a:spAutoFit/>
          </a:bodyPr>
          <a:lstStyle/>
          <a:p>
            <a:pPr algn="just">
              <a:lnSpc>
                <a:spcPct val="150000"/>
              </a:lnSpc>
              <a:spcAft>
                <a:spcPts val="1000"/>
              </a:spcAft>
            </a:pP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Composite materials are playing vital and major role in research and development of various engineering and aeronautical sectors</a:t>
            </a:r>
            <a:r>
              <a:rPr lang="en-IN" sz="45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because of obtaining superior properties such as higher specific strength, high hardness, high wear resistance, high thermal resistance and low density. Specifically aluminum metal matrix composites have preferred in aeronautics, marine and automotive industries for obtaining best result of mechanical properties.</a:t>
            </a:r>
            <a:endParaRPr lang="en-IN" sz="45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40DB63FE-B894-500B-8934-A3640BD81222}"/>
              </a:ext>
            </a:extLst>
          </p:cNvPr>
          <p:cNvSpPr txBox="1"/>
          <p:nvPr/>
        </p:nvSpPr>
        <p:spPr>
          <a:xfrm>
            <a:off x="279433" y="19511224"/>
            <a:ext cx="10478212" cy="861774"/>
          </a:xfrm>
          <a:prstGeom prst="rect">
            <a:avLst/>
          </a:prstGeom>
          <a:noFill/>
        </p:spPr>
        <p:txBody>
          <a:bodyPr wrap="square" rtlCol="0">
            <a:spAutoFit/>
          </a:bodyPr>
          <a:lstStyle/>
          <a:p>
            <a:r>
              <a:rPr lang="en-IN" sz="5000" b="1" dirty="0" smtClean="0">
                <a:solidFill>
                  <a:srgbClr val="0070C0"/>
                </a:solidFill>
                <a:latin typeface="Times New Roman" panose="02020603050405020304" pitchFamily="18" charset="0"/>
                <a:cs typeface="Times New Roman" panose="02020603050405020304" pitchFamily="18" charset="0"/>
              </a:rPr>
              <a:t>Scope of the Project</a:t>
            </a:r>
            <a:endParaRPr lang="en-IN" sz="5000" b="1" dirty="0">
              <a:solidFill>
                <a:srgbClr val="0070C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34145E30-D8C2-7CEF-D85A-29EB04FBD670}"/>
              </a:ext>
            </a:extLst>
          </p:cNvPr>
          <p:cNvSpPr txBox="1"/>
          <p:nvPr/>
        </p:nvSpPr>
        <p:spPr>
          <a:xfrm>
            <a:off x="279433" y="20457520"/>
            <a:ext cx="10351621" cy="7363554"/>
          </a:xfrm>
          <a:prstGeom prst="rect">
            <a:avLst/>
          </a:prstGeom>
          <a:noFill/>
        </p:spPr>
        <p:txBody>
          <a:bodyPr wrap="square" rtlCol="0">
            <a:spAutoFit/>
          </a:bodyPr>
          <a:lstStyle/>
          <a:p>
            <a:pPr marL="0" marR="0" lvl="0" indent="0" algn="just" defTabSz="914400" rtl="0" eaLnBrk="0" fontAlgn="base" latinLnBrk="0" hangingPunct="0">
              <a:lnSpc>
                <a:spcPct val="150000"/>
              </a:lnSpc>
              <a:spcBef>
                <a:spcPct val="0"/>
              </a:spcBef>
              <a:spcAft>
                <a:spcPct val="0"/>
              </a:spcAft>
              <a:buClrTx/>
              <a:buSzTx/>
              <a:buFontTx/>
              <a:buNone/>
              <a:tabLst>
                <a:tab pos="360363" algn="l"/>
              </a:tabLst>
            </a:pPr>
            <a:r>
              <a:rPr kumimoji="0" lang="en-US" sz="45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 the project Al 2024 reinforced with varying weight percentages of Sic and constant weight percentage of Cenosphere were considered to improve:- </a:t>
            </a:r>
          </a:p>
          <a:p>
            <a:pPr marL="857250" marR="0" lvl="0" indent="-8572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360363" algn="l"/>
              </a:tabLst>
            </a:pPr>
            <a:r>
              <a:rPr kumimoji="0" lang="en-US" sz="45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mechanical properties of Al2024 based metal matrix alloy. And</a:t>
            </a:r>
          </a:p>
          <a:p>
            <a:pPr marL="857250" marR="0" lvl="0" indent="-8572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360363" algn="l"/>
              </a:tabLst>
            </a:pPr>
            <a:r>
              <a:rPr lang="en-US" sz="4500" dirty="0">
                <a:latin typeface="Times New Roman" pitchFamily="18" charset="0"/>
                <a:cs typeface="Times New Roman" pitchFamily="18" charset="0"/>
              </a:rPr>
              <a:t>Corrosion Behaviour</a:t>
            </a:r>
            <a:endParaRPr kumimoji="0" lang="en-US" sz="45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xmlns="" id="{817D7331-2808-B3D0-3287-44559A421A59}"/>
              </a:ext>
            </a:extLst>
          </p:cNvPr>
          <p:cNvSpPr txBox="1"/>
          <p:nvPr/>
        </p:nvSpPr>
        <p:spPr>
          <a:xfrm>
            <a:off x="279433" y="28063725"/>
            <a:ext cx="9945597" cy="861774"/>
          </a:xfrm>
          <a:prstGeom prst="rect">
            <a:avLst/>
          </a:prstGeom>
          <a:noFill/>
        </p:spPr>
        <p:txBody>
          <a:bodyPr wrap="square" rtlCol="0">
            <a:spAutoFit/>
          </a:bodyPr>
          <a:lstStyle/>
          <a:p>
            <a:r>
              <a:rPr lang="en-IN" sz="5000" b="1" dirty="0">
                <a:solidFill>
                  <a:srgbClr val="0070C0"/>
                </a:solidFill>
                <a:latin typeface="Times New Roman" panose="02020603050405020304" pitchFamily="18" charset="0"/>
                <a:cs typeface="Times New Roman" panose="02020603050405020304" pitchFamily="18" charset="0"/>
              </a:rPr>
              <a:t>Methodology</a:t>
            </a:r>
          </a:p>
        </p:txBody>
      </p:sp>
      <p:sp>
        <p:nvSpPr>
          <p:cNvPr id="15" name="TextBox 14">
            <a:extLst>
              <a:ext uri="{FF2B5EF4-FFF2-40B4-BE49-F238E27FC236}">
                <a16:creationId xmlns:a16="http://schemas.microsoft.com/office/drawing/2014/main" xmlns="" id="{1288B5FE-70D7-264E-7F08-7063186ABFAB}"/>
              </a:ext>
            </a:extLst>
          </p:cNvPr>
          <p:cNvSpPr txBox="1"/>
          <p:nvPr/>
        </p:nvSpPr>
        <p:spPr>
          <a:xfrm>
            <a:off x="231896" y="29187214"/>
            <a:ext cx="9945597" cy="2169825"/>
          </a:xfrm>
          <a:prstGeom prst="rect">
            <a:avLst/>
          </a:prstGeom>
          <a:noFill/>
        </p:spPr>
        <p:txBody>
          <a:bodyPr wrap="square" rtlCol="0">
            <a:spAutoFit/>
          </a:bodyPr>
          <a:lstStyle/>
          <a:p>
            <a:pPr algn="just">
              <a:lnSpc>
                <a:spcPct val="150000"/>
              </a:lnSpc>
            </a:pPr>
            <a:r>
              <a:rPr lang="en-US" sz="4500" dirty="0">
                <a:effectLst/>
                <a:latin typeface="Times New Roman" panose="02020603050405020304" pitchFamily="18" charset="0"/>
                <a:ea typeface="Times New Roman" panose="02020603050405020304" pitchFamily="18" charset="0"/>
              </a:rPr>
              <a:t>The Flow Chart explains the procedure followed in the project:-.</a:t>
            </a:r>
            <a:endParaRPr lang="en-IN" sz="4500" dirty="0"/>
          </a:p>
        </p:txBody>
      </p:sp>
      <p:grpSp>
        <p:nvGrpSpPr>
          <p:cNvPr id="17" name="1032">
            <a:extLst>
              <a:ext uri="{FF2B5EF4-FFF2-40B4-BE49-F238E27FC236}">
                <a16:creationId xmlns:a16="http://schemas.microsoft.com/office/drawing/2014/main" xmlns="" id="{B68F1E94-47D3-F5BA-B9C7-21B9DAF6BC13}"/>
              </a:ext>
            </a:extLst>
          </p:cNvPr>
          <p:cNvGrpSpPr/>
          <p:nvPr/>
        </p:nvGrpSpPr>
        <p:grpSpPr>
          <a:xfrm>
            <a:off x="849454" y="31357039"/>
            <a:ext cx="10923445" cy="10708182"/>
            <a:chOff x="0" y="0"/>
            <a:chExt cx="6099175" cy="5553307"/>
          </a:xfrm>
        </p:grpSpPr>
        <p:sp>
          <p:nvSpPr>
            <p:cNvPr id="18" name="Rectangle 17">
              <a:extLst>
                <a:ext uri="{FF2B5EF4-FFF2-40B4-BE49-F238E27FC236}">
                  <a16:creationId xmlns:a16="http://schemas.microsoft.com/office/drawing/2014/main" xmlns="" id="{7B1B1121-7928-E41C-B06B-1005095E9083}"/>
                </a:ext>
              </a:extLst>
            </p:cNvPr>
            <p:cNvSpPr/>
            <p:nvPr/>
          </p:nvSpPr>
          <p:spPr>
            <a:xfrm>
              <a:off x="0" y="0"/>
              <a:ext cx="6099175" cy="5513705"/>
            </a:xfrm>
            <a:prstGeom prst="rect">
              <a:avLst/>
            </a:prstGeom>
            <a:noFill/>
          </p:spPr>
        </p:sp>
        <p:sp>
          <p:nvSpPr>
            <p:cNvPr id="19" name="1034">
              <a:extLst>
                <a:ext uri="{FF2B5EF4-FFF2-40B4-BE49-F238E27FC236}">
                  <a16:creationId xmlns:a16="http://schemas.microsoft.com/office/drawing/2014/main" xmlns="" id="{76EBCE51-093F-7CD7-760F-59E58C6B4D4E}"/>
                </a:ext>
              </a:extLst>
            </p:cNvPr>
            <p:cNvSpPr>
              <a:spLocks noChangeArrowheads="1"/>
            </p:cNvSpPr>
            <p:nvPr/>
          </p:nvSpPr>
          <p:spPr bwMode="auto">
            <a:xfrm>
              <a:off x="2030525" y="159300"/>
              <a:ext cx="1607220" cy="3401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Literature Review</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0" name="1035">
              <a:extLst>
                <a:ext uri="{FF2B5EF4-FFF2-40B4-BE49-F238E27FC236}">
                  <a16:creationId xmlns:a16="http://schemas.microsoft.com/office/drawing/2014/main" xmlns="" id="{13BDCA12-D8A3-650B-4C07-14F4613D5D0E}"/>
                </a:ext>
              </a:extLst>
            </p:cNvPr>
            <p:cNvCxnSpPr>
              <a:cxnSpLocks noChangeShapeType="1"/>
            </p:cNvCxnSpPr>
            <p:nvPr/>
          </p:nvCxnSpPr>
          <p:spPr bwMode="auto">
            <a:xfrm>
              <a:off x="2831235" y="499400"/>
              <a:ext cx="1700" cy="393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1" name="1036">
              <a:extLst>
                <a:ext uri="{FF2B5EF4-FFF2-40B4-BE49-F238E27FC236}">
                  <a16:creationId xmlns:a16="http://schemas.microsoft.com/office/drawing/2014/main" xmlns="" id="{30448370-2E78-A928-41F0-09E5E8C99F7A}"/>
                </a:ext>
              </a:extLst>
            </p:cNvPr>
            <p:cNvSpPr>
              <a:spLocks noChangeArrowheads="1"/>
            </p:cNvSpPr>
            <p:nvPr/>
          </p:nvSpPr>
          <p:spPr bwMode="auto">
            <a:xfrm>
              <a:off x="1774622" y="893201"/>
              <a:ext cx="2509431" cy="63080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Selection of Matrix &amp; Reinforcement Materials</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2" name="1037">
              <a:extLst>
                <a:ext uri="{FF2B5EF4-FFF2-40B4-BE49-F238E27FC236}">
                  <a16:creationId xmlns:a16="http://schemas.microsoft.com/office/drawing/2014/main" xmlns="" id="{9A4D1EF6-AC53-7F6A-E603-1F587C008215}"/>
                </a:ext>
              </a:extLst>
            </p:cNvPr>
            <p:cNvCxnSpPr>
              <a:cxnSpLocks noChangeShapeType="1"/>
            </p:cNvCxnSpPr>
            <p:nvPr/>
          </p:nvCxnSpPr>
          <p:spPr bwMode="auto">
            <a:xfrm>
              <a:off x="2831235" y="1524002"/>
              <a:ext cx="2500" cy="29379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3" name="1038">
              <a:extLst>
                <a:ext uri="{FF2B5EF4-FFF2-40B4-BE49-F238E27FC236}">
                  <a16:creationId xmlns:a16="http://schemas.microsoft.com/office/drawing/2014/main" xmlns="" id="{19AC64D3-ACA1-BCFC-DA64-21AB0DCA2CDB}"/>
                </a:ext>
              </a:extLst>
            </p:cNvPr>
            <p:cNvSpPr>
              <a:spLocks noChangeArrowheads="1"/>
            </p:cNvSpPr>
            <p:nvPr/>
          </p:nvSpPr>
          <p:spPr bwMode="auto">
            <a:xfrm>
              <a:off x="1381717" y="1817802"/>
              <a:ext cx="2902336" cy="63080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Manufacturing of Metal matrix composites by Stir Casting Method</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4" name="1039">
              <a:extLst>
                <a:ext uri="{FF2B5EF4-FFF2-40B4-BE49-F238E27FC236}">
                  <a16:creationId xmlns:a16="http://schemas.microsoft.com/office/drawing/2014/main" xmlns="" id="{E53D95F1-80C7-CC1E-F10F-EA1C332E748E}"/>
                </a:ext>
              </a:extLst>
            </p:cNvPr>
            <p:cNvCxnSpPr>
              <a:cxnSpLocks noChangeShapeType="1"/>
            </p:cNvCxnSpPr>
            <p:nvPr/>
          </p:nvCxnSpPr>
          <p:spPr bwMode="auto">
            <a:xfrm>
              <a:off x="2833735" y="2370902"/>
              <a:ext cx="4900" cy="404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1040">
              <a:extLst>
                <a:ext uri="{FF2B5EF4-FFF2-40B4-BE49-F238E27FC236}">
                  <a16:creationId xmlns:a16="http://schemas.microsoft.com/office/drawing/2014/main" xmlns="" id="{D2070C61-8A37-EF29-9211-6729E067E8C6}"/>
                </a:ext>
              </a:extLst>
            </p:cNvPr>
            <p:cNvCxnSpPr>
              <a:cxnSpLocks noChangeShapeType="1"/>
            </p:cNvCxnSpPr>
            <p:nvPr/>
          </p:nvCxnSpPr>
          <p:spPr bwMode="auto">
            <a:xfrm>
              <a:off x="1085413" y="2775403"/>
              <a:ext cx="3899448" cy="25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1041">
              <a:extLst>
                <a:ext uri="{FF2B5EF4-FFF2-40B4-BE49-F238E27FC236}">
                  <a16:creationId xmlns:a16="http://schemas.microsoft.com/office/drawing/2014/main" xmlns="" id="{0685C25B-3C73-99C7-98D5-43EB392C86A4}"/>
                </a:ext>
              </a:extLst>
            </p:cNvPr>
            <p:cNvCxnSpPr>
              <a:cxnSpLocks noChangeShapeType="1"/>
            </p:cNvCxnSpPr>
            <p:nvPr/>
          </p:nvCxnSpPr>
          <p:spPr bwMode="auto">
            <a:xfrm>
              <a:off x="1085413" y="2777003"/>
              <a:ext cx="1700" cy="404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1042">
              <a:extLst>
                <a:ext uri="{FF2B5EF4-FFF2-40B4-BE49-F238E27FC236}">
                  <a16:creationId xmlns:a16="http://schemas.microsoft.com/office/drawing/2014/main" xmlns="" id="{04230BE5-2A8F-DA6E-1CA6-0931FC9732AE}"/>
                </a:ext>
              </a:extLst>
            </p:cNvPr>
            <p:cNvCxnSpPr>
              <a:cxnSpLocks noChangeShapeType="1"/>
            </p:cNvCxnSpPr>
            <p:nvPr/>
          </p:nvCxnSpPr>
          <p:spPr bwMode="auto">
            <a:xfrm>
              <a:off x="3015337" y="2777903"/>
              <a:ext cx="800" cy="403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1043">
              <a:extLst>
                <a:ext uri="{FF2B5EF4-FFF2-40B4-BE49-F238E27FC236}">
                  <a16:creationId xmlns:a16="http://schemas.microsoft.com/office/drawing/2014/main" xmlns="" id="{5A0E359D-67AC-7CB0-025A-23B410C90223}"/>
                </a:ext>
              </a:extLst>
            </p:cNvPr>
            <p:cNvSpPr>
              <a:spLocks noChangeArrowheads="1"/>
            </p:cNvSpPr>
            <p:nvPr/>
          </p:nvSpPr>
          <p:spPr bwMode="auto">
            <a:xfrm>
              <a:off x="0" y="3179103"/>
              <a:ext cx="2099926" cy="89980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Determination of Mechanical Properties of Prepared Composites</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9" name="1044">
              <a:extLst>
                <a:ext uri="{FF2B5EF4-FFF2-40B4-BE49-F238E27FC236}">
                  <a16:creationId xmlns:a16="http://schemas.microsoft.com/office/drawing/2014/main" xmlns="" id="{30F71486-BABC-F21B-37A6-6F62E0EF4D06}"/>
                </a:ext>
              </a:extLst>
            </p:cNvPr>
            <p:cNvSpPr>
              <a:spLocks noChangeArrowheads="1"/>
            </p:cNvSpPr>
            <p:nvPr/>
          </p:nvSpPr>
          <p:spPr bwMode="auto">
            <a:xfrm>
              <a:off x="2269128" y="3181502"/>
              <a:ext cx="1569119" cy="889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Specimen Characterization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0" name="1045">
              <a:extLst>
                <a:ext uri="{FF2B5EF4-FFF2-40B4-BE49-F238E27FC236}">
                  <a16:creationId xmlns:a16="http://schemas.microsoft.com/office/drawing/2014/main" xmlns="" id="{B380C879-BA91-AF2E-64C6-4E535B865EFE}"/>
                </a:ext>
              </a:extLst>
            </p:cNvPr>
            <p:cNvCxnSpPr>
              <a:cxnSpLocks noChangeShapeType="1"/>
            </p:cNvCxnSpPr>
            <p:nvPr/>
          </p:nvCxnSpPr>
          <p:spPr bwMode="auto">
            <a:xfrm>
              <a:off x="1073013" y="4092062"/>
              <a:ext cx="2500" cy="404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1046">
              <a:extLst>
                <a:ext uri="{FF2B5EF4-FFF2-40B4-BE49-F238E27FC236}">
                  <a16:creationId xmlns:a16="http://schemas.microsoft.com/office/drawing/2014/main" xmlns="" id="{A8EF5A6F-C946-CA88-B32C-FCC3CE4EF923}"/>
                </a:ext>
              </a:extLst>
            </p:cNvPr>
            <p:cNvCxnSpPr>
              <a:cxnSpLocks noChangeShapeType="1"/>
            </p:cNvCxnSpPr>
            <p:nvPr/>
          </p:nvCxnSpPr>
          <p:spPr bwMode="auto">
            <a:xfrm>
              <a:off x="3033436" y="4034100"/>
              <a:ext cx="0" cy="4920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2" name="1047">
              <a:extLst>
                <a:ext uri="{FF2B5EF4-FFF2-40B4-BE49-F238E27FC236}">
                  <a16:creationId xmlns:a16="http://schemas.microsoft.com/office/drawing/2014/main" xmlns="" id="{D54D272D-CF1D-E599-AB99-8E9D4E883F0C}"/>
                </a:ext>
              </a:extLst>
            </p:cNvPr>
            <p:cNvSpPr>
              <a:spLocks noChangeArrowheads="1"/>
            </p:cNvSpPr>
            <p:nvPr/>
          </p:nvSpPr>
          <p:spPr bwMode="auto">
            <a:xfrm>
              <a:off x="175402" y="4497806"/>
              <a:ext cx="1787022" cy="105550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Tensile Test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Hardness Test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Wear Test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3" name="1048">
              <a:extLst>
                <a:ext uri="{FF2B5EF4-FFF2-40B4-BE49-F238E27FC236}">
                  <a16:creationId xmlns:a16="http://schemas.microsoft.com/office/drawing/2014/main" xmlns="" id="{95A2C195-E157-C4F9-2725-22CB4FCDBB44}"/>
                </a:ext>
              </a:extLst>
            </p:cNvPr>
            <p:cNvSpPr>
              <a:spLocks noChangeArrowheads="1"/>
            </p:cNvSpPr>
            <p:nvPr/>
          </p:nvSpPr>
          <p:spPr bwMode="auto">
            <a:xfrm>
              <a:off x="2229026" y="4526108"/>
              <a:ext cx="1849823" cy="76588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Optical Microscope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SEM</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4" name="1049">
              <a:extLst>
                <a:ext uri="{FF2B5EF4-FFF2-40B4-BE49-F238E27FC236}">
                  <a16:creationId xmlns:a16="http://schemas.microsoft.com/office/drawing/2014/main" xmlns="" id="{F4E436D4-685D-82EB-B4F8-8190F765B65D}"/>
                </a:ext>
              </a:extLst>
            </p:cNvPr>
            <p:cNvCxnSpPr>
              <a:cxnSpLocks noChangeShapeType="1"/>
            </p:cNvCxnSpPr>
            <p:nvPr/>
          </p:nvCxnSpPr>
          <p:spPr bwMode="auto">
            <a:xfrm>
              <a:off x="4983161" y="2777903"/>
              <a:ext cx="1700" cy="403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5" name="1050">
              <a:extLst>
                <a:ext uri="{FF2B5EF4-FFF2-40B4-BE49-F238E27FC236}">
                  <a16:creationId xmlns:a16="http://schemas.microsoft.com/office/drawing/2014/main" xmlns="" id="{979AB55D-0229-2FF2-4A15-C92FA9758CDD}"/>
                </a:ext>
              </a:extLst>
            </p:cNvPr>
            <p:cNvSpPr>
              <a:spLocks noChangeArrowheads="1"/>
            </p:cNvSpPr>
            <p:nvPr/>
          </p:nvSpPr>
          <p:spPr bwMode="auto">
            <a:xfrm>
              <a:off x="4178351" y="3181503"/>
              <a:ext cx="1569219" cy="85279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144000" algn="ct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Corrosion Studies</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6" name="1051">
              <a:extLst>
                <a:ext uri="{FF2B5EF4-FFF2-40B4-BE49-F238E27FC236}">
                  <a16:creationId xmlns:a16="http://schemas.microsoft.com/office/drawing/2014/main" xmlns="" id="{D9687ACA-C344-22ED-7D99-CB4BA7574DF3}"/>
                </a:ext>
              </a:extLst>
            </p:cNvPr>
            <p:cNvSpPr>
              <a:spLocks noChangeArrowheads="1"/>
            </p:cNvSpPr>
            <p:nvPr/>
          </p:nvSpPr>
          <p:spPr bwMode="auto">
            <a:xfrm>
              <a:off x="4178350" y="4562307"/>
              <a:ext cx="1770313" cy="69538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Salt Immersion Test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Salt Spray Test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37" name="1052">
              <a:extLst>
                <a:ext uri="{FF2B5EF4-FFF2-40B4-BE49-F238E27FC236}">
                  <a16:creationId xmlns:a16="http://schemas.microsoft.com/office/drawing/2014/main" xmlns="" id="{D62A42D3-C187-74A5-66A6-FF887E3E71F3}"/>
                </a:ext>
              </a:extLst>
            </p:cNvPr>
            <p:cNvCxnSpPr>
              <a:cxnSpLocks noChangeShapeType="1"/>
            </p:cNvCxnSpPr>
            <p:nvPr/>
          </p:nvCxnSpPr>
          <p:spPr bwMode="auto">
            <a:xfrm>
              <a:off x="4917859" y="4071402"/>
              <a:ext cx="0" cy="49735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38" name="TextBox 37">
            <a:extLst>
              <a:ext uri="{FF2B5EF4-FFF2-40B4-BE49-F238E27FC236}">
                <a16:creationId xmlns:a16="http://schemas.microsoft.com/office/drawing/2014/main" xmlns="" id="{D91D18AA-7784-8BA5-9D93-67D1D20B8B94}"/>
              </a:ext>
            </a:extLst>
          </p:cNvPr>
          <p:cNvSpPr txBox="1"/>
          <p:nvPr/>
        </p:nvSpPr>
        <p:spPr>
          <a:xfrm>
            <a:off x="0" y="3634164"/>
            <a:ext cx="32399288" cy="2123658"/>
          </a:xfrm>
          <a:prstGeom prst="rect">
            <a:avLst/>
          </a:prstGeom>
          <a:noFill/>
        </p:spPr>
        <p:txBody>
          <a:bodyPr wrap="square" rtlCol="0">
            <a:sp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Bablu Kumar </a:t>
            </a:r>
            <a:r>
              <a:rPr lang="en-IN" sz="4400" b="1" dirty="0" err="1" smtClean="0">
                <a:solidFill>
                  <a:srgbClr val="FF0000"/>
                </a:solidFill>
                <a:latin typeface="Times New Roman" panose="02020603050405020304" pitchFamily="18" charset="0"/>
                <a:cs typeface="Times New Roman" panose="02020603050405020304" pitchFamily="18" charset="0"/>
              </a:rPr>
              <a:t>Yadav</a:t>
            </a:r>
            <a:r>
              <a:rPr lang="en-IN" sz="4400" b="1" dirty="0" smtClean="0">
                <a:solidFill>
                  <a:srgbClr val="FF0000"/>
                </a:solidFill>
                <a:latin typeface="Times New Roman" panose="02020603050405020304" pitchFamily="18" charset="0"/>
                <a:cs typeface="Times New Roman" panose="02020603050405020304" pitchFamily="18" charset="0"/>
              </a:rPr>
              <a:t>, </a:t>
            </a:r>
            <a:r>
              <a:rPr lang="en-IN" sz="4400" b="1" dirty="0">
                <a:solidFill>
                  <a:srgbClr val="FF0000"/>
                </a:solidFill>
                <a:latin typeface="Times New Roman" panose="02020603050405020304" pitchFamily="18" charset="0"/>
                <a:cs typeface="Times New Roman" panose="02020603050405020304" pitchFamily="18" charset="0"/>
              </a:rPr>
              <a:t>Guddu Kumar Yadav , Roshan Kumar Ranjan , </a:t>
            </a:r>
            <a:r>
              <a:rPr lang="en-IN" sz="4400" b="1" dirty="0" smtClean="0">
                <a:solidFill>
                  <a:srgbClr val="FF0000"/>
                </a:solidFill>
                <a:latin typeface="Times New Roman" panose="02020603050405020304" pitchFamily="18" charset="0"/>
                <a:cs typeface="Times New Roman" panose="02020603050405020304" pitchFamily="18" charset="0"/>
              </a:rPr>
              <a:t>Deepak B R, </a:t>
            </a:r>
            <a:r>
              <a:rPr lang="en-IN" sz="4400" b="1" dirty="0" err="1" smtClean="0">
                <a:solidFill>
                  <a:srgbClr val="FF0000"/>
                </a:solidFill>
                <a:latin typeface="Times New Roman" panose="02020603050405020304" pitchFamily="18" charset="0"/>
                <a:cs typeface="Times New Roman" panose="02020603050405020304" pitchFamily="18" charset="0"/>
              </a:rPr>
              <a:t>Mr</a:t>
            </a:r>
            <a:r>
              <a:rPr lang="en-IN" sz="4400" b="1" dirty="0" err="1">
                <a:solidFill>
                  <a:srgbClr val="FF0000"/>
                </a:solidFill>
                <a:latin typeface="Times New Roman" panose="02020603050405020304" pitchFamily="18" charset="0"/>
                <a:cs typeface="Times New Roman" panose="02020603050405020304" pitchFamily="18" charset="0"/>
              </a:rPr>
              <a:t>.</a:t>
            </a:r>
            <a:r>
              <a:rPr lang="en-IN" sz="4400" b="1" dirty="0">
                <a:solidFill>
                  <a:srgbClr val="FF0000"/>
                </a:solidFill>
                <a:latin typeface="Times New Roman" panose="02020603050405020304" pitchFamily="18" charset="0"/>
                <a:cs typeface="Times New Roman" panose="02020603050405020304" pitchFamily="18" charset="0"/>
              </a:rPr>
              <a:t> Balaji </a:t>
            </a:r>
            <a:r>
              <a:rPr lang="en-IN" sz="4400" b="1" dirty="0" smtClean="0">
                <a:solidFill>
                  <a:srgbClr val="FF0000"/>
                </a:solidFill>
                <a:latin typeface="Times New Roman" panose="02020603050405020304" pitchFamily="18" charset="0"/>
                <a:cs typeface="Times New Roman" panose="02020603050405020304" pitchFamily="18" charset="0"/>
              </a:rPr>
              <a:t>Y S</a:t>
            </a:r>
            <a:endParaRPr lang="en-IN" sz="4400" b="1" dirty="0">
              <a:solidFill>
                <a:srgbClr val="FF0000"/>
              </a:solidFill>
              <a:latin typeface="Times New Roman" panose="02020603050405020304" pitchFamily="18" charset="0"/>
              <a:cs typeface="Times New Roman" panose="02020603050405020304" pitchFamily="18" charset="0"/>
            </a:endParaRPr>
          </a:p>
          <a:p>
            <a:pPr algn="ctr"/>
            <a:r>
              <a:rPr lang="en-IN" sz="4400" b="1" dirty="0">
                <a:solidFill>
                  <a:srgbClr val="FF0000"/>
                </a:solidFill>
                <a:latin typeface="Times New Roman" panose="02020603050405020304" pitchFamily="18" charset="0"/>
                <a:cs typeface="Times New Roman" panose="02020603050405020304" pitchFamily="18" charset="0"/>
              </a:rPr>
              <a:t>Department of Mechanical Engineering </a:t>
            </a:r>
          </a:p>
          <a:p>
            <a:pPr algn="ctr"/>
            <a:r>
              <a:rPr lang="en-IN" sz="4400" b="1" dirty="0">
                <a:solidFill>
                  <a:srgbClr val="FF0000"/>
                </a:solidFill>
                <a:latin typeface="Times New Roman" panose="02020603050405020304" pitchFamily="18" charset="0"/>
                <a:cs typeface="Times New Roman" panose="02020603050405020304" pitchFamily="18" charset="0"/>
              </a:rPr>
              <a:t>Nagarjuna College of Engineering and Technology</a:t>
            </a:r>
          </a:p>
        </p:txBody>
      </p:sp>
      <p:sp>
        <p:nvSpPr>
          <p:cNvPr id="39" name="TextBox 38">
            <a:extLst>
              <a:ext uri="{FF2B5EF4-FFF2-40B4-BE49-F238E27FC236}">
                <a16:creationId xmlns:a16="http://schemas.microsoft.com/office/drawing/2014/main" xmlns="" id="{D9C19B3F-D1E2-108C-7850-9AFCEBD301BC}"/>
              </a:ext>
            </a:extLst>
          </p:cNvPr>
          <p:cNvSpPr txBox="1"/>
          <p:nvPr/>
        </p:nvSpPr>
        <p:spPr>
          <a:xfrm>
            <a:off x="12237668" y="6219487"/>
            <a:ext cx="9069108" cy="861774"/>
          </a:xfrm>
          <a:prstGeom prst="rect">
            <a:avLst/>
          </a:prstGeom>
          <a:noFill/>
        </p:spPr>
        <p:txBody>
          <a:bodyPr wrap="square" rtlCol="0">
            <a:spAutoFit/>
          </a:bodyPr>
          <a:lstStyle/>
          <a:p>
            <a:r>
              <a:rPr lang="en-IN" sz="5000" b="1" dirty="0">
                <a:solidFill>
                  <a:srgbClr val="0070C0"/>
                </a:solidFill>
                <a:latin typeface="Times New Roman" panose="02020603050405020304" pitchFamily="18" charset="0"/>
                <a:cs typeface="Times New Roman" panose="02020603050405020304" pitchFamily="18" charset="0"/>
              </a:rPr>
              <a:t>Results</a:t>
            </a:r>
          </a:p>
        </p:txBody>
      </p:sp>
      <p:pic>
        <p:nvPicPr>
          <p:cNvPr id="41" name="Picture 40" descr="G:\ANI\Important\M.Tech\Final  Reports\Shambhu\Results\micro structures\as cast\100x\P4190042.JPG">
            <a:extLst>
              <a:ext uri="{FF2B5EF4-FFF2-40B4-BE49-F238E27FC236}">
                <a16:creationId xmlns:a16="http://schemas.microsoft.com/office/drawing/2014/main" xmlns="" id="{25554EC8-9961-BABC-4CB8-604459BCD52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70310" y="8252269"/>
            <a:ext cx="3962401" cy="2453831"/>
          </a:xfrm>
          <a:prstGeom prst="rect">
            <a:avLst/>
          </a:prstGeom>
          <a:noFill/>
          <a:ln>
            <a:noFill/>
          </a:ln>
        </p:spPr>
      </p:pic>
      <p:pic>
        <p:nvPicPr>
          <p:cNvPr id="42" name="Picture 41" descr="G:\ANI\Important\M.Tech\Final  Reports\Shambhu\Results\micro structures\hyb with 6,6\bottom\50X\P4050019.JPG">
            <a:extLst>
              <a:ext uri="{FF2B5EF4-FFF2-40B4-BE49-F238E27FC236}">
                <a16:creationId xmlns:a16="http://schemas.microsoft.com/office/drawing/2014/main" xmlns="" id="{B8D640D7-9E87-CDC4-53D3-D55F1224D60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887068" y="8252269"/>
            <a:ext cx="3962400" cy="2453831"/>
          </a:xfrm>
          <a:prstGeom prst="rect">
            <a:avLst/>
          </a:prstGeom>
          <a:noFill/>
          <a:ln>
            <a:noFill/>
          </a:ln>
        </p:spPr>
      </p:pic>
      <p:pic>
        <p:nvPicPr>
          <p:cNvPr id="43" name="Picture 42" descr="G:\ANI\Important\M.Tech\Final  Reports\Shambhu\Results\micro structures\hyb with 6,6\bottom\50X\P4050013.JPG">
            <a:extLst>
              <a:ext uri="{FF2B5EF4-FFF2-40B4-BE49-F238E27FC236}">
                <a16:creationId xmlns:a16="http://schemas.microsoft.com/office/drawing/2014/main" xmlns="" id="{22B7ADAD-4C07-6DEF-C9BC-D20757DA0868}"/>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76617" y="11449068"/>
            <a:ext cx="3962400" cy="2581057"/>
          </a:xfrm>
          <a:prstGeom prst="rect">
            <a:avLst/>
          </a:prstGeom>
          <a:noFill/>
          <a:ln>
            <a:noFill/>
          </a:ln>
        </p:spPr>
      </p:pic>
      <p:pic>
        <p:nvPicPr>
          <p:cNvPr id="44" name="Picture 43" descr="G:\ANI\Important\M.Tech\Final  Reports\Shambhu\Results\micro structures\hyb with 6,6\bottom\50X\P4050024.JPG">
            <a:extLst>
              <a:ext uri="{FF2B5EF4-FFF2-40B4-BE49-F238E27FC236}">
                <a16:creationId xmlns:a16="http://schemas.microsoft.com/office/drawing/2014/main" xmlns="" id="{4B3C7172-EE71-8F57-1292-7A09DAF3CCB3}"/>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118517" y="11449068"/>
            <a:ext cx="3962400" cy="2581057"/>
          </a:xfrm>
          <a:prstGeom prst="rect">
            <a:avLst/>
          </a:prstGeom>
          <a:noFill/>
          <a:ln>
            <a:noFill/>
          </a:ln>
        </p:spPr>
      </p:pic>
      <p:pic>
        <p:nvPicPr>
          <p:cNvPr id="45" name="Picture 2" descr="C:\Users\pc-pc\Desktop\Picture1.jpg">
            <a:extLst>
              <a:ext uri="{FF2B5EF4-FFF2-40B4-BE49-F238E27FC236}">
                <a16:creationId xmlns:a16="http://schemas.microsoft.com/office/drawing/2014/main" xmlns="" id="{928A3043-26BC-BEDF-3EAD-6099ECE3D55F}"/>
              </a:ext>
            </a:extLst>
          </p:cNvPr>
          <p:cNvPicPr>
            <a:picLocks noChangeAspect="1" noChangeArrowheads="1"/>
          </p:cNvPicPr>
          <p:nvPr/>
        </p:nvPicPr>
        <p:blipFill>
          <a:blip r:embed="rId7"/>
          <a:srcRect/>
          <a:stretch>
            <a:fillRect/>
          </a:stretch>
        </p:blipFill>
        <p:spPr bwMode="auto">
          <a:xfrm>
            <a:off x="14955711" y="14990426"/>
            <a:ext cx="4093436" cy="2054225"/>
          </a:xfrm>
          <a:prstGeom prst="rect">
            <a:avLst/>
          </a:prstGeom>
          <a:noFill/>
        </p:spPr>
      </p:pic>
      <p:sp>
        <p:nvSpPr>
          <p:cNvPr id="46" name="TextBox 45">
            <a:extLst>
              <a:ext uri="{FF2B5EF4-FFF2-40B4-BE49-F238E27FC236}">
                <a16:creationId xmlns:a16="http://schemas.microsoft.com/office/drawing/2014/main" xmlns="" id="{D4FB852F-2689-CF81-F3E7-1E6C6BC86BCB}"/>
              </a:ext>
            </a:extLst>
          </p:cNvPr>
          <p:cNvSpPr txBox="1"/>
          <p:nvPr/>
        </p:nvSpPr>
        <p:spPr>
          <a:xfrm>
            <a:off x="12237668" y="7343597"/>
            <a:ext cx="9403977" cy="784830"/>
          </a:xfrm>
          <a:prstGeom prst="rect">
            <a:avLst/>
          </a:prstGeom>
          <a:noFill/>
        </p:spPr>
        <p:txBody>
          <a:bodyPr wrap="square" rtlCol="0">
            <a:spAutoFit/>
          </a:bodyPr>
          <a:lstStyle/>
          <a:p>
            <a:pPr marL="685800" indent="-685800">
              <a:buFont typeface="Wingdings" pitchFamily="2" charset="2"/>
              <a:buChar char="Ø"/>
            </a:pPr>
            <a:r>
              <a:rPr lang="en-IN" sz="4500" b="1" dirty="0">
                <a:latin typeface="Times New Roman" panose="02020603050405020304" pitchFamily="18" charset="0"/>
                <a:cs typeface="Times New Roman" panose="02020603050405020304" pitchFamily="18" charset="0"/>
              </a:rPr>
              <a:t>Evaluation of Microstructure:-</a:t>
            </a:r>
          </a:p>
        </p:txBody>
      </p:sp>
      <p:sp>
        <p:nvSpPr>
          <p:cNvPr id="48" name="TextBox 47">
            <a:extLst>
              <a:ext uri="{FF2B5EF4-FFF2-40B4-BE49-F238E27FC236}">
                <a16:creationId xmlns:a16="http://schemas.microsoft.com/office/drawing/2014/main" xmlns="" id="{8F10A67B-1F44-628D-32A8-1FCA09615014}"/>
              </a:ext>
            </a:extLst>
          </p:cNvPr>
          <p:cNvSpPr txBox="1"/>
          <p:nvPr/>
        </p:nvSpPr>
        <p:spPr>
          <a:xfrm>
            <a:off x="12006218" y="17663737"/>
            <a:ext cx="8843250" cy="784830"/>
          </a:xfrm>
          <a:prstGeom prst="rect">
            <a:avLst/>
          </a:prstGeom>
          <a:noFill/>
        </p:spPr>
        <p:txBody>
          <a:bodyPr wrap="square">
            <a:spAutoFit/>
          </a:bodyPr>
          <a:lstStyle/>
          <a:p>
            <a:pPr marL="685800" lvl="0" indent="-685800" fontAlgn="base">
              <a:spcBef>
                <a:spcPct val="0"/>
              </a:spcBef>
              <a:spcAft>
                <a:spcPct val="0"/>
              </a:spcAft>
              <a:buFont typeface="Wingdings" pitchFamily="2" charset="2"/>
              <a:buChar char="Ø"/>
            </a:pPr>
            <a:r>
              <a:rPr lang="en-US" sz="4500" b="1" dirty="0" smtClean="0">
                <a:latin typeface="Times New Roman" pitchFamily="18" charset="0"/>
                <a:ea typeface="Times New Roman" pitchFamily="18" charset="0"/>
                <a:cs typeface="Times New Roman" pitchFamily="18" charset="0"/>
              </a:rPr>
              <a:t>Compression </a:t>
            </a:r>
            <a:r>
              <a:rPr lang="en-US" sz="4500" b="1" dirty="0">
                <a:latin typeface="Times New Roman" pitchFamily="18" charset="0"/>
                <a:ea typeface="Times New Roman" pitchFamily="18" charset="0"/>
                <a:cs typeface="Times New Roman" pitchFamily="18" charset="0"/>
              </a:rPr>
              <a:t>Test:- </a:t>
            </a:r>
            <a:endParaRPr lang="en-US" sz="4500" b="1" dirty="0">
              <a:latin typeface="Arial" pitchFamily="34" charset="0"/>
              <a:cs typeface="Arial" pitchFamily="34" charset="0"/>
            </a:endParaRPr>
          </a:p>
        </p:txBody>
      </p:sp>
      <p:pic>
        <p:nvPicPr>
          <p:cNvPr id="54" name="Picture 53">
            <a:extLst>
              <a:ext uri="{FF2B5EF4-FFF2-40B4-BE49-F238E27FC236}">
                <a16:creationId xmlns:a16="http://schemas.microsoft.com/office/drawing/2014/main" xmlns="" id="{5CBAF2F7-0CC1-3E7B-7B4F-B53AAD896809}"/>
              </a:ext>
            </a:extLst>
          </p:cNvPr>
          <p:cNvPicPr>
            <a:picLocks noChangeAspect="1"/>
          </p:cNvPicPr>
          <p:nvPr/>
        </p:nvPicPr>
        <p:blipFill>
          <a:blip r:embed="rId8"/>
          <a:srcRect b="12725"/>
          <a:stretch>
            <a:fillRect/>
          </a:stretch>
        </p:blipFill>
        <p:spPr>
          <a:xfrm>
            <a:off x="11559421" y="18448567"/>
            <a:ext cx="8843250" cy="2003421"/>
          </a:xfrm>
          <a:prstGeom prst="rect">
            <a:avLst/>
          </a:prstGeom>
        </p:spPr>
      </p:pic>
      <p:pic>
        <p:nvPicPr>
          <p:cNvPr id="55" name="Picture 54">
            <a:extLst>
              <a:ext uri="{FF2B5EF4-FFF2-40B4-BE49-F238E27FC236}">
                <a16:creationId xmlns:a16="http://schemas.microsoft.com/office/drawing/2014/main" xmlns="" id="{720D98D2-D752-50B6-9E8B-C049A3A5CC25}"/>
              </a:ext>
            </a:extLst>
          </p:cNvPr>
          <p:cNvPicPr>
            <a:picLocks noChangeAspect="1"/>
          </p:cNvPicPr>
          <p:nvPr/>
        </p:nvPicPr>
        <p:blipFill>
          <a:blip r:embed="rId9"/>
          <a:stretch>
            <a:fillRect/>
          </a:stretch>
        </p:blipFill>
        <p:spPr>
          <a:xfrm>
            <a:off x="12119854" y="20352066"/>
            <a:ext cx="4622781" cy="2706452"/>
          </a:xfrm>
          <a:prstGeom prst="rect">
            <a:avLst/>
          </a:prstGeom>
        </p:spPr>
      </p:pic>
      <p:sp>
        <p:nvSpPr>
          <p:cNvPr id="56" name="TextBox 55">
            <a:extLst>
              <a:ext uri="{FF2B5EF4-FFF2-40B4-BE49-F238E27FC236}">
                <a16:creationId xmlns:a16="http://schemas.microsoft.com/office/drawing/2014/main" xmlns="" id="{73C61180-8F2F-9BDB-61AD-62589B59D2F3}"/>
              </a:ext>
            </a:extLst>
          </p:cNvPr>
          <p:cNvSpPr txBox="1"/>
          <p:nvPr/>
        </p:nvSpPr>
        <p:spPr>
          <a:xfrm>
            <a:off x="12237668" y="22737723"/>
            <a:ext cx="4504968" cy="400110"/>
          </a:xfrm>
          <a:prstGeom prst="rect">
            <a:avLst/>
          </a:prstGeom>
          <a:noFill/>
        </p:spPr>
        <p:txBody>
          <a:bodyPr wrap="square" rtlCol="0">
            <a:spAutoFit/>
          </a:bodyPr>
          <a:lstStyle/>
          <a:p>
            <a:pPr algn="ctr"/>
            <a:r>
              <a:rPr lang="en-US" sz="2000" dirty="0">
                <a:latin typeface="Times New Roman" pitchFamily="18" charset="0"/>
                <a:cs typeface="Times New Roman" pitchFamily="18" charset="0"/>
              </a:rPr>
              <a:t>Load v/s Displacement of Al-2024</a:t>
            </a:r>
          </a:p>
        </p:txBody>
      </p:sp>
      <p:pic>
        <p:nvPicPr>
          <p:cNvPr id="57" name="Picture 56">
            <a:extLst>
              <a:ext uri="{FF2B5EF4-FFF2-40B4-BE49-F238E27FC236}">
                <a16:creationId xmlns:a16="http://schemas.microsoft.com/office/drawing/2014/main" xmlns="" id="{1AC7E9A2-4E81-AE27-10A7-3162FAAEE12D}"/>
              </a:ext>
            </a:extLst>
          </p:cNvPr>
          <p:cNvPicPr>
            <a:picLocks noChangeAspect="1"/>
          </p:cNvPicPr>
          <p:nvPr/>
        </p:nvPicPr>
        <p:blipFill>
          <a:blip r:embed="rId10"/>
          <a:stretch>
            <a:fillRect/>
          </a:stretch>
        </p:blipFill>
        <p:spPr>
          <a:xfrm>
            <a:off x="17118518" y="20567963"/>
            <a:ext cx="3962399" cy="2472604"/>
          </a:xfrm>
          <a:prstGeom prst="rect">
            <a:avLst/>
          </a:prstGeom>
        </p:spPr>
      </p:pic>
      <p:sp>
        <p:nvSpPr>
          <p:cNvPr id="58" name="TextBox 57">
            <a:extLst>
              <a:ext uri="{FF2B5EF4-FFF2-40B4-BE49-F238E27FC236}">
                <a16:creationId xmlns:a16="http://schemas.microsoft.com/office/drawing/2014/main" xmlns="" id="{21596036-80FF-C9BB-88BC-D2E08AABAA6D}"/>
              </a:ext>
            </a:extLst>
          </p:cNvPr>
          <p:cNvSpPr txBox="1"/>
          <p:nvPr/>
        </p:nvSpPr>
        <p:spPr>
          <a:xfrm>
            <a:off x="17343529" y="22704575"/>
            <a:ext cx="3656223" cy="707886"/>
          </a:xfrm>
          <a:prstGeom prst="rect">
            <a:avLst/>
          </a:prstGeom>
          <a:noFill/>
        </p:spPr>
        <p:txBody>
          <a:bodyPr wrap="square" rtlCol="0">
            <a:spAutoFit/>
          </a:bodyPr>
          <a:lstStyle/>
          <a:p>
            <a:pPr algn="ctr"/>
            <a:r>
              <a:rPr lang="en-US" sz="2000" dirty="0">
                <a:latin typeface="Times New Roman" pitchFamily="18" charset="0"/>
                <a:cs typeface="Times New Roman" pitchFamily="18" charset="0"/>
              </a:rPr>
              <a:t>Load v/s Displacement of Al-2024 +2% SiC+5% Cenosphere</a:t>
            </a:r>
          </a:p>
        </p:txBody>
      </p:sp>
      <p:pic>
        <p:nvPicPr>
          <p:cNvPr id="59" name="Picture 58">
            <a:extLst>
              <a:ext uri="{FF2B5EF4-FFF2-40B4-BE49-F238E27FC236}">
                <a16:creationId xmlns:a16="http://schemas.microsoft.com/office/drawing/2014/main" xmlns="" id="{5159DA73-53DA-C6D9-C0BD-C6965DE06A1E}"/>
              </a:ext>
            </a:extLst>
          </p:cNvPr>
          <p:cNvPicPr>
            <a:picLocks noChangeAspect="1"/>
          </p:cNvPicPr>
          <p:nvPr/>
        </p:nvPicPr>
        <p:blipFill>
          <a:blip r:embed="rId11"/>
          <a:stretch>
            <a:fillRect/>
          </a:stretch>
        </p:blipFill>
        <p:spPr>
          <a:xfrm>
            <a:off x="12195292" y="23797954"/>
            <a:ext cx="4429529" cy="1912663"/>
          </a:xfrm>
          <a:prstGeom prst="rect">
            <a:avLst/>
          </a:prstGeom>
        </p:spPr>
      </p:pic>
      <p:sp>
        <p:nvSpPr>
          <p:cNvPr id="60" name="TextBox 59">
            <a:extLst>
              <a:ext uri="{FF2B5EF4-FFF2-40B4-BE49-F238E27FC236}">
                <a16:creationId xmlns:a16="http://schemas.microsoft.com/office/drawing/2014/main" xmlns="" id="{6CB57E00-7653-698F-0989-F16ACF9D8436}"/>
              </a:ext>
            </a:extLst>
          </p:cNvPr>
          <p:cNvSpPr txBox="1"/>
          <p:nvPr/>
        </p:nvSpPr>
        <p:spPr>
          <a:xfrm>
            <a:off x="12237667" y="25863838"/>
            <a:ext cx="4387154" cy="707886"/>
          </a:xfrm>
          <a:prstGeom prst="rect">
            <a:avLst/>
          </a:prstGeom>
          <a:noFill/>
        </p:spPr>
        <p:txBody>
          <a:bodyPr wrap="square" rtlCol="0">
            <a:spAutoFit/>
          </a:bodyPr>
          <a:lstStyle/>
          <a:p>
            <a:pPr algn="ctr"/>
            <a:r>
              <a:rPr lang="en-US" sz="2000" dirty="0">
                <a:latin typeface="Times New Roman" pitchFamily="18" charset="0"/>
                <a:cs typeface="Times New Roman" pitchFamily="18" charset="0"/>
              </a:rPr>
              <a:t>Load v/s Displacement of Al-2024 +4% SiC+5% Cenosphere</a:t>
            </a:r>
          </a:p>
        </p:txBody>
      </p:sp>
      <p:pic>
        <p:nvPicPr>
          <p:cNvPr id="61" name="Picture 60">
            <a:extLst>
              <a:ext uri="{FF2B5EF4-FFF2-40B4-BE49-F238E27FC236}">
                <a16:creationId xmlns:a16="http://schemas.microsoft.com/office/drawing/2014/main" xmlns="" id="{7F9E8F37-CD85-6C64-0F88-05578E6DA0A6}"/>
              </a:ext>
            </a:extLst>
          </p:cNvPr>
          <p:cNvPicPr>
            <a:picLocks noChangeAspect="1"/>
          </p:cNvPicPr>
          <p:nvPr/>
        </p:nvPicPr>
        <p:blipFill>
          <a:blip r:embed="rId12"/>
          <a:stretch>
            <a:fillRect/>
          </a:stretch>
        </p:blipFill>
        <p:spPr>
          <a:xfrm>
            <a:off x="17118516" y="23851330"/>
            <a:ext cx="3962401" cy="1989837"/>
          </a:xfrm>
          <a:prstGeom prst="rect">
            <a:avLst/>
          </a:prstGeom>
        </p:spPr>
      </p:pic>
      <p:sp>
        <p:nvSpPr>
          <p:cNvPr id="62" name="TextBox 61">
            <a:extLst>
              <a:ext uri="{FF2B5EF4-FFF2-40B4-BE49-F238E27FC236}">
                <a16:creationId xmlns:a16="http://schemas.microsoft.com/office/drawing/2014/main" xmlns="" id="{8F41059E-549B-6D21-37A3-354317B8E97B}"/>
              </a:ext>
            </a:extLst>
          </p:cNvPr>
          <p:cNvSpPr txBox="1"/>
          <p:nvPr/>
        </p:nvSpPr>
        <p:spPr>
          <a:xfrm>
            <a:off x="17098543" y="25841168"/>
            <a:ext cx="3901209"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itchFamily="18" charset="0"/>
              </a:rPr>
              <a:t>Load v/s Displacement of Al-2024 +6% SiC+5% Cenosphere</a:t>
            </a:r>
          </a:p>
        </p:txBody>
      </p:sp>
      <p:sp>
        <p:nvSpPr>
          <p:cNvPr id="63" name="TextBox 62">
            <a:extLst>
              <a:ext uri="{FF2B5EF4-FFF2-40B4-BE49-F238E27FC236}">
                <a16:creationId xmlns:a16="http://schemas.microsoft.com/office/drawing/2014/main" xmlns="" id="{4A45A867-5D4E-689C-BF37-0AAA932303F0}"/>
              </a:ext>
            </a:extLst>
          </p:cNvPr>
          <p:cNvSpPr txBox="1"/>
          <p:nvPr/>
        </p:nvSpPr>
        <p:spPr>
          <a:xfrm>
            <a:off x="12649200" y="29403326"/>
            <a:ext cx="4093436" cy="707886"/>
          </a:xfrm>
          <a:prstGeom prst="rect">
            <a:avLst/>
          </a:prstGeom>
          <a:noFill/>
        </p:spPr>
        <p:txBody>
          <a:bodyPr wrap="square" rtlCol="0">
            <a:spAutoFit/>
          </a:bodyPr>
          <a:lstStyle/>
          <a:p>
            <a:pPr algn="ctr"/>
            <a:r>
              <a:rPr lang="en-US" sz="2000" dirty="0">
                <a:latin typeface="Times New Roman" pitchFamily="18" charset="0"/>
                <a:cs typeface="Times New Roman" pitchFamily="18" charset="0"/>
              </a:rPr>
              <a:t>Load v/s Displacement of Al-2024 +8% SiC+5% Cenosphere</a:t>
            </a:r>
          </a:p>
        </p:txBody>
      </p:sp>
      <p:pic>
        <p:nvPicPr>
          <p:cNvPr id="64" name="Picture 63">
            <a:extLst>
              <a:ext uri="{FF2B5EF4-FFF2-40B4-BE49-F238E27FC236}">
                <a16:creationId xmlns:a16="http://schemas.microsoft.com/office/drawing/2014/main" xmlns="" id="{2506442A-2830-92C7-5F89-012122A23E0F}"/>
              </a:ext>
            </a:extLst>
          </p:cNvPr>
          <p:cNvPicPr>
            <a:picLocks noChangeAspect="1"/>
          </p:cNvPicPr>
          <p:nvPr/>
        </p:nvPicPr>
        <p:blipFill>
          <a:blip r:embed="rId13"/>
          <a:stretch>
            <a:fillRect/>
          </a:stretch>
        </p:blipFill>
        <p:spPr>
          <a:xfrm>
            <a:off x="12416529" y="26865746"/>
            <a:ext cx="4195072" cy="2395959"/>
          </a:xfrm>
          <a:prstGeom prst="rect">
            <a:avLst/>
          </a:prstGeom>
        </p:spPr>
      </p:pic>
      <p:graphicFrame>
        <p:nvGraphicFramePr>
          <p:cNvPr id="65" name="Content Placeholder 3">
            <a:extLst>
              <a:ext uri="{FF2B5EF4-FFF2-40B4-BE49-F238E27FC236}">
                <a16:creationId xmlns:a16="http://schemas.microsoft.com/office/drawing/2014/main" xmlns="" id="{71C2F43C-7FA5-4AD5-5FA7-B01CA36B0E20}"/>
              </a:ext>
            </a:extLst>
          </p:cNvPr>
          <p:cNvGraphicFramePr>
            <a:graphicFrameLocks/>
          </p:cNvGraphicFramePr>
          <p:nvPr>
            <p:extLst>
              <p:ext uri="{D42A27DB-BD31-4B8C-83A1-F6EECF244321}">
                <p14:modId xmlns:p14="http://schemas.microsoft.com/office/powerpoint/2010/main" val="2536513688"/>
              </p:ext>
            </p:extLst>
          </p:nvPr>
        </p:nvGraphicFramePr>
        <p:xfrm>
          <a:off x="17343529" y="26865746"/>
          <a:ext cx="3901209" cy="2293299"/>
        </p:xfrm>
        <a:graphic>
          <a:graphicData uri="http://schemas.openxmlformats.org/drawingml/2006/chart">
            <c:chart xmlns:c="http://schemas.openxmlformats.org/drawingml/2006/chart" xmlns:r="http://schemas.openxmlformats.org/officeDocument/2006/relationships" r:id="rId14"/>
          </a:graphicData>
        </a:graphic>
      </p:graphicFrame>
      <p:sp>
        <p:nvSpPr>
          <p:cNvPr id="66" name="Rectangle 65">
            <a:extLst>
              <a:ext uri="{FF2B5EF4-FFF2-40B4-BE49-F238E27FC236}">
                <a16:creationId xmlns:a16="http://schemas.microsoft.com/office/drawing/2014/main" xmlns="" id="{FE596652-C0A2-20E2-04CF-C76E0EF61ED3}"/>
              </a:ext>
            </a:extLst>
          </p:cNvPr>
          <p:cNvSpPr/>
          <p:nvPr/>
        </p:nvSpPr>
        <p:spPr>
          <a:xfrm>
            <a:off x="17827084" y="29187214"/>
            <a:ext cx="2156366" cy="400110"/>
          </a:xfrm>
          <a:prstGeom prst="rect">
            <a:avLst/>
          </a:prstGeom>
        </p:spPr>
        <p:txBody>
          <a:bodyPr wrap="square">
            <a:spAutoFit/>
          </a:bodyPr>
          <a:lstStyle/>
          <a:p>
            <a:r>
              <a:rPr lang="en-US" sz="2000" dirty="0">
                <a:latin typeface="Times New Roman" pitchFamily="18" charset="0"/>
                <a:cs typeface="Times New Roman" pitchFamily="18" charset="0"/>
              </a:rPr>
              <a:t>% Reinforcement</a:t>
            </a:r>
          </a:p>
        </p:txBody>
      </p:sp>
      <p:sp>
        <p:nvSpPr>
          <p:cNvPr id="67" name="Rectangle 66">
            <a:extLst>
              <a:ext uri="{FF2B5EF4-FFF2-40B4-BE49-F238E27FC236}">
                <a16:creationId xmlns:a16="http://schemas.microsoft.com/office/drawing/2014/main" xmlns="" id="{0F0092C1-BFAF-9BF9-1712-C5EF6A843911}"/>
              </a:ext>
            </a:extLst>
          </p:cNvPr>
          <p:cNvSpPr/>
          <p:nvPr/>
        </p:nvSpPr>
        <p:spPr>
          <a:xfrm>
            <a:off x="16746696" y="27281251"/>
            <a:ext cx="800219" cy="1751558"/>
          </a:xfrm>
          <a:prstGeom prst="rect">
            <a:avLst/>
          </a:prstGeom>
        </p:spPr>
        <p:txBody>
          <a:bodyPr vert="vert270" wrap="square">
            <a:spAutoFit/>
          </a:bodyPr>
          <a:lstStyle/>
          <a:p>
            <a:pPr algn="ctr">
              <a:buNone/>
            </a:pPr>
            <a:r>
              <a:rPr lang="en-US" sz="2000" dirty="0">
                <a:latin typeface="Times New Roman" pitchFamily="18" charset="0"/>
                <a:cs typeface="Times New Roman" pitchFamily="18" charset="0"/>
              </a:rPr>
              <a:t>Compression strength</a:t>
            </a:r>
          </a:p>
        </p:txBody>
      </p:sp>
      <p:sp>
        <p:nvSpPr>
          <p:cNvPr id="68" name="Rectangle 96">
            <a:extLst>
              <a:ext uri="{FF2B5EF4-FFF2-40B4-BE49-F238E27FC236}">
                <a16:creationId xmlns:a16="http://schemas.microsoft.com/office/drawing/2014/main" xmlns="" id="{788A97D0-590A-8764-D83D-61C97FCD784D}"/>
              </a:ext>
            </a:extLst>
          </p:cNvPr>
          <p:cNvSpPr>
            <a:spLocks noChangeArrowheads="1"/>
          </p:cNvSpPr>
          <p:nvPr/>
        </p:nvSpPr>
        <p:spPr bwMode="auto">
          <a:xfrm>
            <a:off x="16887068" y="29115434"/>
            <a:ext cx="4390376"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dirty="0">
                <a:ln>
                  <a:noFill/>
                </a:ln>
                <a:effectLst/>
                <a:latin typeface="Times New Roman" pitchFamily="18" charset="0"/>
                <a:ea typeface="Times New Roman" pitchFamily="18" charset="0"/>
                <a:cs typeface="Times New Roman" pitchFamily="18" charset="0"/>
              </a:rPr>
              <a:t>Figure : Compression Strength v/s % of reinforcement</a:t>
            </a:r>
            <a:endParaRPr kumimoji="0" lang="en-US" sz="2000" i="0" u="none" strike="noStrike" cap="none" normalizeH="0" baseline="0" dirty="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69" name="Table 68">
            <a:extLst>
              <a:ext uri="{FF2B5EF4-FFF2-40B4-BE49-F238E27FC236}">
                <a16:creationId xmlns:a16="http://schemas.microsoft.com/office/drawing/2014/main" xmlns="" id="{176764CB-ACBC-9651-C40F-E579E38918F8}"/>
              </a:ext>
            </a:extLst>
          </p:cNvPr>
          <p:cNvGraphicFramePr>
            <a:graphicFrameLocks noGrp="1"/>
          </p:cNvGraphicFramePr>
          <p:nvPr>
            <p:extLst>
              <p:ext uri="{D42A27DB-BD31-4B8C-83A1-F6EECF244321}">
                <p14:modId xmlns:p14="http://schemas.microsoft.com/office/powerpoint/2010/main" val="3384684869"/>
              </p:ext>
            </p:extLst>
          </p:nvPr>
        </p:nvGraphicFramePr>
        <p:xfrm>
          <a:off x="12550232" y="30202878"/>
          <a:ext cx="8530685" cy="4206240"/>
        </p:xfrm>
        <a:graphic>
          <a:graphicData uri="http://schemas.openxmlformats.org/drawingml/2006/table">
            <a:tbl>
              <a:tblPr firstRow="1" bandRow="1">
                <a:tableStyleId>{5C22544A-7EE6-4342-B048-85BDC9FD1C3A}</a:tableStyleId>
              </a:tblPr>
              <a:tblGrid>
                <a:gridCol w="3605843">
                  <a:extLst>
                    <a:ext uri="{9D8B030D-6E8A-4147-A177-3AD203B41FA5}">
                      <a16:colId xmlns:a16="http://schemas.microsoft.com/office/drawing/2014/main" xmlns="" val="2236048766"/>
                    </a:ext>
                  </a:extLst>
                </a:gridCol>
                <a:gridCol w="1653593">
                  <a:extLst>
                    <a:ext uri="{9D8B030D-6E8A-4147-A177-3AD203B41FA5}">
                      <a16:colId xmlns:a16="http://schemas.microsoft.com/office/drawing/2014/main" xmlns="" val="2259615294"/>
                    </a:ext>
                  </a:extLst>
                </a:gridCol>
                <a:gridCol w="1504171">
                  <a:extLst>
                    <a:ext uri="{9D8B030D-6E8A-4147-A177-3AD203B41FA5}">
                      <a16:colId xmlns:a16="http://schemas.microsoft.com/office/drawing/2014/main" xmlns="" val="848407330"/>
                    </a:ext>
                  </a:extLst>
                </a:gridCol>
                <a:gridCol w="1767078">
                  <a:extLst>
                    <a:ext uri="{9D8B030D-6E8A-4147-A177-3AD203B41FA5}">
                      <a16:colId xmlns:a16="http://schemas.microsoft.com/office/drawing/2014/main" xmlns="" val="4141603345"/>
                    </a:ext>
                  </a:extLst>
                </a:gridCol>
              </a:tblGrid>
              <a:tr h="868025">
                <a:tc>
                  <a:txBody>
                    <a:bodyPr/>
                    <a:lstStyle/>
                    <a:p>
                      <a:pPr algn="ctr"/>
                      <a:r>
                        <a:rPr lang="en-US" sz="2000" b="1" kern="1200" dirty="0">
                          <a:solidFill>
                            <a:schemeClr val="tx1"/>
                          </a:solidFill>
                          <a:latin typeface="Times New Roman" panose="02020603050405020304" pitchFamily="18" charset="0"/>
                          <a:ea typeface="+mn-ea"/>
                          <a:cs typeface="Times New Roman" panose="02020603050405020304" pitchFamily="18" charset="0"/>
                        </a:rPr>
                        <a:t>Specimen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Ultimate Load</a:t>
                      </a:r>
                    </a:p>
                    <a:p>
                      <a:pPr algn="ctr"/>
                      <a:r>
                        <a:rPr lang="en-US" sz="2000" dirty="0">
                          <a:solidFill>
                            <a:schemeClr val="tx1"/>
                          </a:solidFill>
                          <a:latin typeface="Times New Roman" panose="02020603050405020304" pitchFamily="18" charset="0"/>
                          <a:cs typeface="Times New Roman" panose="02020603050405020304" pitchFamily="18" charset="0"/>
                        </a:rPr>
                        <a:t>(KN)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Displacement</a:t>
                      </a:r>
                    </a:p>
                    <a:p>
                      <a:pPr algn="ctr"/>
                      <a:r>
                        <a:rPr lang="en-US" sz="2000" dirty="0">
                          <a:solidFill>
                            <a:schemeClr val="tx1"/>
                          </a:solidFill>
                          <a:latin typeface="Times New Roman" panose="02020603050405020304" pitchFamily="18" charset="0"/>
                          <a:cs typeface="Times New Roman" panose="02020603050405020304" pitchFamily="18" charset="0"/>
                        </a:rPr>
                        <a:t>(mm)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Compression Strength</a:t>
                      </a:r>
                    </a:p>
                    <a:p>
                      <a:pPr algn="ctr"/>
                      <a:r>
                        <a:rPr lang="en-US" sz="2000" dirty="0">
                          <a:solidFill>
                            <a:schemeClr val="tx1"/>
                          </a:solidFill>
                          <a:latin typeface="Times New Roman" panose="02020603050405020304" pitchFamily="18" charset="0"/>
                          <a:cs typeface="Times New Roman" panose="02020603050405020304" pitchFamily="18" charset="0"/>
                        </a:rPr>
                        <a:t>(KN/mm2)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488617260"/>
                  </a:ext>
                </a:extLst>
              </a:tr>
              <a:tr h="341949">
                <a:tc>
                  <a:txBody>
                    <a:bodyPr/>
                    <a:lstStyle/>
                    <a:p>
                      <a:pPr algn="ctr"/>
                      <a:r>
                        <a:rPr lang="en-US" sz="2000" b="0" i="0" u="none" strike="noStrike" kern="1200" baseline="0" dirty="0">
                          <a:solidFill>
                            <a:schemeClr val="dk1"/>
                          </a:solidFill>
                          <a:latin typeface="Times New Roman" pitchFamily="18" charset="0"/>
                          <a:ea typeface="+mn-ea"/>
                          <a:cs typeface="Times New Roman" pitchFamily="18" charset="0"/>
                        </a:rPr>
                        <a:t>Al 2024</a:t>
                      </a:r>
                      <a:endParaRPr lang="en-US" sz="20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81.9</a:t>
                      </a:r>
                      <a:endParaRPr 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0.167</a:t>
                      </a:r>
                      <a:endParaRPr 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71298968"/>
                  </a:ext>
                </a:extLst>
              </a:tr>
              <a:tr h="6049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dk1"/>
                          </a:solidFill>
                          <a:latin typeface="Times New Roman" pitchFamily="18" charset="0"/>
                          <a:ea typeface="+mn-ea"/>
                          <a:cs typeface="Times New Roman" pitchFamily="18" charset="0"/>
                        </a:rPr>
                        <a:t>Al 2024+ 2% SiC+ 5% Cenosphere</a:t>
                      </a:r>
                      <a:endParaRPr lang="en-US" sz="20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77.88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0.587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707472402"/>
                  </a:ext>
                </a:extLst>
              </a:tr>
              <a:tr h="6049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dk1"/>
                          </a:solidFill>
                          <a:latin typeface="Times New Roman" pitchFamily="18" charset="0"/>
                          <a:ea typeface="+mn-ea"/>
                          <a:cs typeface="Times New Roman" pitchFamily="18" charset="0"/>
                        </a:rPr>
                        <a:t>Al 2024</a:t>
                      </a:r>
                      <a:r>
                        <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+ 4% SiC</a:t>
                      </a:r>
                      <a:r>
                        <a:rPr lang="en-US" sz="2000" b="0" i="0" u="none" strike="noStrike" kern="1200" baseline="0" dirty="0">
                          <a:solidFill>
                            <a:schemeClr val="dk1"/>
                          </a:solidFill>
                          <a:latin typeface="Times New Roman" pitchFamily="18" charset="0"/>
                          <a:ea typeface="+mn-ea"/>
                          <a:cs typeface="Times New Roman" pitchFamily="18" charset="0"/>
                        </a:rPr>
                        <a:t>+ 5% Cenosphere</a:t>
                      </a:r>
                      <a:endPar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78.3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0.59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488868076"/>
                  </a:ext>
                </a:extLst>
              </a:tr>
              <a:tr h="6049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dk1"/>
                          </a:solidFill>
                          <a:latin typeface="Times New Roman" pitchFamily="18" charset="0"/>
                          <a:ea typeface="+mn-ea"/>
                          <a:cs typeface="Times New Roman" pitchFamily="18" charset="0"/>
                        </a:rPr>
                        <a:t>Al 2024</a:t>
                      </a:r>
                      <a:r>
                        <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+ 6% SiC</a:t>
                      </a:r>
                      <a:r>
                        <a:rPr lang="en-US" sz="2000" b="0" i="0" u="none" strike="noStrike" kern="1200" baseline="0" dirty="0">
                          <a:solidFill>
                            <a:schemeClr val="dk1"/>
                          </a:solidFill>
                          <a:latin typeface="Times New Roman" pitchFamily="18" charset="0"/>
                          <a:ea typeface="+mn-ea"/>
                          <a:cs typeface="Times New Roman" pitchFamily="18" charset="0"/>
                        </a:rPr>
                        <a:t>+ 5% Cenosphere</a:t>
                      </a:r>
                      <a:endPar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83.86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0.632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553216880"/>
                  </a:ext>
                </a:extLst>
              </a:tr>
              <a:tr h="6049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dk1"/>
                          </a:solidFill>
                          <a:latin typeface="Times New Roman" pitchFamily="18" charset="0"/>
                          <a:ea typeface="+mn-ea"/>
                          <a:cs typeface="Times New Roman" pitchFamily="18" charset="0"/>
                        </a:rPr>
                        <a:t>Al 2024</a:t>
                      </a:r>
                      <a:r>
                        <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+ 8% SiC</a:t>
                      </a:r>
                      <a:r>
                        <a:rPr lang="en-US" sz="2000" b="0" i="0" u="none" strike="noStrike" kern="1200" baseline="0" dirty="0">
                          <a:solidFill>
                            <a:schemeClr val="dk1"/>
                          </a:solidFill>
                          <a:latin typeface="Times New Roman" pitchFamily="18" charset="0"/>
                          <a:ea typeface="+mn-ea"/>
                          <a:cs typeface="Times New Roman" pitchFamily="18" charset="0"/>
                        </a:rPr>
                        <a:t>+ 5% Cenosphere</a:t>
                      </a:r>
                      <a:endPar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86.82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0.654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931378944"/>
                  </a:ext>
                </a:extLst>
              </a:tr>
            </a:tbl>
          </a:graphicData>
        </a:graphic>
      </p:graphicFrame>
      <p:sp>
        <p:nvSpPr>
          <p:cNvPr id="70" name="Rectangle 69">
            <a:extLst>
              <a:ext uri="{FF2B5EF4-FFF2-40B4-BE49-F238E27FC236}">
                <a16:creationId xmlns:a16="http://schemas.microsoft.com/office/drawing/2014/main" xmlns="" id="{C2506921-8609-9418-3128-2E0BCA748050}"/>
              </a:ext>
            </a:extLst>
          </p:cNvPr>
          <p:cNvSpPr/>
          <p:nvPr/>
        </p:nvSpPr>
        <p:spPr>
          <a:xfrm>
            <a:off x="12415899" y="34491306"/>
            <a:ext cx="6074618" cy="784830"/>
          </a:xfrm>
          <a:prstGeom prst="rect">
            <a:avLst/>
          </a:prstGeom>
        </p:spPr>
        <p:txBody>
          <a:bodyPr wrap="square">
            <a:spAutoFit/>
          </a:bodyPr>
          <a:lstStyle/>
          <a:p>
            <a:pPr marL="685800" lvl="0" indent="-685800" fontAlgn="base">
              <a:spcBef>
                <a:spcPct val="0"/>
              </a:spcBef>
              <a:spcAft>
                <a:spcPct val="0"/>
              </a:spcAft>
              <a:buFont typeface="Wingdings" pitchFamily="2" charset="2"/>
              <a:buChar char="Ø"/>
            </a:pPr>
            <a:r>
              <a:rPr lang="en-US" sz="4500" b="1" dirty="0" smtClean="0">
                <a:latin typeface="Times New Roman" pitchFamily="18" charset="0"/>
                <a:ea typeface="Times New Roman" pitchFamily="18" charset="0"/>
                <a:cs typeface="Times New Roman" pitchFamily="18" charset="0"/>
              </a:rPr>
              <a:t>Hardness </a:t>
            </a:r>
            <a:r>
              <a:rPr lang="en-US" sz="4500" b="1" dirty="0">
                <a:latin typeface="Times New Roman" pitchFamily="18" charset="0"/>
                <a:ea typeface="Times New Roman" pitchFamily="18" charset="0"/>
                <a:cs typeface="Times New Roman" pitchFamily="18" charset="0"/>
              </a:rPr>
              <a:t>Test </a:t>
            </a:r>
            <a:endParaRPr lang="en-US" sz="4500" b="1" dirty="0">
              <a:latin typeface="Arial" pitchFamily="34" charset="0"/>
              <a:cs typeface="Arial" pitchFamily="34" charset="0"/>
            </a:endParaRPr>
          </a:p>
        </p:txBody>
      </p:sp>
      <p:graphicFrame>
        <p:nvGraphicFramePr>
          <p:cNvPr id="71" name="Table 70">
            <a:extLst>
              <a:ext uri="{FF2B5EF4-FFF2-40B4-BE49-F238E27FC236}">
                <a16:creationId xmlns:a16="http://schemas.microsoft.com/office/drawing/2014/main" xmlns="" id="{687F6A00-47EA-7082-4385-BA8A57BFDD2C}"/>
              </a:ext>
            </a:extLst>
          </p:cNvPr>
          <p:cNvGraphicFramePr>
            <a:graphicFrameLocks noGrp="1"/>
          </p:cNvGraphicFramePr>
          <p:nvPr>
            <p:extLst>
              <p:ext uri="{D42A27DB-BD31-4B8C-83A1-F6EECF244321}">
                <p14:modId xmlns:p14="http://schemas.microsoft.com/office/powerpoint/2010/main" val="3806946117"/>
              </p:ext>
            </p:extLst>
          </p:nvPr>
        </p:nvGraphicFramePr>
        <p:xfrm>
          <a:off x="12415899" y="35477904"/>
          <a:ext cx="8665019" cy="7251078"/>
        </p:xfrm>
        <a:graphic>
          <a:graphicData uri="http://schemas.openxmlformats.org/drawingml/2006/table">
            <a:tbl>
              <a:tblPr firstRow="1" bandRow="1">
                <a:tableStyleId>{5C22544A-7EE6-4342-B048-85BDC9FD1C3A}</a:tableStyleId>
              </a:tblPr>
              <a:tblGrid>
                <a:gridCol w="2111479">
                  <a:extLst>
                    <a:ext uri="{9D8B030D-6E8A-4147-A177-3AD203B41FA5}">
                      <a16:colId xmlns:a16="http://schemas.microsoft.com/office/drawing/2014/main" xmlns="" val="20000"/>
                    </a:ext>
                  </a:extLst>
                </a:gridCol>
                <a:gridCol w="865008">
                  <a:extLst>
                    <a:ext uri="{9D8B030D-6E8A-4147-A177-3AD203B41FA5}">
                      <a16:colId xmlns:a16="http://schemas.microsoft.com/office/drawing/2014/main" xmlns="" val="20001"/>
                    </a:ext>
                  </a:extLst>
                </a:gridCol>
                <a:gridCol w="967636">
                  <a:extLst>
                    <a:ext uri="{9D8B030D-6E8A-4147-A177-3AD203B41FA5}">
                      <a16:colId xmlns:a16="http://schemas.microsoft.com/office/drawing/2014/main" xmlns="" val="20002"/>
                    </a:ext>
                  </a:extLst>
                </a:gridCol>
                <a:gridCol w="1007316">
                  <a:extLst>
                    <a:ext uri="{9D8B030D-6E8A-4147-A177-3AD203B41FA5}">
                      <a16:colId xmlns:a16="http://schemas.microsoft.com/office/drawing/2014/main" xmlns="" val="20003"/>
                    </a:ext>
                  </a:extLst>
                </a:gridCol>
                <a:gridCol w="1237860">
                  <a:extLst>
                    <a:ext uri="{9D8B030D-6E8A-4147-A177-3AD203B41FA5}">
                      <a16:colId xmlns:a16="http://schemas.microsoft.com/office/drawing/2014/main" xmlns="" val="20004"/>
                    </a:ext>
                  </a:extLst>
                </a:gridCol>
                <a:gridCol w="1237860">
                  <a:extLst>
                    <a:ext uri="{9D8B030D-6E8A-4147-A177-3AD203B41FA5}">
                      <a16:colId xmlns:a16="http://schemas.microsoft.com/office/drawing/2014/main" xmlns="" val="20005"/>
                    </a:ext>
                  </a:extLst>
                </a:gridCol>
                <a:gridCol w="1237860">
                  <a:extLst>
                    <a:ext uri="{9D8B030D-6E8A-4147-A177-3AD203B41FA5}">
                      <a16:colId xmlns:a16="http://schemas.microsoft.com/office/drawing/2014/main" xmlns="" val="20006"/>
                    </a:ext>
                  </a:extLst>
                </a:gridCol>
              </a:tblGrid>
              <a:tr h="1692445">
                <a:tc>
                  <a:txBody>
                    <a:bodyPr/>
                    <a:lstStyle/>
                    <a:p>
                      <a:r>
                        <a:rPr lang="en-US" sz="2000" dirty="0">
                          <a:latin typeface="Times New Roman" panose="02020603050405020304" pitchFamily="18" charset="0"/>
                          <a:cs typeface="Times New Roman" panose="02020603050405020304" pitchFamily="18" charset="0"/>
                        </a:rPr>
                        <a:t>Material</a:t>
                      </a:r>
                    </a:p>
                  </a:txBody>
                  <a:tcPr/>
                </a:tc>
                <a:tc>
                  <a:txBody>
                    <a:bodyPr/>
                    <a:lstStyle/>
                    <a:p>
                      <a:r>
                        <a:rPr lang="en-US" sz="2000" dirty="0">
                          <a:latin typeface="Times New Roman" panose="02020603050405020304" pitchFamily="18" charset="0"/>
                          <a:cs typeface="Times New Roman" panose="02020603050405020304" pitchFamily="18" charset="0"/>
                        </a:rPr>
                        <a:t>Trail No.</a:t>
                      </a:r>
                    </a:p>
                  </a:txBody>
                  <a:tcPr/>
                </a:tc>
                <a:tc>
                  <a:txBody>
                    <a:bodyPr/>
                    <a:lstStyle/>
                    <a:p>
                      <a:r>
                        <a:rPr lang="en-US" sz="2000" dirty="0">
                          <a:latin typeface="Times New Roman" panose="02020603050405020304" pitchFamily="18" charset="0"/>
                          <a:cs typeface="Times New Roman" panose="02020603050405020304" pitchFamily="18" charset="0"/>
                        </a:rPr>
                        <a:t>Force Applied in </a:t>
                      </a:r>
                      <a:r>
                        <a:rPr lang="en-US" sz="2000" dirty="0" err="1">
                          <a:latin typeface="Times New Roman" panose="02020603050405020304" pitchFamily="18" charset="0"/>
                          <a:cs typeface="Times New Roman" panose="02020603050405020304" pitchFamily="18" charset="0"/>
                        </a:rPr>
                        <a:t>Kgs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Time in Sec</a:t>
                      </a:r>
                    </a:p>
                  </a:txBody>
                  <a:tcPr/>
                </a:tc>
                <a:tc>
                  <a:txBody>
                    <a:bodyPr/>
                    <a:lstStyle/>
                    <a:p>
                      <a:r>
                        <a:rPr lang="en-US" sz="2000" dirty="0">
                          <a:latin typeface="Times New Roman" panose="02020603050405020304" pitchFamily="18" charset="0"/>
                          <a:cs typeface="Times New Roman" panose="02020603050405020304" pitchFamily="18" charset="0"/>
                        </a:rPr>
                        <a:t>Diameter of Indentation d (mm)</a:t>
                      </a:r>
                    </a:p>
                  </a:txBody>
                  <a:tcPr/>
                </a:tc>
                <a:tc>
                  <a:txBody>
                    <a:bodyPr/>
                    <a:lstStyle/>
                    <a:p>
                      <a:r>
                        <a:rPr lang="en-US" sz="2000" dirty="0">
                          <a:latin typeface="Times New Roman" panose="02020603050405020304" pitchFamily="18" charset="0"/>
                          <a:cs typeface="Times New Roman" panose="02020603050405020304" pitchFamily="18" charset="0"/>
                        </a:rPr>
                        <a:t>Average diameter of Indentation</a:t>
                      </a:r>
                    </a:p>
                  </a:txBody>
                  <a:tcPr/>
                </a:tc>
                <a:tc>
                  <a:txBody>
                    <a:bodyPr/>
                    <a:lstStyle/>
                    <a:p>
                      <a:r>
                        <a:rPr lang="en-US" sz="2000" dirty="0">
                          <a:latin typeface="Times New Roman" panose="02020603050405020304" pitchFamily="18" charset="0"/>
                          <a:cs typeface="Times New Roman" panose="02020603050405020304" pitchFamily="18" charset="0"/>
                        </a:rPr>
                        <a:t>BHN(</a:t>
                      </a:r>
                      <a:r>
                        <a:rPr lang="en-US" sz="2000" dirty="0" err="1">
                          <a:latin typeface="Times New Roman" panose="02020603050405020304" pitchFamily="18" charset="0"/>
                          <a:cs typeface="Times New Roman" panose="02020603050405020304" pitchFamily="18" charset="0"/>
                        </a:rPr>
                        <a:t>Kgf</a:t>
                      </a:r>
                      <a:r>
                        <a:rPr lang="en-US" sz="2000" dirty="0">
                          <a:latin typeface="Times New Roman" panose="02020603050405020304" pitchFamily="18" charset="0"/>
                          <a:cs typeface="Times New Roman" panose="02020603050405020304" pitchFamily="18" charset="0"/>
                        </a:rPr>
                        <a:t>/mm²)</a:t>
                      </a:r>
                    </a:p>
                  </a:txBody>
                  <a:tcPr/>
                </a:tc>
                <a:extLst>
                  <a:ext uri="{0D108BD9-81ED-4DB2-BD59-A6C34878D82A}">
                    <a16:rowId xmlns:a16="http://schemas.microsoft.com/office/drawing/2014/main" xmlns="" val="10000"/>
                  </a:ext>
                </a:extLst>
              </a:tr>
              <a:tr h="1053787">
                <a:tc>
                  <a:txBody>
                    <a:bodyPr/>
                    <a:lstStyle/>
                    <a:p>
                      <a:pPr algn="ctr"/>
                      <a:r>
                        <a:rPr lang="en-US" sz="2000" b="0" i="0" u="none" strike="noStrike" kern="1200" baseline="0" dirty="0">
                          <a:solidFill>
                            <a:schemeClr val="dk1"/>
                          </a:solidFill>
                          <a:latin typeface="Times New Roman" pitchFamily="18" charset="0"/>
                          <a:ea typeface="+mn-ea"/>
                          <a:cs typeface="Times New Roman" pitchFamily="18" charset="0"/>
                        </a:rPr>
                        <a:t>Al 2024 +0% </a:t>
                      </a:r>
                      <a:r>
                        <a:rPr lang="en-US" sz="2000" b="0" i="0" u="none" strike="noStrike" kern="1200" baseline="0" dirty="0" err="1">
                          <a:solidFill>
                            <a:schemeClr val="dk1"/>
                          </a:solidFill>
                          <a:latin typeface="Times New Roman" pitchFamily="18" charset="0"/>
                          <a:ea typeface="+mn-ea"/>
                          <a:cs typeface="Times New Roman" pitchFamily="18" charset="0"/>
                        </a:rPr>
                        <a:t>SiC</a:t>
                      </a:r>
                      <a:r>
                        <a:rPr lang="en-US" sz="2000" b="0" i="0" u="none" strike="noStrike" kern="1200" baseline="0" dirty="0">
                          <a:solidFill>
                            <a:schemeClr val="dk1"/>
                          </a:solidFill>
                          <a:latin typeface="Times New Roman" pitchFamily="18" charset="0"/>
                          <a:ea typeface="+mn-ea"/>
                          <a:cs typeface="Times New Roman" pitchFamily="18" charset="0"/>
                        </a:rPr>
                        <a:t> +5%Cenosphere</a:t>
                      </a:r>
                      <a:endParaRPr lang="en-US" sz="2000" dirty="0">
                        <a:solidFill>
                          <a:schemeClr val="tx1"/>
                        </a:solidFill>
                        <a:latin typeface="Times New Roman" pitchFamily="18" charset="0"/>
                        <a:cs typeface="Times New Roman" pitchFamily="18" charset="0"/>
                      </a:endParaRPr>
                    </a:p>
                  </a:txBody>
                  <a:tcPr anchor="ctr"/>
                </a:tc>
                <a:tc>
                  <a:txBody>
                    <a:bodyPr/>
                    <a:lstStyle/>
                    <a:p>
                      <a:r>
                        <a:rPr lang="en-US" sz="2000" dirty="0">
                          <a:latin typeface="Times New Roman" panose="02020603050405020304" pitchFamily="18" charset="0"/>
                          <a:cs typeface="Times New Roman" panose="02020603050405020304" pitchFamily="18" charset="0"/>
                        </a:rPr>
                        <a:t>1</a:t>
                      </a:r>
                    </a:p>
                    <a:p>
                      <a:r>
                        <a:rPr lang="en-US" sz="2000" dirty="0">
                          <a:latin typeface="Times New Roman" panose="02020603050405020304" pitchFamily="18" charset="0"/>
                          <a:cs typeface="Times New Roman" panose="02020603050405020304" pitchFamily="18" charset="0"/>
                        </a:rPr>
                        <a:t>2</a:t>
                      </a:r>
                    </a:p>
                    <a:p>
                      <a:r>
                        <a:rPr lang="en-US" sz="2000" dirty="0">
                          <a:latin typeface="Times New Roman" panose="02020603050405020304" pitchFamily="18" charset="0"/>
                          <a:cs typeface="Times New Roman" panose="02020603050405020304" pitchFamily="18" charset="0"/>
                        </a:rPr>
                        <a:t>3</a:t>
                      </a:r>
                    </a:p>
                  </a:txBody>
                  <a:tcPr/>
                </a:tc>
                <a:tc>
                  <a:txBody>
                    <a:bodyPr/>
                    <a:lstStyle/>
                    <a:p>
                      <a:r>
                        <a:rPr lang="en-US" sz="2000" dirty="0">
                          <a:latin typeface="Times New Roman" panose="02020603050405020304" pitchFamily="18" charset="0"/>
                          <a:cs typeface="Times New Roman" panose="02020603050405020304" pitchFamily="18" charset="0"/>
                        </a:rPr>
                        <a:t>187.5</a:t>
                      </a:r>
                    </a:p>
                  </a:txBody>
                  <a:tcPr/>
                </a:tc>
                <a:tc>
                  <a:txBody>
                    <a:bodyPr/>
                    <a:lstStyle/>
                    <a:p>
                      <a:r>
                        <a:rPr lang="en-US" sz="2000" dirty="0">
                          <a:latin typeface="Times New Roman" panose="02020603050405020304" pitchFamily="18" charset="0"/>
                          <a:cs typeface="Times New Roman" panose="02020603050405020304" pitchFamily="18" charset="0"/>
                        </a:rPr>
                        <a:t>10</a:t>
                      </a:r>
                    </a:p>
                  </a:txBody>
                  <a:tcPr/>
                </a:tc>
                <a:tc>
                  <a:txBody>
                    <a:bodyPr/>
                    <a:lstStyle/>
                    <a:p>
                      <a:r>
                        <a:rPr lang="en-US" sz="2000" dirty="0">
                          <a:latin typeface="Times New Roman" panose="02020603050405020304" pitchFamily="18" charset="0"/>
                          <a:cs typeface="Times New Roman" panose="02020603050405020304" pitchFamily="18" charset="0"/>
                        </a:rPr>
                        <a:t>2.1</a:t>
                      </a:r>
                    </a:p>
                    <a:p>
                      <a:r>
                        <a:rPr lang="en-US" sz="2000" dirty="0">
                          <a:latin typeface="Times New Roman" panose="02020603050405020304" pitchFamily="18" charset="0"/>
                          <a:cs typeface="Times New Roman" panose="02020603050405020304" pitchFamily="18" charset="0"/>
                        </a:rPr>
                        <a:t>2.0</a:t>
                      </a:r>
                    </a:p>
                    <a:p>
                      <a:r>
                        <a:rPr lang="en-US" sz="2000" dirty="0">
                          <a:latin typeface="Times New Roman" panose="02020603050405020304" pitchFamily="18" charset="0"/>
                          <a:cs typeface="Times New Roman" panose="02020603050405020304" pitchFamily="18" charset="0"/>
                        </a:rPr>
                        <a:t>2.0</a:t>
                      </a:r>
                    </a:p>
                  </a:txBody>
                  <a:tcPr/>
                </a:tc>
                <a:tc>
                  <a:txBody>
                    <a:bodyPr/>
                    <a:lstStyle/>
                    <a:p>
                      <a:r>
                        <a:rPr lang="en-US" sz="2000" dirty="0">
                          <a:latin typeface="Times New Roman" panose="02020603050405020304" pitchFamily="18" charset="0"/>
                          <a:cs typeface="Times New Roman" panose="02020603050405020304" pitchFamily="18" charset="0"/>
                        </a:rPr>
                        <a:t>2.03</a:t>
                      </a:r>
                    </a:p>
                  </a:txBody>
                  <a:tcPr/>
                </a:tc>
                <a:tc>
                  <a:txBody>
                    <a:bodyPr/>
                    <a:lstStyle/>
                    <a:p>
                      <a:r>
                        <a:rPr lang="en-US" sz="2000" dirty="0">
                          <a:latin typeface="Times New Roman" panose="02020603050405020304" pitchFamily="18" charset="0"/>
                          <a:cs typeface="Times New Roman" panose="02020603050405020304" pitchFamily="18" charset="0"/>
                        </a:rPr>
                        <a:t>45.87</a:t>
                      </a:r>
                    </a:p>
                  </a:txBody>
                  <a:tcPr/>
                </a:tc>
                <a:extLst>
                  <a:ext uri="{0D108BD9-81ED-4DB2-BD59-A6C34878D82A}">
                    <a16:rowId xmlns:a16="http://schemas.microsoft.com/office/drawing/2014/main" xmlns="" val="10001"/>
                  </a:ext>
                </a:extLst>
              </a:tr>
              <a:tr h="13434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dk1"/>
                          </a:solidFill>
                          <a:latin typeface="Times New Roman" pitchFamily="18" charset="0"/>
                          <a:ea typeface="+mn-ea"/>
                          <a:cs typeface="Times New Roman" pitchFamily="18" charset="0"/>
                        </a:rPr>
                        <a:t>Al 2024</a:t>
                      </a:r>
                      <a:endParaRPr lang="en-US" sz="2000" dirty="0">
                        <a:solidFill>
                          <a:schemeClr val="tx1"/>
                        </a:solidFill>
                        <a:latin typeface="Times New Roman" pitchFamily="18" charset="0"/>
                        <a:cs typeface="Times New Roman" pitchFamily="18" charset="0"/>
                      </a:endParaRPr>
                    </a:p>
                    <a:p>
                      <a:pPr algn="ctr"/>
                      <a:r>
                        <a:rPr lang="en-US" sz="2000" b="0" i="0" u="none" strike="noStrike" kern="1200" baseline="0" dirty="0">
                          <a:solidFill>
                            <a:schemeClr val="dk1"/>
                          </a:solidFill>
                          <a:latin typeface="Times New Roman" pitchFamily="18" charset="0"/>
                          <a:ea typeface="+mn-ea"/>
                          <a:cs typeface="Times New Roman" pitchFamily="18" charset="0"/>
                        </a:rPr>
                        <a:t>+ 2% SiC+ 5%Cenosphere</a:t>
                      </a:r>
                      <a:endParaRPr lang="en-US" sz="2000" dirty="0">
                        <a:solidFill>
                          <a:schemeClr val="tx1"/>
                        </a:solidFill>
                        <a:latin typeface="Times New Roman" pitchFamily="18" charset="0"/>
                        <a:cs typeface="Times New Roman" pitchFamily="18" charset="0"/>
                      </a:endParaRPr>
                    </a:p>
                  </a:txBody>
                  <a:tcPr anchor="ctr"/>
                </a:tc>
                <a:tc>
                  <a:txBody>
                    <a:bodyPr/>
                    <a:lstStyle/>
                    <a:p>
                      <a:r>
                        <a:rPr lang="en-US" sz="2000" dirty="0">
                          <a:latin typeface="Times New Roman" panose="02020603050405020304" pitchFamily="18" charset="0"/>
                          <a:cs typeface="Times New Roman" panose="02020603050405020304" pitchFamily="18" charset="0"/>
                        </a:rPr>
                        <a:t>1</a:t>
                      </a:r>
                    </a:p>
                    <a:p>
                      <a:r>
                        <a:rPr lang="en-US" sz="2000" dirty="0">
                          <a:latin typeface="Times New Roman" panose="02020603050405020304" pitchFamily="18" charset="0"/>
                          <a:cs typeface="Times New Roman" panose="02020603050405020304" pitchFamily="18" charset="0"/>
                        </a:rPr>
                        <a:t>2</a:t>
                      </a:r>
                    </a:p>
                    <a:p>
                      <a:r>
                        <a:rPr lang="en-US" sz="2000" dirty="0">
                          <a:latin typeface="Times New Roman" panose="02020603050405020304" pitchFamily="18" charset="0"/>
                          <a:cs typeface="Times New Roman" panose="02020603050405020304" pitchFamily="18" charset="0"/>
                        </a:rPr>
                        <a:t>3</a:t>
                      </a:r>
                    </a:p>
                  </a:txBody>
                  <a:tcPr/>
                </a:tc>
                <a:tc>
                  <a:txBody>
                    <a:bodyPr/>
                    <a:lstStyle/>
                    <a:p>
                      <a:r>
                        <a:rPr lang="en-US" sz="2000">
                          <a:latin typeface="Times New Roman" panose="02020603050405020304" pitchFamily="18" charset="0"/>
                          <a:cs typeface="Times New Roman" panose="02020603050405020304" pitchFamily="18" charset="0"/>
                        </a:rPr>
                        <a:t>187.5</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10</a:t>
                      </a:r>
                    </a:p>
                  </a:txBody>
                  <a:tcPr/>
                </a:tc>
                <a:tc>
                  <a:txBody>
                    <a:bodyPr/>
                    <a:lstStyle/>
                    <a:p>
                      <a:r>
                        <a:rPr lang="en-US" sz="2000" dirty="0">
                          <a:latin typeface="Times New Roman" panose="02020603050405020304" pitchFamily="18" charset="0"/>
                          <a:cs typeface="Times New Roman" panose="02020603050405020304" pitchFamily="18" charset="0"/>
                        </a:rPr>
                        <a:t>2.0</a:t>
                      </a:r>
                    </a:p>
                    <a:p>
                      <a:r>
                        <a:rPr lang="en-US" sz="2000" dirty="0">
                          <a:latin typeface="Times New Roman" panose="02020603050405020304" pitchFamily="18" charset="0"/>
                          <a:cs typeface="Times New Roman" panose="02020603050405020304" pitchFamily="18" charset="0"/>
                        </a:rPr>
                        <a:t>2.1</a:t>
                      </a:r>
                    </a:p>
                    <a:p>
                      <a:r>
                        <a:rPr lang="en-US" sz="2000" dirty="0">
                          <a:latin typeface="Times New Roman" panose="02020603050405020304" pitchFamily="18" charset="0"/>
                          <a:cs typeface="Times New Roman" panose="02020603050405020304" pitchFamily="18" charset="0"/>
                        </a:rPr>
                        <a:t>2.1</a:t>
                      </a:r>
                    </a:p>
                  </a:txBody>
                  <a:tcPr/>
                </a:tc>
                <a:tc>
                  <a:txBody>
                    <a:bodyPr/>
                    <a:lstStyle/>
                    <a:p>
                      <a:r>
                        <a:rPr lang="en-US" sz="2000" dirty="0">
                          <a:latin typeface="Times New Roman" panose="02020603050405020304" pitchFamily="18" charset="0"/>
                          <a:cs typeface="Times New Roman" panose="02020603050405020304" pitchFamily="18" charset="0"/>
                        </a:rPr>
                        <a:t>2.06</a:t>
                      </a:r>
                    </a:p>
                  </a:txBody>
                  <a:tcPr/>
                </a:tc>
                <a:tc>
                  <a:txBody>
                    <a:bodyPr/>
                    <a:lstStyle/>
                    <a:p>
                      <a:r>
                        <a:rPr lang="en-US" sz="2000" dirty="0">
                          <a:latin typeface="Times New Roman" panose="02020603050405020304" pitchFamily="18" charset="0"/>
                          <a:cs typeface="Times New Roman" panose="02020603050405020304" pitchFamily="18" charset="0"/>
                        </a:rPr>
                        <a:t>44.06</a:t>
                      </a:r>
                    </a:p>
                  </a:txBody>
                  <a:tcPr/>
                </a:tc>
                <a:extLst>
                  <a:ext uri="{0D108BD9-81ED-4DB2-BD59-A6C34878D82A}">
                    <a16:rowId xmlns:a16="http://schemas.microsoft.com/office/drawing/2014/main" xmlns="" val="10002"/>
                  </a:ext>
                </a:extLst>
              </a:tr>
              <a:tr h="10537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dk1"/>
                          </a:solidFill>
                          <a:latin typeface="Times New Roman" pitchFamily="18" charset="0"/>
                          <a:ea typeface="+mn-ea"/>
                          <a:cs typeface="Times New Roman" pitchFamily="18" charset="0"/>
                        </a:rPr>
                        <a:t>Al 2024</a:t>
                      </a:r>
                      <a:endParaRPr lang="en-US" sz="2000" dirty="0">
                        <a:solidFill>
                          <a:schemeClr val="tx1"/>
                        </a:solidFill>
                        <a:latin typeface="Times New Roman" pitchFamily="18" charset="0"/>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+ 4% SiC</a:t>
                      </a:r>
                      <a:r>
                        <a:rPr lang="en-US" sz="2000" b="0" i="0" u="none" strike="noStrike" kern="1200" baseline="0" dirty="0">
                          <a:solidFill>
                            <a:schemeClr val="dk1"/>
                          </a:solidFill>
                          <a:latin typeface="Times New Roman" pitchFamily="18" charset="0"/>
                          <a:ea typeface="+mn-ea"/>
                          <a:cs typeface="Times New Roman" pitchFamily="18" charset="0"/>
                        </a:rPr>
                        <a:t>+ 5%Cenosphere</a:t>
                      </a:r>
                      <a:endPar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txBody>
                  <a:tcPr anchor="ctr"/>
                </a:tc>
                <a:tc>
                  <a:txBody>
                    <a:bodyPr/>
                    <a:lstStyle/>
                    <a:p>
                      <a:r>
                        <a:rPr lang="en-US" sz="2000" dirty="0">
                          <a:latin typeface="Times New Roman" panose="02020603050405020304" pitchFamily="18" charset="0"/>
                          <a:cs typeface="Times New Roman" panose="02020603050405020304" pitchFamily="18" charset="0"/>
                        </a:rPr>
                        <a:t>1</a:t>
                      </a:r>
                    </a:p>
                    <a:p>
                      <a:r>
                        <a:rPr lang="en-US" sz="2000" dirty="0">
                          <a:latin typeface="Times New Roman" panose="02020603050405020304" pitchFamily="18" charset="0"/>
                          <a:cs typeface="Times New Roman" panose="02020603050405020304" pitchFamily="18" charset="0"/>
                        </a:rPr>
                        <a:t>2</a:t>
                      </a:r>
                    </a:p>
                    <a:p>
                      <a:r>
                        <a:rPr lang="en-US" sz="2000" dirty="0">
                          <a:latin typeface="Times New Roman" panose="02020603050405020304" pitchFamily="18" charset="0"/>
                          <a:cs typeface="Times New Roman" panose="02020603050405020304" pitchFamily="18" charset="0"/>
                        </a:rPr>
                        <a:t>3</a:t>
                      </a:r>
                    </a:p>
                  </a:txBody>
                  <a:tcPr/>
                </a:tc>
                <a:tc>
                  <a:txBody>
                    <a:bodyPr/>
                    <a:lstStyle/>
                    <a:p>
                      <a:r>
                        <a:rPr lang="en-US" sz="2000" dirty="0">
                          <a:latin typeface="Times New Roman" panose="02020603050405020304" pitchFamily="18" charset="0"/>
                          <a:cs typeface="Times New Roman" panose="02020603050405020304" pitchFamily="18" charset="0"/>
                        </a:rPr>
                        <a:t>187.5</a:t>
                      </a:r>
                    </a:p>
                  </a:txBody>
                  <a:tcPr/>
                </a:tc>
                <a:tc>
                  <a:txBody>
                    <a:bodyPr/>
                    <a:lstStyle/>
                    <a:p>
                      <a:r>
                        <a:rPr lang="en-US" sz="2000" dirty="0">
                          <a:latin typeface="Times New Roman" panose="02020603050405020304" pitchFamily="18" charset="0"/>
                          <a:cs typeface="Times New Roman" panose="02020603050405020304" pitchFamily="18" charset="0"/>
                        </a:rPr>
                        <a:t>10</a:t>
                      </a:r>
                    </a:p>
                  </a:txBody>
                  <a:tcPr/>
                </a:tc>
                <a:tc>
                  <a:txBody>
                    <a:bodyPr/>
                    <a:lstStyle/>
                    <a:p>
                      <a:r>
                        <a:rPr lang="en-US" sz="2000" dirty="0">
                          <a:latin typeface="Times New Roman" panose="02020603050405020304" pitchFamily="18" charset="0"/>
                          <a:cs typeface="Times New Roman" panose="02020603050405020304" pitchFamily="18" charset="0"/>
                        </a:rPr>
                        <a:t>2.0</a:t>
                      </a:r>
                    </a:p>
                    <a:p>
                      <a:r>
                        <a:rPr lang="en-US" sz="2000" dirty="0">
                          <a:latin typeface="Times New Roman" panose="02020603050405020304" pitchFamily="18" charset="0"/>
                          <a:cs typeface="Times New Roman" panose="02020603050405020304" pitchFamily="18" charset="0"/>
                        </a:rPr>
                        <a:t>2.0</a:t>
                      </a:r>
                    </a:p>
                    <a:p>
                      <a:r>
                        <a:rPr lang="en-US" sz="2000" dirty="0">
                          <a:latin typeface="Times New Roman" panose="02020603050405020304" pitchFamily="18" charset="0"/>
                          <a:cs typeface="Times New Roman" panose="02020603050405020304" pitchFamily="18" charset="0"/>
                        </a:rPr>
                        <a:t>2.0</a:t>
                      </a:r>
                    </a:p>
                  </a:txBody>
                  <a:tcPr/>
                </a:tc>
                <a:tc>
                  <a:txBody>
                    <a:bodyPr/>
                    <a:lstStyle/>
                    <a:p>
                      <a:r>
                        <a:rPr lang="en-US" sz="2000" dirty="0">
                          <a:latin typeface="Times New Roman" panose="02020603050405020304" pitchFamily="18" charset="0"/>
                          <a:cs typeface="Times New Roman" panose="02020603050405020304" pitchFamily="18" charset="0"/>
                        </a:rPr>
                        <a:t>2.0</a:t>
                      </a:r>
                    </a:p>
                  </a:txBody>
                  <a:tcPr/>
                </a:tc>
                <a:tc>
                  <a:txBody>
                    <a:bodyPr/>
                    <a:lstStyle/>
                    <a:p>
                      <a:r>
                        <a:rPr lang="en-US" sz="2000" dirty="0">
                          <a:latin typeface="Times New Roman" panose="02020603050405020304" pitchFamily="18" charset="0"/>
                          <a:cs typeface="Times New Roman" panose="02020603050405020304" pitchFamily="18" charset="0"/>
                        </a:rPr>
                        <a:t>47.74</a:t>
                      </a:r>
                    </a:p>
                  </a:txBody>
                  <a:tcPr/>
                </a:tc>
                <a:extLst>
                  <a:ext uri="{0D108BD9-81ED-4DB2-BD59-A6C34878D82A}">
                    <a16:rowId xmlns:a16="http://schemas.microsoft.com/office/drawing/2014/main" xmlns="" val="10003"/>
                  </a:ext>
                </a:extLst>
              </a:tr>
              <a:tr h="10537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dk1"/>
                          </a:solidFill>
                          <a:latin typeface="Times New Roman" pitchFamily="18" charset="0"/>
                          <a:ea typeface="+mn-ea"/>
                          <a:cs typeface="Times New Roman" pitchFamily="18" charset="0"/>
                        </a:rPr>
                        <a:t>Al 2024</a:t>
                      </a:r>
                      <a:endParaRPr lang="en-US" sz="2000" dirty="0">
                        <a:solidFill>
                          <a:schemeClr val="tx1"/>
                        </a:solidFill>
                        <a:latin typeface="Times New Roman" pitchFamily="18" charset="0"/>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+ 6% SiC</a:t>
                      </a:r>
                      <a:r>
                        <a:rPr lang="en-US" sz="2000" b="0" i="0" u="none" strike="noStrike" kern="1200" baseline="0" dirty="0">
                          <a:solidFill>
                            <a:schemeClr val="dk1"/>
                          </a:solidFill>
                          <a:latin typeface="Times New Roman" pitchFamily="18" charset="0"/>
                          <a:ea typeface="+mn-ea"/>
                          <a:cs typeface="Times New Roman" pitchFamily="18" charset="0"/>
                        </a:rPr>
                        <a:t>+ 5%Cenosphere</a:t>
                      </a:r>
                      <a:endPar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txBody>
                  <a:tcPr anchor="ctr"/>
                </a:tc>
                <a:tc>
                  <a:txBody>
                    <a:bodyPr/>
                    <a:lstStyle/>
                    <a:p>
                      <a:r>
                        <a:rPr lang="en-US" sz="2000" dirty="0">
                          <a:latin typeface="Times New Roman" panose="02020603050405020304" pitchFamily="18" charset="0"/>
                          <a:cs typeface="Times New Roman" panose="02020603050405020304" pitchFamily="18" charset="0"/>
                        </a:rPr>
                        <a:t>1</a:t>
                      </a:r>
                    </a:p>
                    <a:p>
                      <a:r>
                        <a:rPr lang="en-US" sz="2000" dirty="0">
                          <a:latin typeface="Times New Roman" panose="02020603050405020304" pitchFamily="18" charset="0"/>
                          <a:cs typeface="Times New Roman" panose="02020603050405020304" pitchFamily="18" charset="0"/>
                        </a:rPr>
                        <a:t>2</a:t>
                      </a:r>
                    </a:p>
                    <a:p>
                      <a:r>
                        <a:rPr lang="en-US" sz="2000" dirty="0">
                          <a:latin typeface="Times New Roman" panose="02020603050405020304" pitchFamily="18" charset="0"/>
                          <a:cs typeface="Times New Roman" panose="02020603050405020304" pitchFamily="18" charset="0"/>
                        </a:rPr>
                        <a:t>3</a:t>
                      </a:r>
                    </a:p>
                  </a:txBody>
                  <a:tcPr/>
                </a:tc>
                <a:tc>
                  <a:txBody>
                    <a:bodyPr/>
                    <a:lstStyle/>
                    <a:p>
                      <a:r>
                        <a:rPr lang="en-US" sz="2000" dirty="0">
                          <a:latin typeface="Times New Roman" panose="02020603050405020304" pitchFamily="18" charset="0"/>
                          <a:cs typeface="Times New Roman" panose="02020603050405020304" pitchFamily="18" charset="0"/>
                        </a:rPr>
                        <a:t>187.5</a:t>
                      </a:r>
                    </a:p>
                  </a:txBody>
                  <a:tcPr/>
                </a:tc>
                <a:tc>
                  <a:txBody>
                    <a:bodyPr/>
                    <a:lstStyle/>
                    <a:p>
                      <a:r>
                        <a:rPr lang="en-US" sz="2000">
                          <a:latin typeface="Times New Roman" panose="02020603050405020304" pitchFamily="18" charset="0"/>
                          <a:cs typeface="Times New Roman" panose="02020603050405020304" pitchFamily="18" charset="0"/>
                        </a:rPr>
                        <a:t>10</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1.8</a:t>
                      </a:r>
                    </a:p>
                    <a:p>
                      <a:r>
                        <a:rPr lang="en-US" sz="2000" dirty="0">
                          <a:latin typeface="Times New Roman" panose="02020603050405020304" pitchFamily="18" charset="0"/>
                          <a:cs typeface="Times New Roman" panose="02020603050405020304" pitchFamily="18" charset="0"/>
                        </a:rPr>
                        <a:t>1.6</a:t>
                      </a:r>
                    </a:p>
                    <a:p>
                      <a:r>
                        <a:rPr lang="en-US" sz="2000" dirty="0">
                          <a:latin typeface="Times New Roman" panose="02020603050405020304" pitchFamily="18" charset="0"/>
                          <a:cs typeface="Times New Roman" panose="02020603050405020304" pitchFamily="18" charset="0"/>
                        </a:rPr>
                        <a:t>2.0</a:t>
                      </a:r>
                    </a:p>
                  </a:txBody>
                  <a:tcPr/>
                </a:tc>
                <a:tc>
                  <a:txBody>
                    <a:bodyPr/>
                    <a:lstStyle/>
                    <a:p>
                      <a:r>
                        <a:rPr lang="en-US" sz="2000" dirty="0">
                          <a:latin typeface="Times New Roman" panose="02020603050405020304" pitchFamily="18" charset="0"/>
                          <a:cs typeface="Times New Roman" panose="02020603050405020304" pitchFamily="18" charset="0"/>
                        </a:rPr>
                        <a:t>1.8</a:t>
                      </a:r>
                    </a:p>
                  </a:txBody>
                  <a:tcPr/>
                </a:tc>
                <a:tc>
                  <a:txBody>
                    <a:bodyPr/>
                    <a:lstStyle/>
                    <a:p>
                      <a:r>
                        <a:rPr lang="en-US" sz="2000" dirty="0">
                          <a:latin typeface="Times New Roman" panose="02020603050405020304" pitchFamily="18" charset="0"/>
                          <a:cs typeface="Times New Roman" panose="02020603050405020304" pitchFamily="18" charset="0"/>
                        </a:rPr>
                        <a:t>62.40</a:t>
                      </a:r>
                    </a:p>
                  </a:txBody>
                  <a:tcPr/>
                </a:tc>
                <a:extLst>
                  <a:ext uri="{0D108BD9-81ED-4DB2-BD59-A6C34878D82A}">
                    <a16:rowId xmlns:a16="http://schemas.microsoft.com/office/drawing/2014/main" xmlns="" val="10004"/>
                  </a:ext>
                </a:extLst>
              </a:tr>
              <a:tr h="10537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dk1"/>
                          </a:solidFill>
                          <a:latin typeface="Times New Roman" pitchFamily="18" charset="0"/>
                          <a:ea typeface="+mn-ea"/>
                          <a:cs typeface="Times New Roman" pitchFamily="18" charset="0"/>
                        </a:rPr>
                        <a:t>Al 2024</a:t>
                      </a:r>
                      <a:endParaRPr lang="en-US" sz="2000" dirty="0">
                        <a:solidFill>
                          <a:schemeClr val="tx1"/>
                        </a:solidFill>
                        <a:latin typeface="Times New Roman" pitchFamily="18" charset="0"/>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+ 8% SiC</a:t>
                      </a:r>
                      <a:r>
                        <a:rPr lang="en-US" sz="2000" b="0" i="0" u="none" strike="noStrike" kern="1200" baseline="0" dirty="0">
                          <a:solidFill>
                            <a:schemeClr val="dk1"/>
                          </a:solidFill>
                          <a:latin typeface="Times New Roman" pitchFamily="18" charset="0"/>
                          <a:ea typeface="+mn-ea"/>
                          <a:cs typeface="Times New Roman" pitchFamily="18" charset="0"/>
                        </a:rPr>
                        <a:t>+ 5%Cenosphere</a:t>
                      </a:r>
                      <a:endPar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txBody>
                  <a:tcPr anchor="ctr"/>
                </a:tc>
                <a:tc>
                  <a:txBody>
                    <a:bodyPr/>
                    <a:lstStyle/>
                    <a:p>
                      <a:r>
                        <a:rPr lang="en-US" sz="2000" dirty="0">
                          <a:latin typeface="Times New Roman" panose="02020603050405020304" pitchFamily="18" charset="0"/>
                          <a:cs typeface="Times New Roman" panose="02020603050405020304" pitchFamily="18" charset="0"/>
                        </a:rPr>
                        <a:t>1</a:t>
                      </a:r>
                    </a:p>
                    <a:p>
                      <a:r>
                        <a:rPr lang="en-US" sz="2000" dirty="0">
                          <a:latin typeface="Times New Roman" panose="02020603050405020304" pitchFamily="18" charset="0"/>
                          <a:cs typeface="Times New Roman" panose="02020603050405020304" pitchFamily="18" charset="0"/>
                        </a:rPr>
                        <a:t>2</a:t>
                      </a:r>
                    </a:p>
                    <a:p>
                      <a:r>
                        <a:rPr lang="en-US" sz="2000" dirty="0">
                          <a:latin typeface="Times New Roman" panose="02020603050405020304" pitchFamily="18" charset="0"/>
                          <a:cs typeface="Times New Roman" panose="02020603050405020304" pitchFamily="18" charset="0"/>
                        </a:rPr>
                        <a:t>3</a:t>
                      </a:r>
                    </a:p>
                  </a:txBody>
                  <a:tcPr/>
                </a:tc>
                <a:tc>
                  <a:txBody>
                    <a:bodyPr/>
                    <a:lstStyle/>
                    <a:p>
                      <a:r>
                        <a:rPr lang="en-US" sz="2000" dirty="0">
                          <a:latin typeface="Times New Roman" panose="02020603050405020304" pitchFamily="18" charset="0"/>
                          <a:cs typeface="Times New Roman" panose="02020603050405020304" pitchFamily="18" charset="0"/>
                        </a:rPr>
                        <a:t>187.5</a:t>
                      </a:r>
                    </a:p>
                  </a:txBody>
                  <a:tcPr/>
                </a:tc>
                <a:tc>
                  <a:txBody>
                    <a:bodyPr/>
                    <a:lstStyle/>
                    <a:p>
                      <a:r>
                        <a:rPr lang="en-US" sz="2000" dirty="0">
                          <a:latin typeface="Times New Roman" panose="02020603050405020304" pitchFamily="18" charset="0"/>
                          <a:cs typeface="Times New Roman" panose="02020603050405020304" pitchFamily="18" charset="0"/>
                        </a:rPr>
                        <a:t>10</a:t>
                      </a:r>
                    </a:p>
                  </a:txBody>
                  <a:tcPr/>
                </a:tc>
                <a:tc>
                  <a:txBody>
                    <a:bodyPr/>
                    <a:lstStyle/>
                    <a:p>
                      <a:r>
                        <a:rPr lang="en-US" sz="2000" dirty="0">
                          <a:latin typeface="Times New Roman" panose="02020603050405020304" pitchFamily="18" charset="0"/>
                          <a:cs typeface="Times New Roman" panose="02020603050405020304" pitchFamily="18" charset="0"/>
                        </a:rPr>
                        <a:t>1.5</a:t>
                      </a:r>
                    </a:p>
                    <a:p>
                      <a:r>
                        <a:rPr lang="en-US" sz="2000" dirty="0">
                          <a:latin typeface="Times New Roman" panose="02020603050405020304" pitchFamily="18" charset="0"/>
                          <a:cs typeface="Times New Roman" panose="02020603050405020304" pitchFamily="18" charset="0"/>
                        </a:rPr>
                        <a:t>2.0</a:t>
                      </a:r>
                    </a:p>
                    <a:p>
                      <a:r>
                        <a:rPr lang="en-US" sz="2000" dirty="0">
                          <a:latin typeface="Times New Roman" panose="02020603050405020304" pitchFamily="18" charset="0"/>
                          <a:cs typeface="Times New Roman" panose="02020603050405020304" pitchFamily="18" charset="0"/>
                        </a:rPr>
                        <a:t>2.0</a:t>
                      </a:r>
                    </a:p>
                  </a:txBody>
                  <a:tcPr/>
                </a:tc>
                <a:tc>
                  <a:txBody>
                    <a:bodyPr/>
                    <a:lstStyle/>
                    <a:p>
                      <a:r>
                        <a:rPr lang="en-US" sz="2000" dirty="0">
                          <a:latin typeface="Times New Roman" panose="02020603050405020304" pitchFamily="18" charset="0"/>
                          <a:cs typeface="Times New Roman" panose="02020603050405020304" pitchFamily="18" charset="0"/>
                        </a:rPr>
                        <a:t>1.83</a:t>
                      </a:r>
                    </a:p>
                  </a:txBody>
                  <a:tcPr/>
                </a:tc>
                <a:tc>
                  <a:txBody>
                    <a:bodyPr/>
                    <a:lstStyle/>
                    <a:p>
                      <a:r>
                        <a:rPr lang="en-US" sz="2000" dirty="0">
                          <a:latin typeface="Times New Roman" panose="02020603050405020304" pitchFamily="18" charset="0"/>
                          <a:cs typeface="Times New Roman" panose="02020603050405020304" pitchFamily="18" charset="0"/>
                        </a:rPr>
                        <a:t>59.92</a:t>
                      </a:r>
                    </a:p>
                  </a:txBody>
                  <a:tcPr/>
                </a:tc>
                <a:extLst>
                  <a:ext uri="{0D108BD9-81ED-4DB2-BD59-A6C34878D82A}">
                    <a16:rowId xmlns:a16="http://schemas.microsoft.com/office/drawing/2014/main" xmlns="" val="10005"/>
                  </a:ext>
                </a:extLst>
              </a:tr>
            </a:tbl>
          </a:graphicData>
        </a:graphic>
      </p:graphicFrame>
      <p:sp>
        <p:nvSpPr>
          <p:cNvPr id="72" name="TextBox 71">
            <a:extLst>
              <a:ext uri="{FF2B5EF4-FFF2-40B4-BE49-F238E27FC236}">
                <a16:creationId xmlns:a16="http://schemas.microsoft.com/office/drawing/2014/main" xmlns="" id="{8CFF7539-2873-36EA-952B-0352DB2C0459}"/>
              </a:ext>
            </a:extLst>
          </p:cNvPr>
          <p:cNvSpPr txBox="1"/>
          <p:nvPr/>
        </p:nvSpPr>
        <p:spPr>
          <a:xfrm>
            <a:off x="21641645" y="6558767"/>
            <a:ext cx="10163823" cy="784830"/>
          </a:xfrm>
          <a:prstGeom prst="rect">
            <a:avLst/>
          </a:prstGeom>
          <a:noFill/>
        </p:spPr>
        <p:txBody>
          <a:bodyPr wrap="square" rtlCol="0">
            <a:spAutoFit/>
          </a:bodyPr>
          <a:lstStyle/>
          <a:p>
            <a:pPr marL="685800" indent="-685800">
              <a:buFont typeface="Wingdings" pitchFamily="2" charset="2"/>
              <a:buChar char="Ø"/>
            </a:pPr>
            <a:r>
              <a:rPr lang="en-US" sz="4500" b="1" dirty="0" smtClean="0">
                <a:latin typeface="Times New Roman" pitchFamily="18" charset="0"/>
                <a:cs typeface="Times New Roman" pitchFamily="18" charset="0"/>
              </a:rPr>
              <a:t>Salt Spray Test</a:t>
            </a:r>
            <a:endParaRPr lang="en-US" sz="4500" b="1" dirty="0">
              <a:latin typeface="Times New Roman" pitchFamily="18" charset="0"/>
              <a:cs typeface="Times New Roman" pitchFamily="18" charset="0"/>
            </a:endParaRPr>
          </a:p>
        </p:txBody>
      </p:sp>
      <p:graphicFrame>
        <p:nvGraphicFramePr>
          <p:cNvPr id="74" name="Table 73">
            <a:extLst>
              <a:ext uri="{FF2B5EF4-FFF2-40B4-BE49-F238E27FC236}">
                <a16:creationId xmlns:a16="http://schemas.microsoft.com/office/drawing/2014/main" xmlns="" id="{32BDA39C-8CAD-4E1A-BDAA-4B9E396F6D07}"/>
              </a:ext>
            </a:extLst>
          </p:cNvPr>
          <p:cNvGraphicFramePr>
            <a:graphicFrameLocks noGrp="1"/>
          </p:cNvGraphicFramePr>
          <p:nvPr>
            <p:extLst>
              <p:ext uri="{D42A27DB-BD31-4B8C-83A1-F6EECF244321}">
                <p14:modId xmlns:p14="http://schemas.microsoft.com/office/powerpoint/2010/main" val="200211006"/>
              </p:ext>
            </p:extLst>
          </p:nvPr>
        </p:nvGraphicFramePr>
        <p:xfrm>
          <a:off x="21463490" y="7736012"/>
          <a:ext cx="10043221" cy="4330568"/>
        </p:xfrm>
        <a:graphic>
          <a:graphicData uri="http://schemas.openxmlformats.org/drawingml/2006/table">
            <a:tbl>
              <a:tblPr/>
              <a:tblGrid>
                <a:gridCol w="1080608">
                  <a:extLst>
                    <a:ext uri="{9D8B030D-6E8A-4147-A177-3AD203B41FA5}">
                      <a16:colId xmlns:a16="http://schemas.microsoft.com/office/drawing/2014/main" xmlns="" val="20000"/>
                    </a:ext>
                  </a:extLst>
                </a:gridCol>
                <a:gridCol w="3460279">
                  <a:extLst>
                    <a:ext uri="{9D8B030D-6E8A-4147-A177-3AD203B41FA5}">
                      <a16:colId xmlns:a16="http://schemas.microsoft.com/office/drawing/2014/main" xmlns="" val="20001"/>
                    </a:ext>
                  </a:extLst>
                </a:gridCol>
                <a:gridCol w="2751167">
                  <a:extLst>
                    <a:ext uri="{9D8B030D-6E8A-4147-A177-3AD203B41FA5}">
                      <a16:colId xmlns:a16="http://schemas.microsoft.com/office/drawing/2014/main" xmlns="" val="20002"/>
                    </a:ext>
                  </a:extLst>
                </a:gridCol>
                <a:gridCol w="2751167">
                  <a:extLst>
                    <a:ext uri="{9D8B030D-6E8A-4147-A177-3AD203B41FA5}">
                      <a16:colId xmlns:a16="http://schemas.microsoft.com/office/drawing/2014/main" xmlns="" val="20003"/>
                    </a:ext>
                  </a:extLst>
                </a:gridCol>
              </a:tblGrid>
              <a:tr h="690894">
                <a:tc>
                  <a:txBody>
                    <a:bodyPr/>
                    <a:lstStyle/>
                    <a:p>
                      <a:pPr marL="0" marR="75565" algn="ctr">
                        <a:spcBef>
                          <a:spcPts val="500"/>
                        </a:spcBef>
                        <a:spcAft>
                          <a:spcPts val="500"/>
                        </a:spcAft>
                      </a:pPr>
                      <a:r>
                        <a:rPr lang="en-US" sz="2400" dirty="0">
                          <a:latin typeface="Times New Roman"/>
                          <a:ea typeface="Times New Roman"/>
                        </a:rPr>
                        <a:t>SL NO</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5565" algn="ctr">
                        <a:lnSpc>
                          <a:spcPct val="150000"/>
                        </a:lnSpc>
                        <a:spcBef>
                          <a:spcPts val="500"/>
                        </a:spcBef>
                        <a:spcAft>
                          <a:spcPts val="500"/>
                        </a:spcAft>
                      </a:pPr>
                      <a:r>
                        <a:rPr lang="en-US" sz="2400">
                          <a:latin typeface="Times New Roman"/>
                          <a:ea typeface="Times New Roman"/>
                        </a:rPr>
                        <a:t>Material</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5565" algn="ctr">
                        <a:spcBef>
                          <a:spcPts val="500"/>
                        </a:spcBef>
                        <a:spcAft>
                          <a:spcPts val="500"/>
                        </a:spcAft>
                      </a:pPr>
                      <a:r>
                        <a:rPr lang="en-US" sz="2400" dirty="0">
                          <a:latin typeface="Times New Roman"/>
                          <a:ea typeface="Times New Roman"/>
                        </a:rPr>
                        <a:t>Initial weight(grams)</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5565" algn="ctr">
                        <a:spcBef>
                          <a:spcPts val="500"/>
                        </a:spcBef>
                        <a:spcAft>
                          <a:spcPts val="500"/>
                        </a:spcAft>
                      </a:pPr>
                      <a:r>
                        <a:rPr lang="en-US" sz="2400" dirty="0">
                          <a:latin typeface="Times New Roman"/>
                          <a:ea typeface="Times New Roman"/>
                        </a:rPr>
                        <a:t>Final weight(grams)</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552905">
                <a:tc>
                  <a:txBody>
                    <a:bodyPr/>
                    <a:lstStyle/>
                    <a:p>
                      <a:pPr marL="0" marR="75565" algn="ctr">
                        <a:lnSpc>
                          <a:spcPct val="150000"/>
                        </a:lnSpc>
                        <a:spcBef>
                          <a:spcPts val="500"/>
                        </a:spcBef>
                        <a:spcAft>
                          <a:spcPts val="500"/>
                        </a:spcAft>
                      </a:pPr>
                      <a:r>
                        <a:rPr lang="en-US" sz="2400" dirty="0">
                          <a:latin typeface="Times New Roman"/>
                          <a:ea typeface="Times New Roman"/>
                        </a:rPr>
                        <a:t>1</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5565" algn="ctr">
                        <a:lnSpc>
                          <a:spcPct val="150000"/>
                        </a:lnSpc>
                        <a:spcBef>
                          <a:spcPts val="500"/>
                        </a:spcBef>
                        <a:spcAft>
                          <a:spcPts val="500"/>
                        </a:spcAft>
                      </a:pPr>
                      <a:r>
                        <a:rPr lang="en-US" sz="2400" dirty="0">
                          <a:latin typeface="Times New Roman"/>
                          <a:ea typeface="Times New Roman"/>
                        </a:rPr>
                        <a:t>AL-2024 (Pure)</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5565" algn="ctr">
                        <a:lnSpc>
                          <a:spcPct val="150000"/>
                        </a:lnSpc>
                        <a:spcBef>
                          <a:spcPts val="500"/>
                        </a:spcBef>
                        <a:spcAft>
                          <a:spcPts val="500"/>
                        </a:spcAft>
                      </a:pPr>
                      <a:r>
                        <a:rPr lang="en-US" sz="2400" dirty="0">
                          <a:latin typeface="Times New Roman"/>
                          <a:ea typeface="Times New Roman"/>
                        </a:rPr>
                        <a:t>33</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5565" algn="ctr">
                        <a:lnSpc>
                          <a:spcPct val="150000"/>
                        </a:lnSpc>
                        <a:spcBef>
                          <a:spcPts val="500"/>
                        </a:spcBef>
                        <a:spcAft>
                          <a:spcPts val="500"/>
                        </a:spcAft>
                      </a:pPr>
                      <a:r>
                        <a:rPr lang="en-US" sz="2400" dirty="0">
                          <a:latin typeface="Times New Roman"/>
                          <a:ea typeface="Times New Roman"/>
                        </a:rPr>
                        <a:t>32</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728700">
                <a:tc>
                  <a:txBody>
                    <a:bodyPr/>
                    <a:lstStyle/>
                    <a:p>
                      <a:pPr marL="0" marR="75565" algn="ctr">
                        <a:lnSpc>
                          <a:spcPct val="150000"/>
                        </a:lnSpc>
                        <a:spcBef>
                          <a:spcPts val="500"/>
                        </a:spcBef>
                        <a:spcAft>
                          <a:spcPts val="500"/>
                        </a:spcAft>
                      </a:pPr>
                      <a:r>
                        <a:rPr lang="en-US" sz="2400">
                          <a:latin typeface="Times New Roman"/>
                          <a:ea typeface="Times New Roman"/>
                        </a:rPr>
                        <a:t>2</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5565" algn="ctr">
                        <a:spcBef>
                          <a:spcPts val="500"/>
                        </a:spcBef>
                        <a:spcAft>
                          <a:spcPts val="500"/>
                        </a:spcAft>
                      </a:pPr>
                      <a:r>
                        <a:rPr lang="en-US" sz="2400" dirty="0">
                          <a:latin typeface="Times New Roman"/>
                          <a:ea typeface="Times New Roman"/>
                        </a:rPr>
                        <a:t>AL-2024,5% Cenosphere &amp; 2% Sic</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5565" algn="ctr">
                        <a:lnSpc>
                          <a:spcPct val="150000"/>
                        </a:lnSpc>
                        <a:spcBef>
                          <a:spcPts val="500"/>
                        </a:spcBef>
                        <a:spcAft>
                          <a:spcPts val="500"/>
                        </a:spcAft>
                      </a:pPr>
                      <a:r>
                        <a:rPr lang="en-US" sz="2400" dirty="0">
                          <a:latin typeface="Times New Roman"/>
                          <a:ea typeface="Times New Roman"/>
                        </a:rPr>
                        <a:t>34</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5565" algn="ctr">
                        <a:lnSpc>
                          <a:spcPct val="150000"/>
                        </a:lnSpc>
                        <a:spcBef>
                          <a:spcPts val="500"/>
                        </a:spcBef>
                        <a:spcAft>
                          <a:spcPts val="500"/>
                        </a:spcAft>
                      </a:pPr>
                      <a:r>
                        <a:rPr lang="en-US" sz="2400" dirty="0">
                          <a:latin typeface="Times New Roman"/>
                          <a:ea typeface="Times New Roman"/>
                        </a:rPr>
                        <a:t>34</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792024">
                <a:tc>
                  <a:txBody>
                    <a:bodyPr/>
                    <a:lstStyle/>
                    <a:p>
                      <a:pPr marL="0" marR="75565" algn="ctr">
                        <a:lnSpc>
                          <a:spcPct val="150000"/>
                        </a:lnSpc>
                        <a:spcBef>
                          <a:spcPts val="500"/>
                        </a:spcBef>
                        <a:spcAft>
                          <a:spcPts val="500"/>
                        </a:spcAft>
                      </a:pPr>
                      <a:r>
                        <a:rPr lang="en-US" sz="2400">
                          <a:latin typeface="Times New Roman"/>
                          <a:ea typeface="Times New Roman"/>
                        </a:rPr>
                        <a:t>3</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5565" algn="ctr">
                        <a:spcBef>
                          <a:spcPts val="500"/>
                        </a:spcBef>
                        <a:spcAft>
                          <a:spcPts val="500"/>
                        </a:spcAft>
                      </a:pPr>
                      <a:r>
                        <a:rPr lang="en-US" sz="2400" dirty="0">
                          <a:latin typeface="Times New Roman"/>
                          <a:ea typeface="Times New Roman"/>
                        </a:rPr>
                        <a:t>AL-2024,5% Cenosphere &amp; 4% Sic</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5565" algn="ctr">
                        <a:lnSpc>
                          <a:spcPct val="150000"/>
                        </a:lnSpc>
                        <a:spcBef>
                          <a:spcPts val="500"/>
                        </a:spcBef>
                        <a:spcAft>
                          <a:spcPts val="500"/>
                        </a:spcAft>
                      </a:pPr>
                      <a:r>
                        <a:rPr lang="en-US" sz="2400" dirty="0">
                          <a:latin typeface="Times New Roman"/>
                          <a:ea typeface="Times New Roman"/>
                        </a:rPr>
                        <a:t>33</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5565" algn="ctr">
                        <a:lnSpc>
                          <a:spcPct val="150000"/>
                        </a:lnSpc>
                        <a:spcBef>
                          <a:spcPts val="500"/>
                        </a:spcBef>
                        <a:spcAft>
                          <a:spcPts val="500"/>
                        </a:spcAft>
                      </a:pPr>
                      <a:r>
                        <a:rPr lang="en-US" sz="2400" dirty="0">
                          <a:latin typeface="Times New Roman"/>
                          <a:ea typeface="Times New Roman"/>
                        </a:rPr>
                        <a:t>32</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791079">
                <a:tc>
                  <a:txBody>
                    <a:bodyPr/>
                    <a:lstStyle/>
                    <a:p>
                      <a:pPr marL="0" marR="75565" algn="ctr">
                        <a:lnSpc>
                          <a:spcPct val="150000"/>
                        </a:lnSpc>
                        <a:spcBef>
                          <a:spcPts val="500"/>
                        </a:spcBef>
                        <a:spcAft>
                          <a:spcPts val="500"/>
                        </a:spcAft>
                      </a:pPr>
                      <a:r>
                        <a:rPr lang="en-US" sz="2400">
                          <a:latin typeface="Times New Roman"/>
                          <a:ea typeface="Times New Roman"/>
                        </a:rPr>
                        <a:t>4</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5565" algn="ctr">
                        <a:spcBef>
                          <a:spcPts val="500"/>
                        </a:spcBef>
                        <a:spcAft>
                          <a:spcPts val="500"/>
                        </a:spcAft>
                      </a:pPr>
                      <a:r>
                        <a:rPr lang="en-US" sz="2400" dirty="0">
                          <a:latin typeface="Times New Roman"/>
                          <a:ea typeface="Times New Roman"/>
                        </a:rPr>
                        <a:t>AL-2024,5% Cenosphere &amp; 6% Sic</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5565" algn="ctr">
                        <a:lnSpc>
                          <a:spcPct val="150000"/>
                        </a:lnSpc>
                        <a:spcBef>
                          <a:spcPts val="500"/>
                        </a:spcBef>
                        <a:spcAft>
                          <a:spcPts val="500"/>
                        </a:spcAft>
                      </a:pPr>
                      <a:r>
                        <a:rPr lang="en-US" sz="2400" dirty="0">
                          <a:latin typeface="Times New Roman"/>
                          <a:ea typeface="Times New Roman"/>
                        </a:rPr>
                        <a:t>34</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5565" algn="ctr">
                        <a:lnSpc>
                          <a:spcPct val="150000"/>
                        </a:lnSpc>
                        <a:spcBef>
                          <a:spcPts val="500"/>
                        </a:spcBef>
                        <a:spcAft>
                          <a:spcPts val="500"/>
                        </a:spcAft>
                      </a:pPr>
                      <a:r>
                        <a:rPr lang="en-US" sz="2400" dirty="0">
                          <a:latin typeface="Times New Roman"/>
                          <a:ea typeface="Times New Roman"/>
                        </a:rPr>
                        <a:t>33</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667266">
                <a:tc>
                  <a:txBody>
                    <a:bodyPr/>
                    <a:lstStyle/>
                    <a:p>
                      <a:pPr marL="0" marR="75565" algn="ctr">
                        <a:lnSpc>
                          <a:spcPct val="150000"/>
                        </a:lnSpc>
                        <a:spcBef>
                          <a:spcPts val="500"/>
                        </a:spcBef>
                        <a:spcAft>
                          <a:spcPts val="500"/>
                        </a:spcAft>
                      </a:pPr>
                      <a:r>
                        <a:rPr lang="en-US" sz="2400">
                          <a:latin typeface="Times New Roman"/>
                          <a:ea typeface="Times New Roman"/>
                        </a:rPr>
                        <a:t>5</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5565" algn="ctr">
                        <a:spcBef>
                          <a:spcPts val="500"/>
                        </a:spcBef>
                        <a:spcAft>
                          <a:spcPts val="500"/>
                        </a:spcAft>
                      </a:pPr>
                      <a:r>
                        <a:rPr lang="en-US" sz="2400" dirty="0">
                          <a:latin typeface="Times New Roman"/>
                          <a:ea typeface="Times New Roman"/>
                        </a:rPr>
                        <a:t>AL-2024,5% Cenosphere &amp; 8% Sic</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5565" algn="ctr">
                        <a:lnSpc>
                          <a:spcPct val="150000"/>
                        </a:lnSpc>
                        <a:spcBef>
                          <a:spcPts val="500"/>
                        </a:spcBef>
                        <a:spcAft>
                          <a:spcPts val="500"/>
                        </a:spcAft>
                      </a:pPr>
                      <a:r>
                        <a:rPr lang="en-US" sz="2400" dirty="0">
                          <a:latin typeface="Times New Roman"/>
                          <a:ea typeface="Times New Roman"/>
                        </a:rPr>
                        <a:t>30</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5565" algn="ctr">
                        <a:lnSpc>
                          <a:spcPct val="150000"/>
                        </a:lnSpc>
                        <a:spcBef>
                          <a:spcPts val="500"/>
                        </a:spcBef>
                        <a:spcAft>
                          <a:spcPts val="500"/>
                        </a:spcAft>
                      </a:pPr>
                      <a:r>
                        <a:rPr lang="en-US" sz="2400" dirty="0">
                          <a:latin typeface="Times New Roman"/>
                          <a:ea typeface="Times New Roman"/>
                        </a:rPr>
                        <a:t>31</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pic>
        <p:nvPicPr>
          <p:cNvPr id="76" name="Picture 75">
            <a:extLst>
              <a:ext uri="{FF2B5EF4-FFF2-40B4-BE49-F238E27FC236}">
                <a16:creationId xmlns:a16="http://schemas.microsoft.com/office/drawing/2014/main" xmlns="" id="{534FAF35-663D-87B5-6DCA-456EFEEF479E}"/>
              </a:ext>
            </a:extLst>
          </p:cNvPr>
          <p:cNvPicPr>
            <a:picLocks noChangeAspect="1"/>
          </p:cNvPicPr>
          <p:nvPr/>
        </p:nvPicPr>
        <p:blipFill>
          <a:blip r:embed="rId15"/>
          <a:stretch>
            <a:fillRect/>
          </a:stretch>
        </p:blipFill>
        <p:spPr>
          <a:xfrm>
            <a:off x="21306776" y="13132011"/>
            <a:ext cx="9996548" cy="4957180"/>
          </a:xfrm>
          <a:prstGeom prst="rect">
            <a:avLst/>
          </a:prstGeom>
        </p:spPr>
      </p:pic>
      <p:sp>
        <p:nvSpPr>
          <p:cNvPr id="77" name="TextBox 76">
            <a:extLst>
              <a:ext uri="{FF2B5EF4-FFF2-40B4-BE49-F238E27FC236}">
                <a16:creationId xmlns:a16="http://schemas.microsoft.com/office/drawing/2014/main" xmlns="" id="{BEF6B697-D8DE-DFF1-7EC6-AF3804F27C4B}"/>
              </a:ext>
            </a:extLst>
          </p:cNvPr>
          <p:cNvSpPr txBox="1"/>
          <p:nvPr/>
        </p:nvSpPr>
        <p:spPr>
          <a:xfrm>
            <a:off x="21547128" y="12347181"/>
            <a:ext cx="5815118" cy="784830"/>
          </a:xfrm>
          <a:prstGeom prst="rect">
            <a:avLst/>
          </a:prstGeom>
          <a:noFill/>
        </p:spPr>
        <p:txBody>
          <a:bodyPr wrap="none" rtlCol="0">
            <a:spAutoFit/>
          </a:bodyPr>
          <a:lstStyle/>
          <a:p>
            <a:pPr marL="685800" indent="-685800">
              <a:buFont typeface="Wingdings" pitchFamily="2" charset="2"/>
              <a:buChar char="Ø"/>
            </a:pPr>
            <a:r>
              <a:rPr lang="en-US" sz="4500" b="1" dirty="0" smtClean="0">
                <a:latin typeface="Times New Roman" pitchFamily="18" charset="0"/>
                <a:cs typeface="Times New Roman" pitchFamily="18" charset="0"/>
              </a:rPr>
              <a:t>Salt </a:t>
            </a:r>
            <a:r>
              <a:rPr lang="en-US" sz="4500" b="1" dirty="0">
                <a:latin typeface="Times New Roman" pitchFamily="18" charset="0"/>
                <a:cs typeface="Times New Roman" pitchFamily="18" charset="0"/>
              </a:rPr>
              <a:t>Immersion Test</a:t>
            </a:r>
          </a:p>
        </p:txBody>
      </p:sp>
      <p:sp>
        <p:nvSpPr>
          <p:cNvPr id="80" name="Rectangle 1">
            <a:extLst>
              <a:ext uri="{FF2B5EF4-FFF2-40B4-BE49-F238E27FC236}">
                <a16:creationId xmlns:a16="http://schemas.microsoft.com/office/drawing/2014/main" xmlns="" id="{DD93E841-E9C8-F587-0BE5-CFBC2185AE9B}"/>
              </a:ext>
            </a:extLst>
          </p:cNvPr>
          <p:cNvSpPr>
            <a:spLocks noChangeArrowheads="1"/>
          </p:cNvSpPr>
          <p:nvPr/>
        </p:nvSpPr>
        <p:spPr bwMode="auto">
          <a:xfrm>
            <a:off x="21463490" y="18435782"/>
            <a:ext cx="10743710" cy="9431089"/>
          </a:xfrm>
          <a:prstGeom prst="rect">
            <a:avLst/>
          </a:prstGeom>
          <a:noFill/>
          <a:ln w="9525">
            <a:noFill/>
            <a:miter lim="800000"/>
            <a:headEnd/>
            <a:tailEnd/>
          </a:ln>
          <a:effectLst/>
        </p:spPr>
        <p:txBody>
          <a:bodyPr vert="horz" wrap="square" lIns="511014" tIns="58719" rIns="718911" bIns="0" numCol="1" anchor="ctr" anchorCtr="0" compatLnSpc="1">
            <a:prstTxWarp prst="textNoShape">
              <a:avLst/>
            </a:prstTxWarp>
            <a:spAutoFit/>
          </a:bodyPr>
          <a:lstStyle/>
          <a:p>
            <a:pPr marR="0" lvl="0" indent="0" fontAlgn="base">
              <a:lnSpc>
                <a:spcPct val="90000"/>
              </a:lnSpc>
              <a:spcBef>
                <a:spcPct val="0"/>
              </a:spcBef>
              <a:spcAft>
                <a:spcPct val="0"/>
              </a:spcAft>
              <a:buClrTx/>
              <a:buSzTx/>
              <a:buFontTx/>
              <a:buNone/>
              <a:tabLst>
                <a:tab pos="360363" algn="l"/>
              </a:tabLst>
            </a:pPr>
            <a:r>
              <a:rPr lang="en-US" sz="5000" b="1" dirty="0">
                <a:solidFill>
                  <a:srgbClr val="0070C0"/>
                </a:solidFill>
                <a:latin typeface="Times New Roman" pitchFamily="18" charset="0"/>
                <a:ea typeface="+mj-ea"/>
                <a:cs typeface="Times New Roman" pitchFamily="18" charset="0"/>
              </a:rPr>
              <a:t>Scope For Future Work</a:t>
            </a:r>
          </a:p>
          <a:p>
            <a:pPr marL="0" marR="0" lvl="0" indent="0" algn="just" defTabSz="914400" rtl="0" eaLnBrk="0" fontAlgn="base" latinLnBrk="0" hangingPunct="0">
              <a:lnSpc>
                <a:spcPct val="100000"/>
              </a:lnSpc>
              <a:spcBef>
                <a:spcPct val="0"/>
              </a:spcBef>
              <a:spcAft>
                <a:spcPct val="0"/>
              </a:spcAft>
              <a:buClrTx/>
              <a:buSzTx/>
              <a:buFontTx/>
              <a:buNone/>
              <a:tabLst>
                <a:tab pos="360363" algn="l"/>
              </a:tabLst>
            </a:pPr>
            <a:endPar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None/>
              <a:tabLst>
                <a:tab pos="360363" algn="l"/>
              </a:tabLst>
            </a:pPr>
            <a:r>
              <a:rPr kumimoji="0" lang="en-US" sz="45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Further Investigation can be carried out</a:t>
            </a:r>
            <a:endParaRPr kumimoji="0" lang="en-US" sz="4500" b="0" i="0" u="none" strike="noStrike" cap="none" normalizeH="0" baseline="0" dirty="0">
              <a:ln>
                <a:noFill/>
              </a:ln>
              <a:solidFill>
                <a:schemeClr val="tx1"/>
              </a:solidFill>
              <a:effectLst/>
              <a:latin typeface="Times New Roman" panose="02020603050405020304" pitchFamily="18" charset="0"/>
              <a:cs typeface="Times New Roman" pitchFamily="18" charset="0"/>
            </a:endParaRP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tab pos="360363" algn="l"/>
              </a:tabLst>
            </a:pPr>
            <a:r>
              <a:rPr kumimoji="0" lang="en-US" sz="45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 different manufacturing processes like powder metallurgy route 	and Spray casting to analyze for better properties.</a:t>
            </a:r>
            <a:endParaRPr kumimoji="0" lang="en-US" sz="4500" b="0" i="0" u="none" strike="noStrike" cap="none" normalizeH="0" baseline="0" dirty="0">
              <a:ln>
                <a:noFill/>
              </a:ln>
              <a:solidFill>
                <a:schemeClr val="tx1"/>
              </a:solidFill>
              <a:effectLst/>
              <a:latin typeface="Times New Roman" panose="02020603050405020304" pitchFamily="18" charset="0"/>
              <a:cs typeface="Times New Roman" pitchFamily="18" charset="0"/>
            </a:endParaRP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tab pos="360363" algn="l"/>
              </a:tabLst>
            </a:pPr>
            <a:r>
              <a:rPr kumimoji="0" lang="en-US" sz="45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 increasing the percentage of Cenosphere which was kept as 	5%constant in present investigation.</a:t>
            </a:r>
            <a:endParaRPr kumimoji="0" lang="en-US" sz="4500" b="0" i="0" u="none" strike="noStrike" cap="none" normalizeH="0" baseline="0" dirty="0">
              <a:ln>
                <a:noFill/>
              </a:ln>
              <a:solidFill>
                <a:schemeClr val="tx1"/>
              </a:solidFill>
              <a:effectLst/>
              <a:latin typeface="Times New Roman" panose="02020603050405020304" pitchFamily="18" charset="0"/>
              <a:cs typeface="Times New Roman" pitchFamily="18" charset="0"/>
            </a:endParaRP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tab pos="360363" algn="l"/>
              </a:tabLst>
            </a:pPr>
            <a:r>
              <a:rPr kumimoji="0" lang="en-US" sz="45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 enhancing the tribological properties of the composite composition 	mixture by heat treatment processes.</a:t>
            </a:r>
            <a:endParaRPr kumimoji="0" lang="en-US" sz="4500" b="0" i="0" u="none" strike="noStrike" cap="none" normalizeH="0" baseline="0" dirty="0">
              <a:ln>
                <a:noFill/>
              </a:ln>
              <a:solidFill>
                <a:schemeClr val="tx1"/>
              </a:solidFill>
              <a:effectLst/>
              <a:latin typeface="Times New Roman" panose="02020603050405020304" pitchFamily="18" charset="0"/>
              <a:cs typeface="Times New Roman" pitchFamily="18" charset="0"/>
            </a:endParaRPr>
          </a:p>
        </p:txBody>
      </p:sp>
      <p:sp>
        <p:nvSpPr>
          <p:cNvPr id="81" name="Rectangle 80">
            <a:extLst>
              <a:ext uri="{FF2B5EF4-FFF2-40B4-BE49-F238E27FC236}">
                <a16:creationId xmlns:a16="http://schemas.microsoft.com/office/drawing/2014/main" xmlns="" id="{B68DC1DA-FAC3-0A8C-C689-F0CD03D3AF5D}"/>
              </a:ext>
            </a:extLst>
          </p:cNvPr>
          <p:cNvSpPr/>
          <p:nvPr/>
        </p:nvSpPr>
        <p:spPr>
          <a:xfrm>
            <a:off x="21463490" y="28204351"/>
            <a:ext cx="10163823" cy="15327273"/>
          </a:xfrm>
          <a:prstGeom prst="rect">
            <a:avLst/>
          </a:prstGeom>
        </p:spPr>
        <p:txBody>
          <a:bodyPr wrap="square">
            <a:spAutoFit/>
          </a:bodyPr>
          <a:lstStyle/>
          <a:p>
            <a:pPr>
              <a:lnSpc>
                <a:spcPct val="90000"/>
              </a:lnSpc>
              <a:spcBef>
                <a:spcPct val="0"/>
              </a:spcBef>
            </a:pPr>
            <a:r>
              <a:rPr lang="en-US" sz="5000" b="1" dirty="0">
                <a:solidFill>
                  <a:srgbClr val="0070C0"/>
                </a:solidFill>
                <a:latin typeface="Times New Roman" panose="02020603050405020304" pitchFamily="18" charset="0"/>
                <a:ea typeface="+mj-ea"/>
                <a:cs typeface="Times New Roman" pitchFamily="18" charset="0"/>
              </a:rPr>
              <a:t>Conclusion</a:t>
            </a:r>
          </a:p>
          <a:p>
            <a:pPr marL="342900" indent="-342900" algn="just">
              <a:lnSpc>
                <a:spcPct val="150000"/>
              </a:lnSpc>
              <a:buFont typeface="Arial" panose="020B0604020202020204" pitchFamily="34" charset="0"/>
              <a:buChar char="•"/>
            </a:pPr>
            <a:r>
              <a:rPr lang="en-US" sz="4500" dirty="0" smtClean="0">
                <a:latin typeface="Times New Roman" panose="02020603050405020304" pitchFamily="18" charset="0"/>
                <a:cs typeface="Times New Roman" pitchFamily="18" charset="0"/>
              </a:rPr>
              <a:t>Images </a:t>
            </a:r>
            <a:r>
              <a:rPr lang="en-US" sz="4500" dirty="0">
                <a:latin typeface="Times New Roman" panose="02020603050405020304" pitchFamily="18" charset="0"/>
                <a:cs typeface="Times New Roman" pitchFamily="18" charset="0"/>
              </a:rPr>
              <a:t>from optical microscope of composites of various compositions were obtained, where we can clearly observe uniform distribution of particles, grain boundaries and little porosities showing good quality casting</a:t>
            </a:r>
            <a:r>
              <a:rPr lang="en-US" sz="4500" dirty="0" smtClean="0">
                <a:latin typeface="Times New Roman" panose="02020603050405020304" pitchFamily="18" charset="0"/>
                <a:cs typeface="Times New Roman" pitchFamily="18" charset="0"/>
              </a:rPr>
              <a:t>.</a:t>
            </a:r>
          </a:p>
          <a:p>
            <a:pPr marL="342900" indent="-342900" algn="just">
              <a:lnSpc>
                <a:spcPct val="150000"/>
              </a:lnSpc>
              <a:buFont typeface="Arial" panose="020B0604020202020204" pitchFamily="34" charset="0"/>
              <a:buChar char="•"/>
            </a:pPr>
            <a:r>
              <a:rPr lang="en-US" sz="4500" dirty="0" smtClean="0">
                <a:latin typeface="Times New Roman" panose="02020603050405020304" pitchFamily="18" charset="0"/>
                <a:cs typeface="Times New Roman" pitchFamily="18" charset="0"/>
              </a:rPr>
              <a:t>The  </a:t>
            </a:r>
            <a:r>
              <a:rPr lang="en-US" sz="4500" dirty="0">
                <a:latin typeface="Times New Roman" panose="02020603050405020304" pitchFamily="18" charset="0"/>
                <a:cs typeface="Times New Roman" pitchFamily="18" charset="0"/>
              </a:rPr>
              <a:t>Compression strength and Hardness increased with increase in weight fraction of Silicon carbide.</a:t>
            </a:r>
          </a:p>
          <a:p>
            <a:pPr marL="342900" indent="-342900" algn="just">
              <a:lnSpc>
                <a:spcPct val="150000"/>
              </a:lnSpc>
              <a:buFont typeface="Arial" panose="020B0604020202020204" pitchFamily="34" charset="0"/>
              <a:buChar char="•"/>
            </a:pPr>
            <a:r>
              <a:rPr lang="en-US" sz="4500" dirty="0">
                <a:latin typeface="Times New Roman" panose="02020603050405020304" pitchFamily="18" charset="0"/>
                <a:cs typeface="Times New Roman" pitchFamily="18" charset="0"/>
              </a:rPr>
              <a:t>Prepared composites subjected to different test like salt immersion test, salt spray test and potentiodynamic polarization test showed significant improvement in corrosion resistance.</a:t>
            </a:r>
          </a:p>
        </p:txBody>
      </p:sp>
      <p:sp>
        <p:nvSpPr>
          <p:cNvPr id="47" name="TextBox 46">
            <a:extLst>
              <a:ext uri="{FF2B5EF4-FFF2-40B4-BE49-F238E27FC236}">
                <a16:creationId xmlns:a16="http://schemas.microsoft.com/office/drawing/2014/main" xmlns="" id="{9ACA42B9-E6F2-9C95-235E-13574EA9E432}"/>
              </a:ext>
            </a:extLst>
          </p:cNvPr>
          <p:cNvSpPr txBox="1"/>
          <p:nvPr/>
        </p:nvSpPr>
        <p:spPr>
          <a:xfrm>
            <a:off x="12179646" y="10887351"/>
            <a:ext cx="3975621"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0%SiC</a:t>
            </a:r>
          </a:p>
        </p:txBody>
      </p:sp>
      <p:sp>
        <p:nvSpPr>
          <p:cNvPr id="49" name="TextBox 48">
            <a:extLst>
              <a:ext uri="{FF2B5EF4-FFF2-40B4-BE49-F238E27FC236}">
                <a16:creationId xmlns:a16="http://schemas.microsoft.com/office/drawing/2014/main" xmlns="" id="{C8BC7397-1040-EAD3-E26B-FD4976B40E95}"/>
              </a:ext>
            </a:extLst>
          </p:cNvPr>
          <p:cNvSpPr txBox="1"/>
          <p:nvPr/>
        </p:nvSpPr>
        <p:spPr>
          <a:xfrm>
            <a:off x="16939656" y="10887351"/>
            <a:ext cx="3982374"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2% </a:t>
            </a:r>
            <a:r>
              <a:rPr lang="en-IN" sz="2400" dirty="0" err="1">
                <a:latin typeface="Times New Roman" panose="02020603050405020304" pitchFamily="18" charset="0"/>
                <a:cs typeface="Times New Roman" panose="02020603050405020304" pitchFamily="18" charset="0"/>
              </a:rPr>
              <a:t>SiC</a:t>
            </a:r>
            <a:endParaRPr lang="en-IN" sz="2400"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xmlns="" id="{3FC3894D-6C16-701E-A431-F71B94214C4F}"/>
              </a:ext>
            </a:extLst>
          </p:cNvPr>
          <p:cNvSpPr txBox="1"/>
          <p:nvPr/>
        </p:nvSpPr>
        <p:spPr>
          <a:xfrm>
            <a:off x="12260810" y="14295051"/>
            <a:ext cx="39624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4% </a:t>
            </a:r>
            <a:r>
              <a:rPr lang="en-IN" sz="2400" dirty="0" err="1">
                <a:latin typeface="Times New Roman" panose="02020603050405020304" pitchFamily="18" charset="0"/>
                <a:cs typeface="Times New Roman" panose="02020603050405020304" pitchFamily="18" charset="0"/>
              </a:rPr>
              <a:t>SiC</a:t>
            </a:r>
            <a:endParaRPr lang="en-IN" sz="2400"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xmlns="" id="{2A7C5AD3-C6D9-8540-E302-EC1D30D2DF6E}"/>
              </a:ext>
            </a:extLst>
          </p:cNvPr>
          <p:cNvSpPr txBox="1"/>
          <p:nvPr/>
        </p:nvSpPr>
        <p:spPr>
          <a:xfrm>
            <a:off x="17118516" y="14054894"/>
            <a:ext cx="3962401"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6% </a:t>
            </a:r>
            <a:r>
              <a:rPr lang="en-IN" sz="2400" dirty="0" err="1">
                <a:latin typeface="Times New Roman" panose="02020603050405020304" pitchFamily="18" charset="0"/>
                <a:cs typeface="Times New Roman" panose="02020603050405020304" pitchFamily="18" charset="0"/>
              </a:rPr>
              <a:t>SiC</a:t>
            </a:r>
            <a:endParaRPr lang="en-IN" sz="24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xmlns="" id="{8E3E3A1D-A546-802A-B30D-90CDE93FF2A9}"/>
              </a:ext>
            </a:extLst>
          </p:cNvPr>
          <p:cNvSpPr txBox="1"/>
          <p:nvPr/>
        </p:nvSpPr>
        <p:spPr>
          <a:xfrm>
            <a:off x="15006282" y="17044651"/>
            <a:ext cx="4093436"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8% </a:t>
            </a:r>
            <a:r>
              <a:rPr lang="en-IN" sz="2400" dirty="0" err="1">
                <a:latin typeface="Times New Roman" panose="02020603050405020304" pitchFamily="18" charset="0"/>
                <a:cs typeface="Times New Roman" panose="02020603050405020304" pitchFamily="18" charset="0"/>
              </a:rPr>
              <a:t>SiC</a:t>
            </a:r>
            <a:endParaRPr lang="en-IN" sz="2400" dirty="0">
              <a:latin typeface="Times New Roman" panose="02020603050405020304" pitchFamily="18" charset="0"/>
              <a:cs typeface="Times New Roman" panose="02020603050405020304" pitchFamily="18" charset="0"/>
            </a:endParaRPr>
          </a:p>
        </p:txBody>
      </p:sp>
      <p:pic>
        <p:nvPicPr>
          <p:cNvPr id="75" name="Picture 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698700" y="40710"/>
            <a:ext cx="4700588" cy="28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59319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TotalTime>
  <Words>628</Words>
  <Application>Microsoft Office PowerPoint</Application>
  <PresentationFormat>Custom</PresentationFormat>
  <Paragraphs>178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Technical Project Exhibition 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Project Exhibition on</dc:title>
  <dc:creator>Guddu Kumar Yadav</dc:creator>
  <cp:lastModifiedBy>amaresh</cp:lastModifiedBy>
  <cp:revision>14</cp:revision>
  <dcterms:created xsi:type="dcterms:W3CDTF">2022-06-17T05:19:31Z</dcterms:created>
  <dcterms:modified xsi:type="dcterms:W3CDTF">2022-06-17T15:55:14Z</dcterms:modified>
</cp:coreProperties>
</file>