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6" r:id="rId8"/>
    <p:sldId id="265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hiny.rstudio.com/tutorial/written-tutorial/lesson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osealfaro.shinyapps.io/Taiwan_Earthquake_Project/" TargetMode="External"/><Relationship Id="rId2" Type="http://schemas.openxmlformats.org/officeDocument/2006/relationships/hyperlink" Target="https://josealfaro.shinyapps.io/Class_Shiny_A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7035-7361-4B7B-848B-59A5D53BD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brief introduction to         R shiny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BBE6-FDD0-4340-8AA6-0D5DD0723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 Alfaro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B560D-E868-4A74-96FF-931BB78F3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030" y="5638800"/>
            <a:ext cx="105197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95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1AC282-AEEF-4CA4-867E-71087B63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3700"/>
              <a:t>Homework Questions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B15C-D557-4CED-AB65-A48DD2135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/>
              <a:t>What is the purpose of the UI function in a Shiny app?</a:t>
            </a:r>
          </a:p>
          <a:p>
            <a:r>
              <a:rPr lang="en-US" sz="1800"/>
              <a:t>List three widgets and their uses.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E08C794F-9B4D-4CF9-9362-DE8F8A478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030" y="5638800"/>
            <a:ext cx="105197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1711E0-A98D-4748-BDDA-AC98630A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3100"/>
              <a:t>Introduction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3DC5-D5B0-4A08-A0DE-9D0AB479F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Shiny is a data visualization tool in R which allows users to interact with graphics and displays data in a unique manner</a:t>
            </a:r>
          </a:p>
          <a:p>
            <a:r>
              <a:rPr lang="en-US" sz="1800" dirty="0"/>
              <a:t>Applications of Shiny can range from displaying simple graphs and charts to mapping world locations</a:t>
            </a:r>
          </a:p>
          <a:p>
            <a:r>
              <a:rPr lang="en-US" sz="1800" dirty="0"/>
              <a:t>Works through the use of a user interface and a server function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4696C45-A217-42CF-8985-C7E68655A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030" y="5638800"/>
            <a:ext cx="105197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1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5B5C18-E568-4C9E-B45A-4D65B157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Shiny Features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D1A2E-5D2A-4FAC-B49C-29922639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Builds useful web applications with no JavaScript required</a:t>
            </a:r>
          </a:p>
          <a:p>
            <a:r>
              <a:rPr lang="en-US" sz="1800" dirty="0"/>
              <a:t>Works with any environment</a:t>
            </a:r>
          </a:p>
          <a:p>
            <a:r>
              <a:rPr lang="en-US" sz="1800" dirty="0"/>
              <a:t>Applications are “live” and responsive</a:t>
            </a:r>
          </a:p>
          <a:p>
            <a:r>
              <a:rPr lang="en-US" sz="1800" dirty="0"/>
              <a:t>Shiny UI may be written in R, HTML, CSS, or JavaScript</a:t>
            </a:r>
          </a:p>
          <a:p>
            <a:r>
              <a:rPr lang="en-US" sz="1800" dirty="0"/>
              <a:t>Output widgets allow users to create interactive tables, plots, and outputs</a:t>
            </a:r>
          </a:p>
          <a:p>
            <a:r>
              <a:rPr lang="en-US" sz="1800" dirty="0"/>
              <a:t>Several supporting Shiny packages that tailor to specific needs (leaflet, </a:t>
            </a:r>
            <a:r>
              <a:rPr lang="en-US" sz="1800" dirty="0" err="1"/>
              <a:t>shinydashboard</a:t>
            </a:r>
            <a:r>
              <a:rPr lang="en-US" sz="1800" dirty="0"/>
              <a:t>, </a:t>
            </a:r>
            <a:r>
              <a:rPr lang="en-US" sz="1800" dirty="0" err="1"/>
              <a:t>shinycssloaders</a:t>
            </a:r>
            <a:r>
              <a:rPr lang="en-US" sz="1800" dirty="0"/>
              <a:t>)</a:t>
            </a:r>
          </a:p>
          <a:p>
            <a:r>
              <a:rPr lang="en-US" sz="1800" dirty="0"/>
              <a:t>Easy to use input/output functions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3CA87B7-1DD3-47DB-B46D-CB870FF55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030" y="5638800"/>
            <a:ext cx="105197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2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DB5F54-1EC3-456A-9138-E92E3F3C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User interface (UI)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DDCC7-7F9A-47A9-9F54-CE43A1B41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Controls the layout and appearance of the app through</a:t>
            </a:r>
          </a:p>
          <a:p>
            <a:r>
              <a:rPr lang="en-US" sz="1800" dirty="0"/>
              <a:t>Allows users to add text, images, and other HTML elements to the Shiny app and specify their locations</a:t>
            </a:r>
          </a:p>
          <a:p>
            <a:r>
              <a:rPr lang="en-US" sz="1800" dirty="0"/>
              <a:t>Also gives users the option to create tabs/panels to organize visuals and widgets </a:t>
            </a:r>
          </a:p>
          <a:p>
            <a:endParaRPr lang="en-US" sz="18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77B52BC-388A-4D17-B42E-313EAF641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030" y="5638800"/>
            <a:ext cx="105197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3B89-04DE-4075-B79E-0DDC1628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n-US"/>
              <a:t>Essential User Interface (UI) Functions</a:t>
            </a:r>
          </a:p>
        </p:txBody>
      </p:sp>
      <p:sp>
        <p:nvSpPr>
          <p:cNvPr id="64" name="Round Diagonal Corner Rectangle 6">
            <a:extLst>
              <a:ext uri="{FF2B5EF4-FFF2-40B4-BE49-F238E27FC236}">
                <a16:creationId xmlns:a16="http://schemas.microsoft.com/office/drawing/2014/main" id="{C169E84F-4748-4D61-A105-357962627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EF03E9F-628B-4E64-8C23-D96DBE221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13" y="1137622"/>
            <a:ext cx="3435765" cy="2567112"/>
          </a:xfrm>
          <a:prstGeom prst="rect">
            <a:avLst/>
          </a:prstGeom>
        </p:spPr>
      </p:pic>
      <p:pic>
        <p:nvPicPr>
          <p:cNvPr id="59" name="Picture 58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392C2E3A-D8B4-4B2A-9BC3-D92D819F3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16" y="3864762"/>
            <a:ext cx="3438162" cy="20071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F6546-2C62-451B-BB4E-C8CEF038F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r>
              <a:rPr lang="en-US" sz="2200"/>
              <a:t>fluidPage() – Function used to adjust the display automatically to the dimensions of a user’s browser window</a:t>
            </a:r>
          </a:p>
          <a:p>
            <a:r>
              <a:rPr lang="en-US" sz="2200"/>
              <a:t>navbarMenu() – Function used to embed a menu within the app and allows the use of tabs</a:t>
            </a:r>
          </a:p>
          <a:p>
            <a:r>
              <a:rPr lang="en-US" sz="2200"/>
              <a:t>tabPanel() – Used in conjunction with the TabsetPanel() function in order to create a “tab”.</a:t>
            </a:r>
          </a:p>
          <a:p>
            <a:endParaRPr lang="en-US" sz="2200"/>
          </a:p>
          <a:p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3313E-D5B5-4271-B9F8-70EEC5E9D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0030" y="5638800"/>
            <a:ext cx="105197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7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EE2925-3F17-411B-9196-A4377A2F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Server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34BA7-0C6A-46FC-A872-91E85C58E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Contains the instructions that the computer needs to build the app</a:t>
            </a:r>
          </a:p>
          <a:p>
            <a:r>
              <a:rPr lang="en-US" sz="1800" dirty="0"/>
              <a:t>This is where calculations are processed and stored for use</a:t>
            </a:r>
          </a:p>
          <a:p>
            <a:r>
              <a:rPr lang="en-US" sz="1800" dirty="0"/>
              <a:t>Each time a user enters a new value into a widget, it is sored in the server function for use, then the app refreshes instantly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5FFB242-07F0-4613-B9BD-9D37B46B3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030" y="5638800"/>
            <a:ext cx="105197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4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3B89-04DE-4075-B79E-0DDC1628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n-US" dirty="0"/>
              <a:t>Essential Server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F6546-2C62-451B-BB4E-C8CEF038F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reactiveValues</a:t>
            </a:r>
            <a:r>
              <a:rPr lang="en-US" dirty="0"/>
              <a:t>() – Stores reactive values. Similar to initializing variables in C++ or Java.</a:t>
            </a:r>
          </a:p>
          <a:p>
            <a:r>
              <a:rPr lang="en-US" dirty="0" err="1"/>
              <a:t>observeEvent</a:t>
            </a:r>
            <a:r>
              <a:rPr lang="en-US" dirty="0"/>
              <a:t>() – Responds to “event-like” reactive inputs. Used whenever a user wants to perform an action in response to an event.</a:t>
            </a:r>
          </a:p>
          <a:p>
            <a:r>
              <a:rPr lang="en-US" dirty="0" err="1"/>
              <a:t>renderPlot</a:t>
            </a:r>
            <a:r>
              <a:rPr lang="en-US" dirty="0"/>
              <a:t>() – Renders a reactive plot that is suitable for assigning to an output slot.</a:t>
            </a:r>
          </a:p>
          <a:p>
            <a:r>
              <a:rPr lang="en-US" dirty="0" err="1"/>
              <a:t>renderPrint</a:t>
            </a:r>
            <a:r>
              <a:rPr lang="en-US" dirty="0"/>
              <a:t>() – Makes a reactive version of a given function and captures any printed output such that it can be assigned to an output slot.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3313E-D5B5-4271-B9F8-70EEC5E9D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030" y="5638800"/>
            <a:ext cx="1051970" cy="1219200"/>
          </a:xfrm>
          <a:prstGeom prst="rect">
            <a:avLst/>
          </a:prstGeom>
        </p:spPr>
      </p:pic>
      <p:pic>
        <p:nvPicPr>
          <p:cNvPr id="6" name="Picture 5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BB14B5B1-7268-41D5-BDB6-48DF2C292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3961"/>
            <a:ext cx="5067437" cy="317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9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8410D1-7D2B-45BF-A47B-54C81AB0D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Widget Examples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0E983-FC03-4E0D-8423-277109EF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Action Buttons – Creates a button with an initial value of 0 which increments by one each time it is pressed</a:t>
            </a:r>
          </a:p>
          <a:p>
            <a:r>
              <a:rPr lang="en-US" sz="1800" dirty="0"/>
              <a:t>Sliders – Used to select single values within a specified range (may be used to create intervals)</a:t>
            </a:r>
          </a:p>
          <a:p>
            <a:r>
              <a:rPr lang="en-US" sz="1800" dirty="0"/>
              <a:t>Check Boxes – Used to create checkboxes which specify logical values</a:t>
            </a:r>
          </a:p>
          <a:p>
            <a:r>
              <a:rPr lang="en-US" sz="1800" dirty="0"/>
              <a:t>Numeric Inputs – Creates an input control for entry of numerical values (analogous to text inputs)</a:t>
            </a:r>
          </a:p>
          <a:p>
            <a:r>
              <a:rPr lang="en-US" sz="1800" dirty="0"/>
              <a:t>File Input – File upload control that can be used to upload files </a:t>
            </a:r>
          </a:p>
          <a:p>
            <a:endParaRPr lang="en-US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B8785F1-0CF8-4F0C-A93A-C3B46FB985B2}"/>
              </a:ext>
            </a:extLst>
          </p:cNvPr>
          <p:cNvSpPr txBox="1"/>
          <p:nvPr/>
        </p:nvSpPr>
        <p:spPr>
          <a:xfrm>
            <a:off x="2043859" y="6080628"/>
            <a:ext cx="9592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For a more extensive list of widgets visit (and how to implement them) visit </a:t>
            </a:r>
            <a:r>
              <a:rPr lang="en-US" dirty="0">
                <a:hlinkClick r:id="rId2"/>
              </a:rPr>
              <a:t>https://shiny.rstudio.com/tutorial/written-tutorial/lesson3/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FA2627F-68CD-4FD1-B369-6E1B1B863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030" y="5638800"/>
            <a:ext cx="1051970" cy="1219200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02A8E5-170F-41B8-AFE8-082E57E36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339" y="1141965"/>
            <a:ext cx="4618120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2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8563CF-1211-4600-8C18-C68EAD16D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Shiny App Links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5E192-1685-4BB6-8A38-7ABA82294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Application #1: Stat 2332 Grade Summary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https://josealfaro.shinyapps.io/Class_Shiny_App/</a:t>
            </a:r>
            <a:endParaRPr lang="en-US" sz="1800" dirty="0"/>
          </a:p>
          <a:p>
            <a:r>
              <a:rPr lang="en-US" sz="1800" dirty="0"/>
              <a:t>Application #2: Taiwan Earthquake</a:t>
            </a:r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https://josealfaro.shinyapps.io/Taiwan_Earthquake_Project/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Note: You may need to press the ctrl key while clicking the links in order to open them.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37ADF85-FAA1-438E-9922-96B971D0C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0030" y="5638800"/>
            <a:ext cx="105197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46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172</TotalTime>
  <Words>583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A brief introduction to         R shiny</vt:lpstr>
      <vt:lpstr>Introduction</vt:lpstr>
      <vt:lpstr>Shiny Features</vt:lpstr>
      <vt:lpstr>User interface (UI)</vt:lpstr>
      <vt:lpstr>Essential User Interface (UI) Functions</vt:lpstr>
      <vt:lpstr>Server</vt:lpstr>
      <vt:lpstr>Essential Server Functions</vt:lpstr>
      <vt:lpstr>Widget Examples</vt:lpstr>
      <vt:lpstr>Shiny App Links</vt:lpstr>
      <vt:lpstr>Homework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introduction to R shiny</dc:title>
  <dc:creator>Jose Alfaro</dc:creator>
  <cp:lastModifiedBy>Jose Alfaro</cp:lastModifiedBy>
  <cp:revision>19</cp:revision>
  <dcterms:created xsi:type="dcterms:W3CDTF">2018-12-03T01:12:17Z</dcterms:created>
  <dcterms:modified xsi:type="dcterms:W3CDTF">2018-12-04T05:01:05Z</dcterms:modified>
</cp:coreProperties>
</file>