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9f91a43e7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9f91a43e7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9fa4c57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9fa4c57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9fa4c57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9fa4c57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9fd7f83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9fd7f83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6350"/>
            <a:ext cx="9144100" cy="5149935"/>
            <a:chOff x="0" y="-8467"/>
            <a:chExt cx="12192133" cy="6866580"/>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019"/>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019"/>
                </a:schemeClr>
              </a:solidFill>
              <a:prstDash val="solid"/>
              <a:round/>
              <a:headEnd len="sm" w="sm" type="none"/>
              <a:tailEnd len="sm" w="sm" type="none"/>
            </a:ln>
          </p:spPr>
        </p:cxnSp>
        <p:cxnSp>
          <p:nvCxnSpPr>
            <p:cNvPr id="26" name="Google Shape;26;p2"/>
            <p:cNvCxnSpPr/>
            <p:nvPr/>
          </p:nvCxnSpPr>
          <p:spPr>
            <a:xfrm flipH="1">
              <a:off x="7425125" y="3681413"/>
              <a:ext cx="4763700" cy="3176700"/>
            </a:xfrm>
            <a:prstGeom prst="straightConnector1">
              <a:avLst/>
            </a:prstGeom>
            <a:noFill/>
            <a:ln cap="flat" cmpd="sng" w="9525">
              <a:solidFill>
                <a:schemeClr val="accent1">
                  <a:alpha val="69019"/>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901"/>
              </a:schemeClr>
            </a:solidFill>
            <a:ln>
              <a:noFill/>
            </a:ln>
          </p:spPr>
        </p:sp>
        <p:sp>
          <p:nvSpPr>
            <p:cNvPr id="28" name="Google Shape;28;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800" cy="3810000"/>
            </a:xfrm>
            <a:prstGeom prst="triangle">
              <a:avLst>
                <a:gd fmla="val 100000" name="adj"/>
              </a:avLst>
            </a:prstGeom>
            <a:solidFill>
              <a:srgbClr val="16B0E3">
                <a:alpha val="65098"/>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 name="Google Shape;30;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019"/>
              </a:srgbClr>
            </a:solidFill>
            <a:ln>
              <a:noFill/>
            </a:ln>
          </p:spPr>
        </p:sp>
        <p:sp>
          <p:nvSpPr>
            <p:cNvPr id="31" name="Google Shape;31;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019"/>
              </a:schemeClr>
            </a:solidFill>
            <a:ln>
              <a:noFill/>
            </a:ln>
          </p:spPr>
        </p:sp>
        <p:sp>
          <p:nvSpPr>
            <p:cNvPr id="32" name="Google Shape;32;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00" cy="3268200"/>
            </a:xfrm>
            <a:prstGeom prst="triangle">
              <a:avLst>
                <a:gd fmla="val 100000" name="adj"/>
              </a:avLst>
            </a:prstGeom>
            <a:solidFill>
              <a:srgbClr val="16B0E3">
                <a:alpha val="65098"/>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130300" y="1803400"/>
            <a:ext cx="5825100" cy="12348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36" name="Google Shape;36;p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1"/>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93" name="Google Shape;93;p1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2"/>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800"/>
              </a:spcBef>
              <a:spcAft>
                <a:spcPts val="0"/>
              </a:spcAft>
              <a:buSzPts val="1000"/>
              <a:buFont typeface="Trebuchet MS"/>
              <a:buNone/>
              <a:defRPr sz="1200">
                <a:solidFill>
                  <a:srgbClr val="7F7F7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99" name="Google Shape;99;p12"/>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00" name="Google Shape;100;p1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1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12"/>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9EDFF5"/>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04" name="Google Shape;104;p12"/>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9EDFF5"/>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3"/>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08" name="Google Shape;108;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14"/>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rgbClr val="3F3F3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14" name="Google Shape;114;p14"/>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15" name="Google Shape;115;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1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4"/>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9EDFF5"/>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19" name="Google Shape;119;p1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9EDFF5"/>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514349" y="457200"/>
            <a:ext cx="64413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15"/>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chemeClr val="accent1"/>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23" name="Google Shape;123;p15"/>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24" name="Google Shape;124;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1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1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16"/>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30" name="Google Shape;130;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1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1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17"/>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36" name="Google Shape;136;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1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1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42" name="Google Shape;42;p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000"/>
              <a:buFont typeface="Trebuchet MS"/>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48" name="Google Shape;48;p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5"/>
          <p:cNvSpPr txBox="1"/>
          <p:nvPr>
            <p:ph idx="1" type="body"/>
          </p:nvPr>
        </p:nvSpPr>
        <p:spPr>
          <a:xfrm>
            <a:off x="508000"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54" name="Google Shape;54;p5"/>
          <p:cNvSpPr txBox="1"/>
          <p:nvPr>
            <p:ph idx="2" type="body"/>
          </p:nvPr>
        </p:nvSpPr>
        <p:spPr>
          <a:xfrm>
            <a:off x="3817477"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55" name="Google Shape;55;p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6"/>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61" name="Google Shape;61;p6"/>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62" name="Google Shape;62;p6"/>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63" name="Google Shape;63;p6"/>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64" name="Google Shape;64;p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8"/>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508000" y="1123953"/>
            <a:ext cx="2890800" cy="958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500"/>
              <a:buFont typeface="Trebuchet MS"/>
              <a:buNone/>
              <a:defRPr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9"/>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79" name="Google Shape;79;p9"/>
          <p:cNvSpPr txBox="1"/>
          <p:nvPr>
            <p:ph idx="2" type="body"/>
          </p:nvPr>
        </p:nvSpPr>
        <p:spPr>
          <a:xfrm>
            <a:off x="508000" y="2082802"/>
            <a:ext cx="2890800" cy="1938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800"/>
              <a:buNone/>
              <a:defRPr sz="1100"/>
            </a:lvl2pPr>
            <a:lvl3pPr indent="-228600" lvl="2" marL="1371600" algn="l">
              <a:lnSpc>
                <a:spcPct val="100000"/>
              </a:lnSpc>
              <a:spcBef>
                <a:spcPts val="800"/>
              </a:spcBef>
              <a:spcAft>
                <a:spcPts val="0"/>
              </a:spcAft>
              <a:buSzPts val="700"/>
              <a:buNone/>
              <a:defRPr sz="900"/>
            </a:lvl3pPr>
            <a:lvl4pPr indent="-228600" lvl="3" marL="1828800" algn="l">
              <a:lnSpc>
                <a:spcPct val="100000"/>
              </a:lnSpc>
              <a:spcBef>
                <a:spcPts val="800"/>
              </a:spcBef>
              <a:spcAft>
                <a:spcPts val="0"/>
              </a:spcAft>
              <a:buSzPts val="600"/>
              <a:buNone/>
              <a:defRPr sz="800"/>
            </a:lvl4pPr>
            <a:lvl5pPr indent="-228600" lvl="4" marL="2286000" algn="l">
              <a:lnSpc>
                <a:spcPct val="100000"/>
              </a:lnSpc>
              <a:spcBef>
                <a:spcPts val="800"/>
              </a:spcBef>
              <a:spcAft>
                <a:spcPts val="0"/>
              </a:spcAft>
              <a:buSzPts val="600"/>
              <a:buNone/>
              <a:defRPr sz="800"/>
            </a:lvl5pPr>
            <a:lvl6pPr indent="-228600" lvl="5" marL="2743200" algn="l">
              <a:lnSpc>
                <a:spcPct val="100000"/>
              </a:lnSpc>
              <a:spcBef>
                <a:spcPts val="800"/>
              </a:spcBef>
              <a:spcAft>
                <a:spcPts val="0"/>
              </a:spcAft>
              <a:buSzPts val="600"/>
              <a:buNone/>
              <a:defRPr sz="800"/>
            </a:lvl6pPr>
            <a:lvl7pPr indent="-228600" lvl="6" marL="3200400" algn="l">
              <a:lnSpc>
                <a:spcPct val="100000"/>
              </a:lnSpc>
              <a:spcBef>
                <a:spcPts val="800"/>
              </a:spcBef>
              <a:spcAft>
                <a:spcPts val="0"/>
              </a:spcAft>
              <a:buSzPts val="600"/>
              <a:buNone/>
              <a:defRPr sz="800"/>
            </a:lvl7pPr>
            <a:lvl8pPr indent="-228600" lvl="7" marL="3657600" algn="l">
              <a:lnSpc>
                <a:spcPct val="100000"/>
              </a:lnSpc>
              <a:spcBef>
                <a:spcPts val="800"/>
              </a:spcBef>
              <a:spcAft>
                <a:spcPts val="0"/>
              </a:spcAft>
              <a:buSzPts val="600"/>
              <a:buNone/>
              <a:defRPr sz="800"/>
            </a:lvl8pPr>
            <a:lvl9pPr indent="-228600" lvl="8" marL="4114800" algn="l">
              <a:lnSpc>
                <a:spcPct val="100000"/>
              </a:lnSpc>
              <a:spcBef>
                <a:spcPts val="800"/>
              </a:spcBef>
              <a:spcAft>
                <a:spcPts val="0"/>
              </a:spcAft>
              <a:buSzPts val="600"/>
              <a:buNone/>
              <a:defRPr sz="800"/>
            </a:lvl9pPr>
          </a:lstStyle>
          <a:p/>
        </p:txBody>
      </p:sp>
      <p:sp>
        <p:nvSpPr>
          <p:cNvPr id="80" name="Google Shape;80;p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9"/>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800"/>
              <a:buFont typeface="Trebuchet MS"/>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0"/>
          <p:cNvSpPr/>
          <p:nvPr>
            <p:ph idx="2" type="pic"/>
          </p:nvPr>
        </p:nvSpPr>
        <p:spPr>
          <a:xfrm>
            <a:off x="508000" y="457200"/>
            <a:ext cx="6447600" cy="2884200"/>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508000" y="4025503"/>
            <a:ext cx="6447600" cy="50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700"/>
              <a:buNone/>
              <a:defRPr sz="9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87" name="Google Shape;87;p10"/>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019"/>
                </a:schemeClr>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chemeClr val="accent1">
                  <a:alpha val="69019"/>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901"/>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rgbClr val="16B0E3">
                <a:alpha val="65098"/>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019"/>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019"/>
              </a:scheme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00" cy="3268200"/>
            </a:xfrm>
            <a:prstGeom prst="triangle">
              <a:avLst>
                <a:gd fmla="val 100000" name="adj"/>
              </a:avLst>
            </a:prstGeom>
            <a:solidFill>
              <a:srgbClr val="16B0E3">
                <a:alpha val="65098"/>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800" cy="2844900"/>
            </a:xfrm>
            <a:prstGeom prst="triangle">
              <a:avLst>
                <a:gd fmla="val 0" name="adj"/>
              </a:avLst>
            </a:prstGeom>
            <a:solidFill>
              <a:schemeClr val="accent1">
                <a:alpha val="69019"/>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marR="0" rtl="0" algn="l">
              <a:lnSpc>
                <a:spcPct val="100000"/>
              </a:lnSpc>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rive.google.com/drive/folders/1K-7k34bUJJz1dQPgFDXddi6AxSzLBoLN?usp=sharing" TargetMode="External"/><Relationship Id="rId4" Type="http://schemas.openxmlformats.org/officeDocument/2006/relationships/hyperlink" Target="http://drive.google.com/file/d/1LBvAMbbabA9RA8JANFXvKlS9uVrLTw5x/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130300" y="1803400"/>
            <a:ext cx="5825100" cy="1234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a:t>Ethical Hacking Task -3</a:t>
            </a:r>
            <a:endParaRPr/>
          </a:p>
        </p:txBody>
      </p:sp>
      <p:sp>
        <p:nvSpPr>
          <p:cNvPr id="144" name="Google Shape;144;p18"/>
          <p:cNvSpPr txBox="1"/>
          <p:nvPr>
            <p:ph idx="1" type="subTitle"/>
          </p:nvPr>
        </p:nvSpPr>
        <p:spPr>
          <a:xfrm>
            <a:off x="1130300" y="3038125"/>
            <a:ext cx="5825100" cy="822600"/>
          </a:xfrm>
          <a:prstGeom prst="rect">
            <a:avLst/>
          </a:prstGeom>
        </p:spPr>
        <p:txBody>
          <a:bodyPr anchorCtr="0" anchor="t" bIns="34275" lIns="68575" spcFirstLastPara="1" rIns="68575" wrap="square" tIns="34275">
            <a:normAutofit/>
          </a:bodyPr>
          <a:lstStyle/>
          <a:p>
            <a:pPr indent="-298450" lvl="0" marL="457200" rtl="0" algn="r">
              <a:spcBef>
                <a:spcPts val="800"/>
              </a:spcBef>
              <a:spcAft>
                <a:spcPts val="0"/>
              </a:spcAft>
              <a:buSzPts val="1100"/>
              <a:buChar char="-"/>
            </a:pPr>
            <a:r>
              <a:rPr lang="en"/>
              <a:t>By  Yashika Shetty</a:t>
            </a:r>
            <a:endParaRPr/>
          </a:p>
          <a:p>
            <a:pPr indent="-298450" lvl="0" marL="457200" rtl="0" algn="r">
              <a:spcBef>
                <a:spcPts val="0"/>
              </a:spcBef>
              <a:spcAft>
                <a:spcPts val="0"/>
              </a:spcAft>
              <a:buSzPts val="1100"/>
              <a:buChar char="-"/>
            </a:pPr>
            <a:r>
              <a:rPr lang="en"/>
              <a:t>(yashika.shetty_19@sakec.ac.in)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508000" y="457200"/>
            <a:ext cx="6447600" cy="99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Problem Statement or Task:</a:t>
            </a:r>
            <a:endParaRPr/>
          </a:p>
        </p:txBody>
      </p:sp>
      <p:sp>
        <p:nvSpPr>
          <p:cNvPr id="150" name="Google Shape;150;p19"/>
          <p:cNvSpPr txBox="1"/>
          <p:nvPr>
            <p:ph idx="1" type="body"/>
          </p:nvPr>
        </p:nvSpPr>
        <p:spPr>
          <a:xfrm>
            <a:off x="508000" y="1620442"/>
            <a:ext cx="6447600" cy="2910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In this task you are completely free. http://testasp.vulnweb.com/ - This is the website. Explore the website and try to find vulnerabilities in the website and report it to us. You will be evaluated on your methods and report you submit. Don’t worry about evaluation, just report the vulnerabilities as you feel comfortable.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409625" y="51350"/>
            <a:ext cx="6447600" cy="99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The Findings</a:t>
            </a:r>
            <a:r>
              <a:rPr lang="en"/>
              <a:t>:</a:t>
            </a:r>
            <a:endParaRPr/>
          </a:p>
        </p:txBody>
      </p:sp>
      <p:pic>
        <p:nvPicPr>
          <p:cNvPr id="156" name="Google Shape;156;p20"/>
          <p:cNvPicPr preferRelativeResize="0"/>
          <p:nvPr/>
        </p:nvPicPr>
        <p:blipFill>
          <a:blip r:embed="rId3">
            <a:alphaModFix/>
          </a:blip>
          <a:stretch>
            <a:fillRect/>
          </a:stretch>
        </p:blipFill>
        <p:spPr>
          <a:xfrm>
            <a:off x="596025" y="885175"/>
            <a:ext cx="6813322" cy="4258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508000" y="457200"/>
            <a:ext cx="6447600" cy="99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My Report:</a:t>
            </a:r>
            <a:endParaRPr/>
          </a:p>
        </p:txBody>
      </p:sp>
      <p:sp>
        <p:nvSpPr>
          <p:cNvPr id="162" name="Google Shape;162;p21"/>
          <p:cNvSpPr txBox="1"/>
          <p:nvPr>
            <p:ph idx="1" type="body"/>
          </p:nvPr>
        </p:nvSpPr>
        <p:spPr>
          <a:xfrm>
            <a:off x="508000" y="1620442"/>
            <a:ext cx="6447600" cy="2910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63" name="Google Shape;163;p21"/>
          <p:cNvPicPr preferRelativeResize="0"/>
          <p:nvPr/>
        </p:nvPicPr>
        <p:blipFill>
          <a:blip r:embed="rId3">
            <a:alphaModFix/>
          </a:blip>
          <a:stretch>
            <a:fillRect/>
          </a:stretch>
        </p:blipFill>
        <p:spPr>
          <a:xfrm>
            <a:off x="457200" y="1113768"/>
            <a:ext cx="6447600" cy="40297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508000" y="457200"/>
            <a:ext cx="6447600" cy="99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Screen recording:</a:t>
            </a:r>
            <a:endParaRPr/>
          </a:p>
        </p:txBody>
      </p:sp>
      <p:sp>
        <p:nvSpPr>
          <p:cNvPr id="169" name="Google Shape;169;p22"/>
          <p:cNvSpPr txBox="1"/>
          <p:nvPr>
            <p:ph idx="1" type="body"/>
          </p:nvPr>
        </p:nvSpPr>
        <p:spPr>
          <a:xfrm>
            <a:off x="5818575" y="1620450"/>
            <a:ext cx="2368200" cy="2910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u="sng">
                <a:solidFill>
                  <a:schemeClr val="hlink"/>
                </a:solidFill>
                <a:hlinkClick r:id="rId3"/>
              </a:rPr>
              <a:t>View from drive</a:t>
            </a:r>
            <a:endParaRPr/>
          </a:p>
        </p:txBody>
      </p:sp>
      <p:pic>
        <p:nvPicPr>
          <p:cNvPr id="170" name="Google Shape;170;p22" title="Kali-Linux-2021.2-virtualbox-amd64 [Running] - Oracle VM VirtualBox 2021-08-18 20-54-18.mp4">
            <a:hlinkClick r:id="rId4"/>
          </p:cNvPr>
          <p:cNvPicPr preferRelativeResize="0"/>
          <p:nvPr/>
        </p:nvPicPr>
        <p:blipFill>
          <a:blip r:embed="rId5">
            <a:alphaModFix/>
          </a:blip>
          <a:stretch>
            <a:fillRect/>
          </a:stretch>
        </p:blipFill>
        <p:spPr>
          <a:xfrm>
            <a:off x="508000" y="16204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