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4630400" cy="8229600"/>
  <p:notesSz cx="8229600" cy="14630400"/>
  <p:embeddedFontLst>
    <p:embeddedFont>
      <p:font typeface="Lora"/>
      <p:regular r:id="rId15"/>
    </p:embeddedFont>
    <p:embeddedFont>
      <p:font typeface="Lora"/>
      <p:regular r:id="rId16"/>
    </p:embeddedFont>
    <p:embeddedFont>
      <p:font typeface="Lora"/>
      <p:regular r:id="rId17"/>
    </p:embeddedFont>
    <p:embeddedFont>
      <p:font typeface="Lora"/>
      <p:regular r:id="rId18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5" Type="http://schemas.openxmlformats.org/officeDocument/2006/relationships/font" Target="fonts/font1.fntdata"/><Relationship Id="rId16" Type="http://schemas.openxmlformats.org/officeDocument/2006/relationships/font" Target="fonts/font2.fntdata"/><Relationship Id="rId17" Type="http://schemas.openxmlformats.org/officeDocument/2006/relationships/font" Target="fonts/font3.fntdata"/><Relationship Id="rId18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3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9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image" Target="../media/image-5-4.png"/><Relationship Id="rId5" Type="http://schemas.openxmlformats.org/officeDocument/2006/relationships/image" Target="../media/image-5-5.png"/><Relationship Id="rId6" Type="http://schemas.openxmlformats.org/officeDocument/2006/relationships/slideLayout" Target="../slideLayouts/slideLayout6.xml"/><Relationship Id="rId7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image" Target="../media/image-6-4.png"/><Relationship Id="rId5" Type="http://schemas.openxmlformats.org/officeDocument/2006/relationships/slideLayout" Target="../slideLayouts/slideLayout7.xml"/><Relationship Id="rId6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24124" y="2504242"/>
            <a:ext cx="7468553" cy="14080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500"/>
              </a:lnSpc>
              <a:buNone/>
            </a:pPr>
            <a:r>
              <a:rPr lang="en-US" sz="440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Phishing Awareness Training</a:t>
            </a:r>
            <a:endParaRPr lang="en-US" sz="4400" dirty="0"/>
          </a:p>
        </p:txBody>
      </p:sp>
      <p:sp>
        <p:nvSpPr>
          <p:cNvPr id="4" name="Text 1"/>
          <p:cNvSpPr/>
          <p:nvPr/>
        </p:nvSpPr>
        <p:spPr>
          <a:xfrm>
            <a:off x="6324124" y="4271248"/>
            <a:ext cx="7468553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Learn how to recognize and avoid phishing scams. Protect yourself and your organization.</a:t>
            </a:r>
            <a:endParaRPr lang="en-US" sz="1850" dirty="0"/>
          </a:p>
        </p:txBody>
      </p:sp>
      <p:sp>
        <p:nvSpPr>
          <p:cNvPr id="5" name="Shape 2"/>
          <p:cNvSpPr/>
          <p:nvPr/>
        </p:nvSpPr>
        <p:spPr>
          <a:xfrm>
            <a:off x="6324124" y="5324356"/>
            <a:ext cx="382905" cy="382905"/>
          </a:xfrm>
          <a:prstGeom prst="roundRect">
            <a:avLst>
              <a:gd name="adj" fmla="val 23878209"/>
            </a:avLst>
          </a:prstGeom>
          <a:solidFill>
            <a:srgbClr val="453167"/>
          </a:solidFill>
          <a:ln w="7620">
            <a:solidFill>
              <a:srgbClr val="4D4D51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6466880" y="5466993"/>
            <a:ext cx="97393" cy="975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750"/>
              </a:lnSpc>
              <a:buNone/>
            </a:pPr>
            <a:r>
              <a:rPr lang="en-US" sz="750" dirty="0">
                <a:solidFill>
                  <a:srgbClr val="FFFFFF"/>
                </a:solidFill>
                <a:latin typeface="Source Sans Pro Medium" pitchFamily="34" charset="0"/>
                <a:ea typeface="Source Sans Pro Medium" pitchFamily="34" charset="-122"/>
                <a:cs typeface="Source Sans Pro Medium" pitchFamily="34" charset="-120"/>
              </a:rPr>
              <a:t>yt</a:t>
            </a:r>
            <a:endParaRPr lang="en-US" sz="750" dirty="0"/>
          </a:p>
        </p:txBody>
      </p:sp>
      <p:sp>
        <p:nvSpPr>
          <p:cNvPr id="7" name="Text 4"/>
          <p:cNvSpPr/>
          <p:nvPr/>
        </p:nvSpPr>
        <p:spPr>
          <a:xfrm>
            <a:off x="6826687" y="5306497"/>
            <a:ext cx="2305050" cy="4188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250"/>
              </a:lnSpc>
              <a:buNone/>
            </a:pPr>
            <a:r>
              <a:rPr lang="en-US" sz="2350" b="1" dirty="0">
                <a:solidFill>
                  <a:srgbClr val="D6E5EF"/>
                </a:solidFill>
                <a:latin typeface="Source Sans Pro Bold" pitchFamily="34" charset="0"/>
                <a:ea typeface="Source Sans Pro Bold" pitchFamily="34" charset="-122"/>
                <a:cs typeface="Source Sans Pro Bold" pitchFamily="34" charset="-120"/>
              </a:rPr>
              <a:t>by yashika tambe</a:t>
            </a:r>
            <a:endParaRPr lang="en-US" sz="23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24124" y="1531858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00"/>
              </a:lnSpc>
              <a:buNone/>
            </a:pPr>
            <a:r>
              <a:rPr lang="en-US" sz="440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What Is Phishing?</a:t>
            </a:r>
            <a:endParaRPr lang="en-US" sz="4400" dirty="0"/>
          </a:p>
        </p:txBody>
      </p:sp>
      <p:sp>
        <p:nvSpPr>
          <p:cNvPr id="4" name="Shape 1"/>
          <p:cNvSpPr/>
          <p:nvPr/>
        </p:nvSpPr>
        <p:spPr>
          <a:xfrm>
            <a:off x="6324124" y="2594848"/>
            <a:ext cx="3614618" cy="2123242"/>
          </a:xfrm>
          <a:prstGeom prst="roundRect">
            <a:avLst>
              <a:gd name="adj" fmla="val 1691"/>
            </a:avLst>
          </a:prstGeom>
          <a:solidFill>
            <a:srgbClr val="444752"/>
          </a:solidFill>
          <a:ln/>
        </p:spPr>
      </p:sp>
      <p:sp>
        <p:nvSpPr>
          <p:cNvPr id="5" name="Text 2"/>
          <p:cNvSpPr/>
          <p:nvPr/>
        </p:nvSpPr>
        <p:spPr>
          <a:xfrm>
            <a:off x="6563439" y="2834164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Phishing Emails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6563439" y="3329702"/>
            <a:ext cx="3135987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Fraudulent emails designed to steal sensitive data or spread malware.</a:t>
            </a:r>
            <a:endParaRPr lang="en-US" sz="1850" dirty="0"/>
          </a:p>
        </p:txBody>
      </p:sp>
      <p:sp>
        <p:nvSpPr>
          <p:cNvPr id="7" name="Shape 4"/>
          <p:cNvSpPr/>
          <p:nvPr/>
        </p:nvSpPr>
        <p:spPr>
          <a:xfrm>
            <a:off x="10178058" y="2594848"/>
            <a:ext cx="3614618" cy="2123242"/>
          </a:xfrm>
          <a:prstGeom prst="roundRect">
            <a:avLst>
              <a:gd name="adj" fmla="val 1691"/>
            </a:avLst>
          </a:prstGeom>
          <a:solidFill>
            <a:srgbClr val="444752"/>
          </a:solidFill>
          <a:ln/>
        </p:spPr>
      </p:sp>
      <p:sp>
        <p:nvSpPr>
          <p:cNvPr id="8" name="Text 5"/>
          <p:cNvSpPr/>
          <p:nvPr/>
        </p:nvSpPr>
        <p:spPr>
          <a:xfrm>
            <a:off x="10417373" y="2834164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Fake Websites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0417373" y="3329702"/>
            <a:ext cx="3135987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Lookalike sites that trick users into entering login credentials or personal information.</a:t>
            </a:r>
            <a:endParaRPr lang="en-US" sz="1850" dirty="0"/>
          </a:p>
        </p:txBody>
      </p:sp>
      <p:sp>
        <p:nvSpPr>
          <p:cNvPr id="10" name="Shape 7"/>
          <p:cNvSpPr/>
          <p:nvPr/>
        </p:nvSpPr>
        <p:spPr>
          <a:xfrm>
            <a:off x="6324124" y="4957405"/>
            <a:ext cx="7468553" cy="1740218"/>
          </a:xfrm>
          <a:prstGeom prst="roundRect">
            <a:avLst>
              <a:gd name="adj" fmla="val 2063"/>
            </a:avLst>
          </a:prstGeom>
          <a:solidFill>
            <a:srgbClr val="444752"/>
          </a:solidFill>
          <a:ln/>
        </p:spPr>
      </p:sp>
      <p:sp>
        <p:nvSpPr>
          <p:cNvPr id="11" name="Text 8"/>
          <p:cNvSpPr/>
          <p:nvPr/>
        </p:nvSpPr>
        <p:spPr>
          <a:xfrm>
            <a:off x="6563439" y="5196721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Social Engineering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6563439" y="5692259"/>
            <a:ext cx="6989921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Manipulating people to disclose confidential information through deception.</a:t>
            </a:r>
            <a:endParaRPr lang="en-US" sz="18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10432" y="995601"/>
            <a:ext cx="7473553" cy="6924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450"/>
              </a:lnSpc>
              <a:buNone/>
            </a:pPr>
            <a:r>
              <a:rPr lang="en-US" sz="435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Common Phishing Indicators</a:t>
            </a:r>
            <a:endParaRPr lang="en-US" sz="4350" dirty="0"/>
          </a:p>
        </p:txBody>
      </p:sp>
      <p:sp>
        <p:nvSpPr>
          <p:cNvPr id="4" name="Shape 1"/>
          <p:cNvSpPr/>
          <p:nvPr/>
        </p:nvSpPr>
        <p:spPr>
          <a:xfrm>
            <a:off x="6310432" y="2041208"/>
            <a:ext cx="529709" cy="529709"/>
          </a:xfrm>
          <a:prstGeom prst="roundRect">
            <a:avLst>
              <a:gd name="adj" fmla="val 6668"/>
            </a:avLst>
          </a:prstGeom>
          <a:solidFill>
            <a:srgbClr val="444752"/>
          </a:solidFill>
          <a:ln/>
        </p:spPr>
      </p:sp>
      <p:sp>
        <p:nvSpPr>
          <p:cNvPr id="5" name="Text 2"/>
          <p:cNvSpPr/>
          <p:nvPr/>
        </p:nvSpPr>
        <p:spPr>
          <a:xfrm>
            <a:off x="7075527" y="2122051"/>
            <a:ext cx="4218384" cy="3462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15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Urgent or Threatening Language</a:t>
            </a:r>
            <a:endParaRPr lang="en-US" sz="2150" dirty="0"/>
          </a:p>
        </p:txBody>
      </p:sp>
      <p:sp>
        <p:nvSpPr>
          <p:cNvPr id="6" name="Text 3"/>
          <p:cNvSpPr/>
          <p:nvPr/>
        </p:nvSpPr>
        <p:spPr>
          <a:xfrm>
            <a:off x="7075527" y="2609493"/>
            <a:ext cx="6730841" cy="3767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5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Pressure you to act quickly or risk penalties.</a:t>
            </a:r>
            <a:endParaRPr lang="en-US" sz="1850" dirty="0"/>
          </a:p>
        </p:txBody>
      </p:sp>
      <p:sp>
        <p:nvSpPr>
          <p:cNvPr id="7" name="Shape 4"/>
          <p:cNvSpPr/>
          <p:nvPr/>
        </p:nvSpPr>
        <p:spPr>
          <a:xfrm>
            <a:off x="6310432" y="3457099"/>
            <a:ext cx="529709" cy="529709"/>
          </a:xfrm>
          <a:prstGeom prst="roundRect">
            <a:avLst>
              <a:gd name="adj" fmla="val 6668"/>
            </a:avLst>
          </a:prstGeom>
          <a:solidFill>
            <a:srgbClr val="444752"/>
          </a:solidFill>
          <a:ln/>
        </p:spPr>
      </p:sp>
      <p:sp>
        <p:nvSpPr>
          <p:cNvPr id="8" name="Text 5"/>
          <p:cNvSpPr/>
          <p:nvPr/>
        </p:nvSpPr>
        <p:spPr>
          <a:xfrm>
            <a:off x="7075527" y="3537942"/>
            <a:ext cx="4380190" cy="3462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15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Unexpected Attachments or Links</a:t>
            </a:r>
            <a:endParaRPr lang="en-US" sz="2150" dirty="0"/>
          </a:p>
        </p:txBody>
      </p:sp>
      <p:sp>
        <p:nvSpPr>
          <p:cNvPr id="9" name="Text 6"/>
          <p:cNvSpPr/>
          <p:nvPr/>
        </p:nvSpPr>
        <p:spPr>
          <a:xfrm>
            <a:off x="7075527" y="4025384"/>
            <a:ext cx="6730841" cy="3767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5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Be wary of unsolicited files and unfamiliar URLs.</a:t>
            </a:r>
            <a:endParaRPr lang="en-US" sz="1850" dirty="0"/>
          </a:p>
        </p:txBody>
      </p:sp>
      <p:sp>
        <p:nvSpPr>
          <p:cNvPr id="10" name="Shape 7"/>
          <p:cNvSpPr/>
          <p:nvPr/>
        </p:nvSpPr>
        <p:spPr>
          <a:xfrm>
            <a:off x="6310432" y="4872990"/>
            <a:ext cx="529709" cy="529709"/>
          </a:xfrm>
          <a:prstGeom prst="roundRect">
            <a:avLst>
              <a:gd name="adj" fmla="val 6668"/>
            </a:avLst>
          </a:prstGeom>
          <a:solidFill>
            <a:srgbClr val="444752"/>
          </a:solidFill>
          <a:ln/>
        </p:spPr>
      </p:sp>
      <p:sp>
        <p:nvSpPr>
          <p:cNvPr id="11" name="Text 8"/>
          <p:cNvSpPr/>
          <p:nvPr/>
        </p:nvSpPr>
        <p:spPr>
          <a:xfrm>
            <a:off x="7075527" y="4953833"/>
            <a:ext cx="3765590" cy="3462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15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Spelling and Grammar Errors</a:t>
            </a:r>
            <a:endParaRPr lang="en-US" sz="2150" dirty="0"/>
          </a:p>
        </p:txBody>
      </p:sp>
      <p:sp>
        <p:nvSpPr>
          <p:cNvPr id="12" name="Text 9"/>
          <p:cNvSpPr/>
          <p:nvPr/>
        </p:nvSpPr>
        <p:spPr>
          <a:xfrm>
            <a:off x="7075527" y="5441275"/>
            <a:ext cx="6730841" cy="3767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5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Poor language is a common phishing giveaway.</a:t>
            </a:r>
            <a:endParaRPr lang="en-US" sz="1850" dirty="0"/>
          </a:p>
        </p:txBody>
      </p:sp>
      <p:sp>
        <p:nvSpPr>
          <p:cNvPr id="13" name="Shape 10"/>
          <p:cNvSpPr/>
          <p:nvPr/>
        </p:nvSpPr>
        <p:spPr>
          <a:xfrm>
            <a:off x="6310432" y="6288881"/>
            <a:ext cx="529709" cy="529709"/>
          </a:xfrm>
          <a:prstGeom prst="roundRect">
            <a:avLst>
              <a:gd name="adj" fmla="val 6668"/>
            </a:avLst>
          </a:prstGeom>
          <a:solidFill>
            <a:srgbClr val="444752"/>
          </a:solidFill>
          <a:ln/>
        </p:spPr>
      </p:sp>
      <p:sp>
        <p:nvSpPr>
          <p:cNvPr id="14" name="Text 11"/>
          <p:cNvSpPr/>
          <p:nvPr/>
        </p:nvSpPr>
        <p:spPr>
          <a:xfrm>
            <a:off x="7075527" y="6369725"/>
            <a:ext cx="3354943" cy="3462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15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Sender Address Mismatch</a:t>
            </a:r>
            <a:endParaRPr lang="en-US" sz="2150" dirty="0"/>
          </a:p>
        </p:txBody>
      </p:sp>
      <p:sp>
        <p:nvSpPr>
          <p:cNvPr id="15" name="Text 12"/>
          <p:cNvSpPr/>
          <p:nvPr/>
        </p:nvSpPr>
        <p:spPr>
          <a:xfrm>
            <a:off x="7075527" y="6857167"/>
            <a:ext cx="6730841" cy="3767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5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Email address doesn't match the claimed organization.</a:t>
            </a:r>
            <a:endParaRPr lang="en-US" sz="18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2467928"/>
            <a:ext cx="6493312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00"/>
              </a:lnSpc>
              <a:buNone/>
            </a:pPr>
            <a:r>
              <a:rPr lang="en-US" sz="440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Phishing Email Examples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837724" y="3770233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Real Email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837724" y="4361498"/>
            <a:ext cx="618553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Clear branding and professional language</a:t>
            </a:r>
            <a:endParaRPr lang="en-US" sz="1850" dirty="0"/>
          </a:p>
        </p:txBody>
      </p:sp>
      <p:sp>
        <p:nvSpPr>
          <p:cNvPr id="5" name="Text 3"/>
          <p:cNvSpPr/>
          <p:nvPr/>
        </p:nvSpPr>
        <p:spPr>
          <a:xfrm>
            <a:off x="837724" y="4828223"/>
            <a:ext cx="618553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Known sender with valid domain</a:t>
            </a:r>
            <a:endParaRPr lang="en-US" sz="1850" dirty="0"/>
          </a:p>
        </p:txBody>
      </p:sp>
      <p:sp>
        <p:nvSpPr>
          <p:cNvPr id="6" name="Text 4"/>
          <p:cNvSpPr/>
          <p:nvPr/>
        </p:nvSpPr>
        <p:spPr>
          <a:xfrm>
            <a:off x="837724" y="5294948"/>
            <a:ext cx="618553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Personalized content</a:t>
            </a:r>
            <a:endParaRPr lang="en-US" sz="1850" dirty="0"/>
          </a:p>
        </p:txBody>
      </p:sp>
      <p:sp>
        <p:nvSpPr>
          <p:cNvPr id="7" name="Text 5"/>
          <p:cNvSpPr/>
          <p:nvPr/>
        </p:nvSpPr>
        <p:spPr>
          <a:xfrm>
            <a:off x="7614761" y="3770233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Phishing Email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614761" y="4361498"/>
            <a:ext cx="618553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Generic greetings</a:t>
            </a:r>
            <a:endParaRPr lang="en-US" sz="1850" dirty="0"/>
          </a:p>
        </p:txBody>
      </p:sp>
      <p:sp>
        <p:nvSpPr>
          <p:cNvPr id="9" name="Text 7"/>
          <p:cNvSpPr/>
          <p:nvPr/>
        </p:nvSpPr>
        <p:spPr>
          <a:xfrm>
            <a:off x="7614761" y="4828223"/>
            <a:ext cx="618553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Suspicious links or calls to action</a:t>
            </a:r>
            <a:endParaRPr lang="en-US" sz="1850" dirty="0"/>
          </a:p>
        </p:txBody>
      </p:sp>
      <p:sp>
        <p:nvSpPr>
          <p:cNvPr id="10" name="Text 8"/>
          <p:cNvSpPr/>
          <p:nvPr/>
        </p:nvSpPr>
        <p:spPr>
          <a:xfrm>
            <a:off x="7614761" y="5294948"/>
            <a:ext cx="618553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Unsolicited attachments</a:t>
            </a:r>
            <a:endParaRPr lang="en-US" sz="18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838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04478" y="642818"/>
            <a:ext cx="6127313" cy="6873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400"/>
              </a:lnSpc>
              <a:buNone/>
            </a:pPr>
            <a:r>
              <a:rPr lang="en-US" sz="430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How to Protect Yourself</a:t>
            </a:r>
            <a:endParaRPr lang="en-US" sz="4300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4478" y="1680686"/>
            <a:ext cx="1168718" cy="1699022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823716" y="1914406"/>
            <a:ext cx="2749987" cy="3437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15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Verify Sender</a:t>
            </a:r>
            <a:endParaRPr lang="en-US" sz="2150" dirty="0"/>
          </a:p>
        </p:txBody>
      </p:sp>
      <p:sp>
        <p:nvSpPr>
          <p:cNvPr id="6" name="Text 2"/>
          <p:cNvSpPr/>
          <p:nvPr/>
        </p:nvSpPr>
        <p:spPr>
          <a:xfrm>
            <a:off x="7823716" y="2398276"/>
            <a:ext cx="5988606" cy="7477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180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Check email addresses carefully before responding or clicking.</a:t>
            </a:r>
            <a:endParaRPr lang="en-US" sz="1800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4478" y="3379708"/>
            <a:ext cx="1168718" cy="1402437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823716" y="3613428"/>
            <a:ext cx="2749987" cy="3437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15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Hover Over Links</a:t>
            </a:r>
            <a:endParaRPr lang="en-US" sz="2150" dirty="0"/>
          </a:p>
        </p:txBody>
      </p:sp>
      <p:sp>
        <p:nvSpPr>
          <p:cNvPr id="9" name="Text 4"/>
          <p:cNvSpPr/>
          <p:nvPr/>
        </p:nvSpPr>
        <p:spPr>
          <a:xfrm>
            <a:off x="7823716" y="4097298"/>
            <a:ext cx="5988606" cy="3738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180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Reveal real destination URLs to avoid malicious sites.</a:t>
            </a:r>
            <a:endParaRPr lang="en-US" sz="1800" dirty="0"/>
          </a:p>
        </p:txBody>
      </p:sp>
      <p:pic>
        <p:nvPicPr>
          <p:cNvPr id="1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4478" y="4782145"/>
            <a:ext cx="1168718" cy="1402437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823716" y="5015865"/>
            <a:ext cx="3365302" cy="3437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15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Never Share Sensitive Info</a:t>
            </a:r>
            <a:endParaRPr lang="en-US" sz="2150" dirty="0"/>
          </a:p>
        </p:txBody>
      </p:sp>
      <p:sp>
        <p:nvSpPr>
          <p:cNvPr id="12" name="Text 6"/>
          <p:cNvSpPr/>
          <p:nvPr/>
        </p:nvSpPr>
        <p:spPr>
          <a:xfrm>
            <a:off x="7823716" y="5499735"/>
            <a:ext cx="5988606" cy="3738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180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Avoid providing passwords or personal data in emails.</a:t>
            </a:r>
            <a:endParaRPr lang="en-US" sz="1800" dirty="0"/>
          </a:p>
        </p:txBody>
      </p:sp>
      <p:pic>
        <p:nvPicPr>
          <p:cNvPr id="13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4478" y="6184583"/>
            <a:ext cx="1168718" cy="1402437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7823716" y="6418302"/>
            <a:ext cx="3217426" cy="3437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15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Report Suspicious Emails</a:t>
            </a:r>
            <a:endParaRPr lang="en-US" sz="2150" dirty="0"/>
          </a:p>
        </p:txBody>
      </p:sp>
      <p:sp>
        <p:nvSpPr>
          <p:cNvPr id="15" name="Text 8"/>
          <p:cNvSpPr/>
          <p:nvPr/>
        </p:nvSpPr>
        <p:spPr>
          <a:xfrm>
            <a:off x="7823716" y="6902172"/>
            <a:ext cx="5988606" cy="3738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180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Use company tools to flag phishing attempts immediately.</a:t>
            </a:r>
            <a:endParaRPr lang="en-US"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1256348"/>
            <a:ext cx="8937546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00"/>
              </a:lnSpc>
              <a:buNone/>
            </a:pPr>
            <a:r>
              <a:rPr lang="en-US" sz="440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Understanding Social Engineering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1872972" y="2852023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Research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837724" y="3347561"/>
            <a:ext cx="3851434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Attackers gather info about you or your colleagues.</a:t>
            </a:r>
            <a:endParaRPr lang="en-US" sz="1850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48131" y="2439114"/>
            <a:ext cx="4534138" cy="4534138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6223516" y="3183969"/>
            <a:ext cx="358140" cy="4476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500"/>
              </a:lnSpc>
              <a:buNone/>
            </a:pPr>
            <a:r>
              <a:rPr lang="en-US" sz="280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1</a:t>
            </a:r>
            <a:endParaRPr lang="en-US" sz="2800" dirty="0"/>
          </a:p>
        </p:txBody>
      </p:sp>
      <p:sp>
        <p:nvSpPr>
          <p:cNvPr id="7" name="Text 4"/>
          <p:cNvSpPr/>
          <p:nvPr/>
        </p:nvSpPr>
        <p:spPr>
          <a:xfrm>
            <a:off x="9941243" y="2852023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Build Trust</a:t>
            </a:r>
            <a:endParaRPr lang="en-US" sz="2200" dirty="0"/>
          </a:p>
        </p:txBody>
      </p:sp>
      <p:sp>
        <p:nvSpPr>
          <p:cNvPr id="8" name="Text 5"/>
          <p:cNvSpPr/>
          <p:nvPr/>
        </p:nvSpPr>
        <p:spPr>
          <a:xfrm>
            <a:off x="9941243" y="3347561"/>
            <a:ext cx="3851434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They pretend to be colleagues or authority figures.</a:t>
            </a:r>
            <a:endParaRPr lang="en-US" sz="1850" dirty="0"/>
          </a:p>
        </p:txBody>
      </p:sp>
      <p:pic>
        <p:nvPicPr>
          <p:cNvPr id="9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131" y="2439114"/>
            <a:ext cx="4534138" cy="4534138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8434388" y="3569732"/>
            <a:ext cx="358140" cy="4476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500"/>
              </a:lnSpc>
              <a:buNone/>
            </a:pPr>
            <a:r>
              <a:rPr lang="en-US" sz="280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2</a:t>
            </a:r>
            <a:endParaRPr lang="en-US" sz="2800" dirty="0"/>
          </a:p>
        </p:txBody>
      </p:sp>
      <p:sp>
        <p:nvSpPr>
          <p:cNvPr id="11" name="Text 7"/>
          <p:cNvSpPr/>
          <p:nvPr/>
        </p:nvSpPr>
        <p:spPr>
          <a:xfrm>
            <a:off x="9941243" y="5298638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Exploit Trust</a:t>
            </a:r>
            <a:endParaRPr lang="en-US" sz="2200" dirty="0"/>
          </a:p>
        </p:txBody>
      </p:sp>
      <p:sp>
        <p:nvSpPr>
          <p:cNvPr id="12" name="Text 8"/>
          <p:cNvSpPr/>
          <p:nvPr/>
        </p:nvSpPr>
        <p:spPr>
          <a:xfrm>
            <a:off x="9941243" y="5794177"/>
            <a:ext cx="3851434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Convince targets to share sensitive info or click links.</a:t>
            </a:r>
            <a:endParaRPr lang="en-US" sz="1850" dirty="0"/>
          </a:p>
        </p:txBody>
      </p:sp>
      <p:pic>
        <p:nvPicPr>
          <p:cNvPr id="13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8131" y="2439114"/>
            <a:ext cx="4534138" cy="4534138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8048625" y="5780603"/>
            <a:ext cx="358140" cy="4476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500"/>
              </a:lnSpc>
              <a:buNone/>
            </a:pPr>
            <a:r>
              <a:rPr lang="en-US" sz="280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3</a:t>
            </a:r>
            <a:endParaRPr lang="en-US" sz="2800" dirty="0"/>
          </a:p>
        </p:txBody>
      </p:sp>
      <p:sp>
        <p:nvSpPr>
          <p:cNvPr id="15" name="Text 10"/>
          <p:cNvSpPr/>
          <p:nvPr/>
        </p:nvSpPr>
        <p:spPr>
          <a:xfrm>
            <a:off x="1872972" y="5298638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Consequences</a:t>
            </a:r>
            <a:endParaRPr lang="en-US" sz="2200" dirty="0"/>
          </a:p>
        </p:txBody>
      </p:sp>
      <p:sp>
        <p:nvSpPr>
          <p:cNvPr id="16" name="Text 11"/>
          <p:cNvSpPr/>
          <p:nvPr/>
        </p:nvSpPr>
        <p:spPr>
          <a:xfrm>
            <a:off x="837724" y="5794177"/>
            <a:ext cx="3851434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Lead to data breaches, financial loss, or malware infection.</a:t>
            </a:r>
            <a:endParaRPr lang="en-US" sz="1850" dirty="0"/>
          </a:p>
        </p:txBody>
      </p:sp>
      <p:pic>
        <p:nvPicPr>
          <p:cNvPr id="17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8131" y="2439114"/>
            <a:ext cx="4534138" cy="4534138"/>
          </a:xfrm>
          <a:prstGeom prst="rect">
            <a:avLst/>
          </a:prstGeom>
        </p:spPr>
      </p:pic>
      <p:sp>
        <p:nvSpPr>
          <p:cNvPr id="18" name="Text 12"/>
          <p:cNvSpPr/>
          <p:nvPr/>
        </p:nvSpPr>
        <p:spPr>
          <a:xfrm>
            <a:off x="5837753" y="5394841"/>
            <a:ext cx="358140" cy="4476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500"/>
              </a:lnSpc>
              <a:buNone/>
            </a:pPr>
            <a:r>
              <a:rPr lang="en-US" sz="280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4</a:t>
            </a:r>
            <a:endParaRPr lang="en-US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1652" y="655320"/>
            <a:ext cx="8596313" cy="6988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00"/>
              </a:lnSpc>
              <a:buNone/>
            </a:pPr>
            <a:r>
              <a:rPr lang="en-US" sz="440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Recognizing Suspicious Websites</a:t>
            </a:r>
            <a:endParaRPr lang="en-US" sz="4400" dirty="0"/>
          </a:p>
        </p:txBody>
      </p:sp>
      <p:sp>
        <p:nvSpPr>
          <p:cNvPr id="3" name="Shape 1"/>
          <p:cNvSpPr/>
          <p:nvPr/>
        </p:nvSpPr>
        <p:spPr>
          <a:xfrm>
            <a:off x="831652" y="1829395"/>
            <a:ext cx="1620798" cy="1347192"/>
          </a:xfrm>
          <a:prstGeom prst="roundRect">
            <a:avLst>
              <a:gd name="adj" fmla="val 2646"/>
            </a:avLst>
          </a:prstGeom>
          <a:solidFill>
            <a:srgbClr val="444752"/>
          </a:solidFill>
          <a:ln/>
        </p:spPr>
      </p:sp>
      <p:sp>
        <p:nvSpPr>
          <p:cNvPr id="4" name="Text 2"/>
          <p:cNvSpPr/>
          <p:nvPr/>
        </p:nvSpPr>
        <p:spPr>
          <a:xfrm>
            <a:off x="1474946" y="2294096"/>
            <a:ext cx="334089" cy="4176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4200"/>
              </a:lnSpc>
              <a:buNone/>
            </a:pPr>
            <a:r>
              <a:rPr lang="en-US" sz="260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1</a:t>
            </a:r>
            <a:endParaRPr lang="en-US" sz="2600" dirty="0"/>
          </a:p>
        </p:txBody>
      </p:sp>
      <p:sp>
        <p:nvSpPr>
          <p:cNvPr id="5" name="Text 3"/>
          <p:cNvSpPr/>
          <p:nvPr/>
        </p:nvSpPr>
        <p:spPr>
          <a:xfrm>
            <a:off x="2689979" y="2066925"/>
            <a:ext cx="2795468" cy="3494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Check URL Carefully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2689979" y="2558891"/>
            <a:ext cx="4764167" cy="3801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5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Look for slight misspellings or unusual domains.</a:t>
            </a:r>
            <a:endParaRPr lang="en-US" sz="1850" dirty="0"/>
          </a:p>
        </p:txBody>
      </p:sp>
      <p:sp>
        <p:nvSpPr>
          <p:cNvPr id="7" name="Shape 5"/>
          <p:cNvSpPr/>
          <p:nvPr/>
        </p:nvSpPr>
        <p:spPr>
          <a:xfrm>
            <a:off x="2571155" y="3161348"/>
            <a:ext cx="11108888" cy="15240"/>
          </a:xfrm>
          <a:prstGeom prst="roundRect">
            <a:avLst>
              <a:gd name="adj" fmla="val 233879"/>
            </a:avLst>
          </a:prstGeom>
          <a:solidFill>
            <a:srgbClr val="5D606B"/>
          </a:solidFill>
          <a:ln/>
        </p:spPr>
      </p:sp>
      <p:sp>
        <p:nvSpPr>
          <p:cNvPr id="8" name="Shape 6"/>
          <p:cNvSpPr/>
          <p:nvPr/>
        </p:nvSpPr>
        <p:spPr>
          <a:xfrm>
            <a:off x="831652" y="3295293"/>
            <a:ext cx="3241715" cy="1347192"/>
          </a:xfrm>
          <a:prstGeom prst="roundRect">
            <a:avLst>
              <a:gd name="adj" fmla="val 2646"/>
            </a:avLst>
          </a:prstGeom>
          <a:solidFill>
            <a:srgbClr val="444752"/>
          </a:solidFill>
          <a:ln/>
        </p:spPr>
      </p:sp>
      <p:sp>
        <p:nvSpPr>
          <p:cNvPr id="9" name="Text 7"/>
          <p:cNvSpPr/>
          <p:nvPr/>
        </p:nvSpPr>
        <p:spPr>
          <a:xfrm>
            <a:off x="2285405" y="3759994"/>
            <a:ext cx="334089" cy="4176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4200"/>
              </a:lnSpc>
              <a:buNone/>
            </a:pPr>
            <a:r>
              <a:rPr lang="en-US" sz="260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2</a:t>
            </a:r>
            <a:endParaRPr lang="en-US" sz="2600" dirty="0"/>
          </a:p>
        </p:txBody>
      </p:sp>
      <p:sp>
        <p:nvSpPr>
          <p:cNvPr id="10" name="Text 8"/>
          <p:cNvSpPr/>
          <p:nvPr/>
        </p:nvSpPr>
        <p:spPr>
          <a:xfrm>
            <a:off x="4310896" y="3532823"/>
            <a:ext cx="2795468" cy="3494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Look for HTTPS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4310896" y="4024789"/>
            <a:ext cx="4443055" cy="3801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5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Secure sites have HTTPS with a padlock icon.</a:t>
            </a:r>
            <a:endParaRPr lang="en-US" sz="1850" dirty="0"/>
          </a:p>
        </p:txBody>
      </p:sp>
      <p:sp>
        <p:nvSpPr>
          <p:cNvPr id="12" name="Shape 10"/>
          <p:cNvSpPr/>
          <p:nvPr/>
        </p:nvSpPr>
        <p:spPr>
          <a:xfrm>
            <a:off x="4192072" y="4627245"/>
            <a:ext cx="9487972" cy="15240"/>
          </a:xfrm>
          <a:prstGeom prst="roundRect">
            <a:avLst>
              <a:gd name="adj" fmla="val 233879"/>
            </a:avLst>
          </a:prstGeom>
          <a:solidFill>
            <a:srgbClr val="5D606B"/>
          </a:solidFill>
          <a:ln/>
        </p:spPr>
      </p:sp>
      <p:sp>
        <p:nvSpPr>
          <p:cNvPr id="13" name="Shape 11"/>
          <p:cNvSpPr/>
          <p:nvPr/>
        </p:nvSpPr>
        <p:spPr>
          <a:xfrm>
            <a:off x="831652" y="4761190"/>
            <a:ext cx="4862632" cy="1347192"/>
          </a:xfrm>
          <a:prstGeom prst="roundRect">
            <a:avLst>
              <a:gd name="adj" fmla="val 2646"/>
            </a:avLst>
          </a:prstGeom>
          <a:solidFill>
            <a:srgbClr val="444752"/>
          </a:solidFill>
          <a:ln/>
        </p:spPr>
      </p:sp>
      <p:sp>
        <p:nvSpPr>
          <p:cNvPr id="14" name="Text 12"/>
          <p:cNvSpPr/>
          <p:nvPr/>
        </p:nvSpPr>
        <p:spPr>
          <a:xfrm>
            <a:off x="3095863" y="5225891"/>
            <a:ext cx="334089" cy="4176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4200"/>
              </a:lnSpc>
              <a:buNone/>
            </a:pPr>
            <a:r>
              <a:rPr lang="en-US" sz="260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3</a:t>
            </a:r>
            <a:endParaRPr lang="en-US" sz="2600" dirty="0"/>
          </a:p>
        </p:txBody>
      </p:sp>
      <p:sp>
        <p:nvSpPr>
          <p:cNvPr id="15" name="Text 13"/>
          <p:cNvSpPr/>
          <p:nvPr/>
        </p:nvSpPr>
        <p:spPr>
          <a:xfrm>
            <a:off x="5931813" y="4998720"/>
            <a:ext cx="3965853" cy="3494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Avoid Clicking Through Emails</a:t>
            </a:r>
            <a:endParaRPr lang="en-US" sz="2200" dirty="0"/>
          </a:p>
        </p:txBody>
      </p:sp>
      <p:sp>
        <p:nvSpPr>
          <p:cNvPr id="16" name="Text 14"/>
          <p:cNvSpPr/>
          <p:nvPr/>
        </p:nvSpPr>
        <p:spPr>
          <a:xfrm>
            <a:off x="5931813" y="5490686"/>
            <a:ext cx="4406741" cy="3801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5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Type URLs manually instead of clicking links.</a:t>
            </a:r>
            <a:endParaRPr lang="en-US" sz="1850" dirty="0"/>
          </a:p>
        </p:txBody>
      </p:sp>
      <p:sp>
        <p:nvSpPr>
          <p:cNvPr id="17" name="Shape 15"/>
          <p:cNvSpPr/>
          <p:nvPr/>
        </p:nvSpPr>
        <p:spPr>
          <a:xfrm>
            <a:off x="5812988" y="6093142"/>
            <a:ext cx="7867055" cy="15240"/>
          </a:xfrm>
          <a:prstGeom prst="roundRect">
            <a:avLst>
              <a:gd name="adj" fmla="val 233879"/>
            </a:avLst>
          </a:prstGeom>
          <a:solidFill>
            <a:srgbClr val="5D606B"/>
          </a:solidFill>
          <a:ln/>
        </p:spPr>
      </p:sp>
      <p:sp>
        <p:nvSpPr>
          <p:cNvPr id="18" name="Shape 16"/>
          <p:cNvSpPr/>
          <p:nvPr/>
        </p:nvSpPr>
        <p:spPr>
          <a:xfrm>
            <a:off x="831652" y="6227088"/>
            <a:ext cx="6483548" cy="1347192"/>
          </a:xfrm>
          <a:prstGeom prst="roundRect">
            <a:avLst>
              <a:gd name="adj" fmla="val 2646"/>
            </a:avLst>
          </a:prstGeom>
          <a:solidFill>
            <a:srgbClr val="444752"/>
          </a:solidFill>
          <a:ln/>
        </p:spPr>
      </p:sp>
      <p:sp>
        <p:nvSpPr>
          <p:cNvPr id="19" name="Text 17"/>
          <p:cNvSpPr/>
          <p:nvPr/>
        </p:nvSpPr>
        <p:spPr>
          <a:xfrm>
            <a:off x="3906322" y="6691789"/>
            <a:ext cx="334089" cy="4176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4200"/>
              </a:lnSpc>
              <a:buNone/>
            </a:pPr>
            <a:r>
              <a:rPr lang="en-US" sz="260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4</a:t>
            </a:r>
            <a:endParaRPr lang="en-US" sz="2600" dirty="0"/>
          </a:p>
        </p:txBody>
      </p:sp>
      <p:sp>
        <p:nvSpPr>
          <p:cNvPr id="20" name="Text 18"/>
          <p:cNvSpPr/>
          <p:nvPr/>
        </p:nvSpPr>
        <p:spPr>
          <a:xfrm>
            <a:off x="7552730" y="6464618"/>
            <a:ext cx="3285411" cy="3494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Use Browser Safety Tools</a:t>
            </a:r>
            <a:endParaRPr lang="en-US" sz="2200" dirty="0"/>
          </a:p>
        </p:txBody>
      </p:sp>
      <p:sp>
        <p:nvSpPr>
          <p:cNvPr id="21" name="Text 19"/>
          <p:cNvSpPr/>
          <p:nvPr/>
        </p:nvSpPr>
        <p:spPr>
          <a:xfrm>
            <a:off x="7552730" y="6956584"/>
            <a:ext cx="4921448" cy="3801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5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Enable phishing and malware protection features.</a:t>
            </a:r>
            <a:endParaRPr lang="en-US" sz="18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2191583"/>
            <a:ext cx="8028027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00"/>
              </a:lnSpc>
              <a:buNone/>
            </a:pPr>
            <a:r>
              <a:rPr lang="en-US" sz="440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Key Takeaways and Next Steps</a:t>
            </a:r>
            <a:endParaRPr lang="en-US" sz="4400" dirty="0"/>
          </a:p>
        </p:txBody>
      </p:sp>
      <p:sp>
        <p:nvSpPr>
          <p:cNvPr id="3" name="Shape 1"/>
          <p:cNvSpPr/>
          <p:nvPr/>
        </p:nvSpPr>
        <p:spPr>
          <a:xfrm>
            <a:off x="837724" y="3254573"/>
            <a:ext cx="538520" cy="538520"/>
          </a:xfrm>
          <a:prstGeom prst="roundRect">
            <a:avLst>
              <a:gd name="adj" fmla="val 6668"/>
            </a:avLst>
          </a:prstGeom>
          <a:solidFill>
            <a:srgbClr val="444752"/>
          </a:solidFill>
          <a:ln/>
        </p:spPr>
      </p:sp>
      <p:sp>
        <p:nvSpPr>
          <p:cNvPr id="4" name="Text 2"/>
          <p:cNvSpPr/>
          <p:nvPr/>
        </p:nvSpPr>
        <p:spPr>
          <a:xfrm>
            <a:off x="1615559" y="3336846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Stay Alert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1615559" y="3832384"/>
            <a:ext cx="5550098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Always scrutinize emails and websites before acting.</a:t>
            </a:r>
            <a:endParaRPr lang="en-US" sz="1850" dirty="0"/>
          </a:p>
        </p:txBody>
      </p:sp>
      <p:sp>
        <p:nvSpPr>
          <p:cNvPr id="6" name="Shape 4"/>
          <p:cNvSpPr/>
          <p:nvPr/>
        </p:nvSpPr>
        <p:spPr>
          <a:xfrm>
            <a:off x="7464862" y="3254573"/>
            <a:ext cx="538520" cy="538520"/>
          </a:xfrm>
          <a:prstGeom prst="roundRect">
            <a:avLst>
              <a:gd name="adj" fmla="val 6668"/>
            </a:avLst>
          </a:prstGeom>
          <a:solidFill>
            <a:srgbClr val="444752"/>
          </a:solidFill>
          <a:ln/>
        </p:spPr>
      </p:sp>
      <p:sp>
        <p:nvSpPr>
          <p:cNvPr id="7" name="Text 5"/>
          <p:cNvSpPr/>
          <p:nvPr/>
        </p:nvSpPr>
        <p:spPr>
          <a:xfrm>
            <a:off x="8242697" y="3336846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Practice Caution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8242697" y="3832384"/>
            <a:ext cx="5550098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Verify identities and avoid sharing sensitive info.</a:t>
            </a:r>
            <a:endParaRPr lang="en-US" sz="1850" dirty="0"/>
          </a:p>
        </p:txBody>
      </p:sp>
      <p:sp>
        <p:nvSpPr>
          <p:cNvPr id="9" name="Shape 7"/>
          <p:cNvSpPr/>
          <p:nvPr/>
        </p:nvSpPr>
        <p:spPr>
          <a:xfrm>
            <a:off x="837724" y="4694158"/>
            <a:ext cx="538520" cy="538520"/>
          </a:xfrm>
          <a:prstGeom prst="roundRect">
            <a:avLst>
              <a:gd name="adj" fmla="val 6668"/>
            </a:avLst>
          </a:prstGeom>
          <a:solidFill>
            <a:srgbClr val="444752"/>
          </a:solidFill>
          <a:ln/>
        </p:spPr>
      </p:sp>
      <p:sp>
        <p:nvSpPr>
          <p:cNvPr id="10" name="Text 8"/>
          <p:cNvSpPr/>
          <p:nvPr/>
        </p:nvSpPr>
        <p:spPr>
          <a:xfrm>
            <a:off x="1615559" y="4776430"/>
            <a:ext cx="3432453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Report Suspicious Activity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1615559" y="5271968"/>
            <a:ext cx="5550098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Use company channels to report potential phishing attempts.</a:t>
            </a:r>
            <a:endParaRPr lang="en-US" sz="1850" dirty="0"/>
          </a:p>
        </p:txBody>
      </p:sp>
      <p:sp>
        <p:nvSpPr>
          <p:cNvPr id="12" name="Shape 10"/>
          <p:cNvSpPr/>
          <p:nvPr/>
        </p:nvSpPr>
        <p:spPr>
          <a:xfrm>
            <a:off x="7464862" y="4694158"/>
            <a:ext cx="538520" cy="538520"/>
          </a:xfrm>
          <a:prstGeom prst="roundRect">
            <a:avLst>
              <a:gd name="adj" fmla="val 6668"/>
            </a:avLst>
          </a:prstGeom>
          <a:solidFill>
            <a:srgbClr val="444752"/>
          </a:solidFill>
          <a:ln/>
        </p:spPr>
      </p:sp>
      <p:sp>
        <p:nvSpPr>
          <p:cNvPr id="13" name="Text 11"/>
          <p:cNvSpPr/>
          <p:nvPr/>
        </p:nvSpPr>
        <p:spPr>
          <a:xfrm>
            <a:off x="8242697" y="4776430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Continue Learning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8242697" y="5271968"/>
            <a:ext cx="5550098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Regular training helps keep phishing awareness sharp.</a:t>
            </a:r>
            <a:endParaRPr lang="en-US" sz="18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2025-05-06T10:51:40Z</dcterms:created>
  <dcterms:modified xsi:type="dcterms:W3CDTF">2025-05-06T10:51:40Z</dcterms:modified>
</cp:coreProperties>
</file>