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Questrial" panose="020B0604020202020204" charset="0"/>
      <p:regular r:id="rId16"/>
    </p:embeddedFont>
    <p:embeddedFont>
      <p:font typeface="Calibri" panose="020F05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A9717A-340D-4761-8E95-8EBA18357780}">
  <a:tblStyle styleId="{32A9717A-340D-4761-8E95-8EBA183577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Shape 236"/>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37" name="Shape 237"/>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spcBef>
                <a:spcPts val="0"/>
              </a:spcBef>
              <a:spcAft>
                <a:spcPts val="0"/>
              </a:spcAft>
              <a:buClr>
                <a:schemeClr val="dk1"/>
              </a:buClr>
              <a:buSzPts val="1100"/>
              <a:buFont typeface="Arial"/>
              <a:buNone/>
            </a:pPr>
            <a:r>
              <a:rPr lang="en-US"/>
              <a:t>In order to find the correlation between user reviews and user ratings (star ratings) we plotted the distribution of user ratings, from this graph we see that reviews are biased towards positive because max reviews are either for 4 or 5 stars. However, the sentiment analysis has contradictory results. Pearson’s correlation of the user ratings and ratings based on sentiment analysis gives us a 42% correlation. The next question is to see how accurate are the extreme reviews which is 1 or 5 star. </a:t>
            </a:r>
            <a:endParaRPr/>
          </a:p>
        </p:txBody>
      </p:sp>
      <p:sp>
        <p:nvSpPr>
          <p:cNvPr id="303" name="Shape 303"/>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Surprisingly even for the extreme reviews the normality of the review sentiment persists and the correlation with user ratings is only 52% indicating that based on our analysis, user review sentiments are not really the best predictor of user ratings. The correlation improves slightly but still not a good percentage of accuracy. This could be attributed to many factors.</a:t>
            </a:r>
            <a:endParaRPr/>
          </a:p>
          <a:p>
            <a:pPr marL="0" lvl="0" indent="0">
              <a:spcBef>
                <a:spcPts val="0"/>
              </a:spcBef>
              <a:spcAft>
                <a:spcPts val="0"/>
              </a:spcAft>
              <a:buNone/>
            </a:pPr>
            <a:endParaRPr/>
          </a:p>
        </p:txBody>
      </p:sp>
      <p:sp>
        <p:nvSpPr>
          <p:cNvPr id="311" name="Shape 311"/>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Extraordinary and nice are both positive words but they should not ideally carry the same weightage.</a:t>
            </a:r>
            <a:endParaRPr/>
          </a:p>
          <a:p>
            <a:pPr marL="0" lvl="0" indent="0">
              <a:spcBef>
                <a:spcPts val="0"/>
              </a:spcBef>
              <a:spcAft>
                <a:spcPts val="0"/>
              </a:spcAft>
              <a:buNone/>
            </a:pPr>
            <a:r>
              <a:rPr lang="en-US"/>
              <a:t>Very nice and nice are not same. </a:t>
            </a:r>
            <a:endParaRPr/>
          </a:p>
          <a:p>
            <a:pPr marL="0" lvl="0" indent="0">
              <a:spcBef>
                <a:spcPts val="0"/>
              </a:spcBef>
              <a:spcAft>
                <a:spcPts val="0"/>
              </a:spcAft>
              <a:buNone/>
            </a:pPr>
            <a:r>
              <a:rPr lang="en-US"/>
              <a:t>The food was not worth - here worth is a positive word but the word ‘not’ makes it negative</a:t>
            </a:r>
            <a:endParaRPr/>
          </a:p>
        </p:txBody>
      </p:sp>
      <p:sp>
        <p:nvSpPr>
          <p:cNvPr id="319" name="Shape 319"/>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26" name="Shape 326"/>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We will be using sentiment analysis to demonstrate the correlation between user reviews on Yelp and user ratings (in the form of stars)</a:t>
            </a:r>
            <a:endParaRPr/>
          </a:p>
        </p:txBody>
      </p:sp>
      <p:sp>
        <p:nvSpPr>
          <p:cNvPr id="245" name="Shape 245"/>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Shape 25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We got the business file from Yelp which was in the JSON format and the user reviews from Kaggle which was already in the csv format. </a:t>
            </a:r>
            <a:r>
              <a:rPr lang="en-US"/>
              <a:t>We did not take the data from Kaggle entirely because the data on Kaggle for business file was trimmed and we did not want to use that as it was limiting our analysis.</a:t>
            </a:r>
            <a:endParaRPr/>
          </a:p>
          <a:p>
            <a:pPr marL="0" marR="0" lvl="0" indent="0" algn="l" rtl="0">
              <a:spcBef>
                <a:spcPts val="0"/>
              </a:spcBef>
              <a:spcAft>
                <a:spcPts val="0"/>
              </a:spcAft>
              <a:buNone/>
            </a:pPr>
            <a:r>
              <a:rPr lang="en-US"/>
              <a:t>There are 1000000 rows in review file that we are using out of 5000000 rows while for business we are using the entire file.</a:t>
            </a:r>
            <a:endParaRPr sz="1200" b="0" i="0" u="none" strike="noStrike" cap="none">
              <a:solidFill>
                <a:schemeClr val="dk1"/>
              </a:solidFill>
              <a:latin typeface="Calibri"/>
              <a:ea typeface="Calibri"/>
              <a:cs typeface="Calibri"/>
              <a:sym typeface="Calibri"/>
            </a:endParaRPr>
          </a:p>
        </p:txBody>
      </p:sp>
      <p:sp>
        <p:nvSpPr>
          <p:cNvPr id="252" name="Shape 25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Clr>
                <a:schemeClr val="dk1"/>
              </a:buClr>
              <a:buSzPts val="1100"/>
              <a:buFont typeface="Arial"/>
              <a:buNone/>
            </a:pPr>
            <a:r>
              <a:rPr lang="en-US"/>
              <a:t>Based on the review data</a:t>
            </a:r>
            <a:endParaRPr/>
          </a:p>
          <a:p>
            <a:pPr marL="0" lvl="0" indent="0">
              <a:spcBef>
                <a:spcPts val="0"/>
              </a:spcBef>
              <a:spcAft>
                <a:spcPts val="0"/>
              </a:spcAft>
              <a:buNone/>
            </a:pPr>
            <a:r>
              <a:rPr lang="en-US"/>
              <a:t>Yelp is the most popular app for searching our favorite cuisines. this graph gives an insight of how the reviews are growing with each passing year.</a:t>
            </a:r>
            <a:endParaRPr/>
          </a:p>
        </p:txBody>
      </p:sp>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We wanted to see how frequently users review the restaurants on Yelp. This graph shows that around 55% users have put their reviews only once. We wanted to concentrate more on frequent users so decided to get rid of users with less than 3 reviews but that made us lose a considerable number of reviews, so we decided to just remove the users with single reviews. The resulting data comprised of 86% of reviews from Yelp.</a:t>
            </a:r>
            <a:endParaRPr/>
          </a:p>
        </p:txBody>
      </p:sp>
      <p:sp>
        <p:nvSpPr>
          <p:cNvPr id="267" name="Shape 267"/>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We now joined the files business and reviews on the basis of business_id. Our next step was to look out for the states where the people have had maximum number of reviews. </a:t>
            </a:r>
            <a:endParaRPr/>
          </a:p>
        </p:txBody>
      </p:sp>
      <p:sp>
        <p:nvSpPr>
          <p:cNvPr id="274" name="Shape 274"/>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We then filtered the top 10 cuisines on Yelp based on the no.of user reviews and decided to work on Pizza because being grad students we all literally survive on Pizzas which makes this relevant for us. Also the number of reviews for pizza out of the other top 10 cuisine was making roughly 12.67%. </a:t>
            </a:r>
            <a:endParaRPr/>
          </a:p>
        </p:txBody>
      </p:sp>
      <p:sp>
        <p:nvSpPr>
          <p:cNvPr id="281" name="Shape 281"/>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We wanted to see that in the states Arizona and Nevada what is the proportion of reviews for pizza.</a:t>
            </a:r>
            <a:endParaRPr/>
          </a:p>
        </p:txBody>
      </p:sp>
      <p:sp>
        <p:nvSpPr>
          <p:cNvPr id="289" name="Shape 289"/>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Next we come to the main scope of our project where we are carrying out a sentiment analysis of the user reviews. For this we have first cleaned the reviews removing stop words. We then used the Lexicon from UIC (Prof Bing Liu) for comparison and categorised the positive and negative words. On the basis of this we calculated the overall sentiment score (score for positive words - score for negative words). We then converted this overall sentiment score to z-scores and plotted a histogram for the same. The histogram is almost normally distributed which basically means neutral reviews.</a:t>
            </a:r>
            <a:endParaRPr/>
          </a:p>
        </p:txBody>
      </p:sp>
      <p:sp>
        <p:nvSpPr>
          <p:cNvPr id="296" name="Shape 296"/>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6"/>
        <p:cNvGrpSpPr/>
        <p:nvPr/>
      </p:nvGrpSpPr>
      <p:grpSpPr>
        <a:xfrm>
          <a:off x="0" y="0"/>
          <a:ext cx="0" cy="0"/>
          <a:chOff x="0" y="0"/>
          <a:chExt cx="0" cy="0"/>
        </a:xfrm>
      </p:grpSpPr>
      <p:pic>
        <p:nvPicPr>
          <p:cNvPr id="57" name="Shape 57"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8" name="Shape 58"/>
          <p:cNvGrpSpPr/>
          <p:nvPr/>
        </p:nvGrpSpPr>
        <p:grpSpPr>
          <a:xfrm>
            <a:off x="0" y="0"/>
            <a:ext cx="2305051" cy="6858001"/>
            <a:chOff x="0" y="0"/>
            <a:chExt cx="2305051" cy="6858001"/>
          </a:xfrm>
        </p:grpSpPr>
        <p:sp>
          <p:nvSpPr>
            <p:cNvPr id="59" name="Shape 59"/>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1128713" y="217646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1123950" y="4021138"/>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333375" y="44815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190500" y="9525"/>
              <a:ext cx="152400" cy="908050"/>
            </a:xfrm>
            <a:custGeom>
              <a:avLst/>
              <a:gdLst/>
              <a:ahLst/>
              <a:cxnLst/>
              <a:rect l="0" t="0" r="0" b="0"/>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5" name="Shape 65"/>
            <p:cNvSpPr/>
            <p:nvPr/>
          </p:nvSpPr>
          <p:spPr>
            <a:xfrm>
              <a:off x="1290638" y="14288"/>
              <a:ext cx="376238" cy="1801813"/>
            </a:xfrm>
            <a:custGeom>
              <a:avLst/>
              <a:gdLst/>
              <a:ahLst/>
              <a:cxnLst/>
              <a:rect l="0" t="0" r="0" b="0"/>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6" name="Shape 66"/>
            <p:cNvSpPr/>
            <p:nvPr/>
          </p:nvSpPr>
          <p:spPr>
            <a:xfrm>
              <a:off x="1600200" y="1801813"/>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1381125" y="9525"/>
              <a:ext cx="371475" cy="1425575"/>
            </a:xfrm>
            <a:custGeom>
              <a:avLst/>
              <a:gdLst/>
              <a:ahLst/>
              <a:cxnLst/>
              <a:rect l="0" t="0" r="0" b="0"/>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8" name="Shape 68"/>
            <p:cNvSpPr/>
            <p:nvPr/>
          </p:nvSpPr>
          <p:spPr>
            <a:xfrm>
              <a:off x="1643063" y="0"/>
              <a:ext cx="152400" cy="912813"/>
            </a:xfrm>
            <a:custGeom>
              <a:avLst/>
              <a:gdLst/>
              <a:ahLst/>
              <a:cxnLst/>
              <a:rect l="0" t="0" r="0" b="0"/>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9" name="Shape 69"/>
            <p:cNvSpPr/>
            <p:nvPr/>
          </p:nvSpPr>
          <p:spPr>
            <a:xfrm>
              <a:off x="1685925" y="14208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1685925" y="9032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1743075" y="4763"/>
              <a:ext cx="419100" cy="522288"/>
            </a:xfrm>
            <a:custGeom>
              <a:avLst/>
              <a:gdLst/>
              <a:ahLst/>
              <a:cxnLst/>
              <a:rect l="0" t="0" r="0" b="0"/>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72" name="Shape 72"/>
            <p:cNvSpPr/>
            <p:nvPr/>
          </p:nvSpPr>
          <p:spPr>
            <a:xfrm>
              <a:off x="2119313" y="488950"/>
              <a:ext cx="161925" cy="147638"/>
            </a:xfrm>
            <a:custGeom>
              <a:avLst/>
              <a:gdLst/>
              <a:ahLst/>
              <a:cxnLst/>
              <a:rect l="0" t="0" r="0" b="0"/>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952500" y="4763"/>
              <a:ext cx="152400" cy="908050"/>
            </a:xfrm>
            <a:custGeom>
              <a:avLst/>
              <a:gdLst/>
              <a:ahLst/>
              <a:cxnLst/>
              <a:rect l="0" t="0" r="0" b="0"/>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4" name="Shape 74"/>
            <p:cNvSpPr/>
            <p:nvPr/>
          </p:nvSpPr>
          <p:spPr>
            <a:xfrm>
              <a:off x="866775" y="9032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890588" y="155416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a:off x="738188" y="5622925"/>
              <a:ext cx="338138" cy="1216025"/>
            </a:xfrm>
            <a:custGeom>
              <a:avLst/>
              <a:gdLst/>
              <a:ahLst/>
              <a:cxnLst/>
              <a:rect l="0" t="0" r="0" b="0"/>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7" name="Shape 77"/>
            <p:cNvSpPr/>
            <p:nvPr/>
          </p:nvSpPr>
          <p:spPr>
            <a:xfrm>
              <a:off x="647700" y="5480050"/>
              <a:ext cx="157163" cy="157163"/>
            </a:xfrm>
            <a:custGeom>
              <a:avLst/>
              <a:gdLst/>
              <a:ahLst/>
              <a:cxnLst/>
              <a:rect l="0" t="0" r="0" b="0"/>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66675" y="9032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0" y="3897313"/>
              <a:ext cx="133350" cy="266700"/>
            </a:xfrm>
            <a:custGeom>
              <a:avLst/>
              <a:gdLst/>
              <a:ahLst/>
              <a:cxnLst/>
              <a:rect l="0" t="0" r="0" b="0"/>
              <a:pathLst>
                <a:path w="84" h="168" extrusionOk="0">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80" name="Shape 80"/>
            <p:cNvSpPr/>
            <p:nvPr/>
          </p:nvSpPr>
          <p:spPr>
            <a:xfrm>
              <a:off x="66675" y="4149725"/>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0" y="1644650"/>
              <a:ext cx="133350" cy="269875"/>
            </a:xfrm>
            <a:custGeom>
              <a:avLst/>
              <a:gdLst/>
              <a:ahLst/>
              <a:cxnLst/>
              <a:rect l="0" t="0" r="0" b="0"/>
              <a:pathLst>
                <a:path w="84" h="170" extrusionOk="0">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82" name="Shape 82"/>
            <p:cNvSpPr/>
            <p:nvPr/>
          </p:nvSpPr>
          <p:spPr>
            <a:xfrm>
              <a:off x="66675" y="146843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695325" y="4763"/>
              <a:ext cx="309563" cy="1558925"/>
            </a:xfrm>
            <a:custGeom>
              <a:avLst/>
              <a:gdLst/>
              <a:ahLst/>
              <a:cxnLst/>
              <a:rect l="0" t="0" r="0" b="0"/>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4" name="Shape 84"/>
            <p:cNvSpPr/>
            <p:nvPr/>
          </p:nvSpPr>
          <p:spPr>
            <a:xfrm>
              <a:off x="57150" y="4881563"/>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138113" y="5060950"/>
              <a:ext cx="304800" cy="1778000"/>
            </a:xfrm>
            <a:custGeom>
              <a:avLst/>
              <a:gdLst/>
              <a:ahLst/>
              <a:cxnLst/>
              <a:rect l="0" t="0" r="0" b="0"/>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6" name="Shape 86"/>
            <p:cNvSpPr/>
            <p:nvPr/>
          </p:nvSpPr>
          <p:spPr>
            <a:xfrm>
              <a:off x="561975" y="6430963"/>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76200" y="6430963"/>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0" y="5978525"/>
              <a:ext cx="190500" cy="461963"/>
            </a:xfrm>
            <a:custGeom>
              <a:avLst/>
              <a:gdLst/>
              <a:ahLst/>
              <a:cxnLst/>
              <a:rect l="0" t="0" r="0" b="0"/>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90" name="Shape 90"/>
            <p:cNvSpPr/>
            <p:nvPr/>
          </p:nvSpPr>
          <p:spPr>
            <a:xfrm>
              <a:off x="1014413" y="1801813"/>
              <a:ext cx="214313" cy="755650"/>
            </a:xfrm>
            <a:custGeom>
              <a:avLst/>
              <a:gdLst/>
              <a:ahLst/>
              <a:cxnLst/>
              <a:rect l="0" t="0" r="0" b="0"/>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91" name="Shape 91"/>
            <p:cNvSpPr/>
            <p:nvPr/>
          </p:nvSpPr>
          <p:spPr>
            <a:xfrm>
              <a:off x="938213" y="2547938"/>
              <a:ext cx="166688" cy="160338"/>
            </a:xfrm>
            <a:custGeom>
              <a:avLst/>
              <a:gdLst/>
              <a:ahLst/>
              <a:cxnLst/>
              <a:rect l="0" t="0" r="0" b="0"/>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595313" y="4763"/>
              <a:ext cx="638175" cy="4025900"/>
            </a:xfrm>
            <a:custGeom>
              <a:avLst/>
              <a:gdLst/>
              <a:ahLst/>
              <a:cxnLst/>
              <a:rect l="0" t="0" r="0" b="0"/>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93" name="Shape 93"/>
            <p:cNvSpPr/>
            <p:nvPr/>
          </p:nvSpPr>
          <p:spPr>
            <a:xfrm>
              <a:off x="1223963" y="1382713"/>
              <a:ext cx="142875" cy="476250"/>
            </a:xfrm>
            <a:custGeom>
              <a:avLst/>
              <a:gdLst/>
              <a:ahLst/>
              <a:cxnLst/>
              <a:rect l="0" t="0" r="0" b="0"/>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4" name="Shape 94"/>
            <p:cNvSpPr/>
            <p:nvPr/>
          </p:nvSpPr>
          <p:spPr>
            <a:xfrm>
              <a:off x="1300163" y="1849438"/>
              <a:ext cx="109538" cy="107950"/>
            </a:xfrm>
            <a:custGeom>
              <a:avLst/>
              <a:gdLst/>
              <a:ahLst/>
              <a:cxnLst/>
              <a:rect l="0" t="0" r="0" b="0"/>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280988" y="3417888"/>
              <a:ext cx="142875" cy="474663"/>
            </a:xfrm>
            <a:custGeom>
              <a:avLst/>
              <a:gdLst/>
              <a:ahLst/>
              <a:cxnLst/>
              <a:rect l="0" t="0" r="0" b="0"/>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6" name="Shape 96"/>
            <p:cNvSpPr/>
            <p:nvPr/>
          </p:nvSpPr>
          <p:spPr>
            <a:xfrm>
              <a:off x="238125" y="3883025"/>
              <a:ext cx="109538" cy="109538"/>
            </a:xfrm>
            <a:custGeom>
              <a:avLst/>
              <a:gdLst/>
              <a:ahLst/>
              <a:cxnLst/>
              <a:rect l="0" t="0" r="0" b="0"/>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4763" y="2166938"/>
              <a:ext cx="114300" cy="452438"/>
            </a:xfrm>
            <a:custGeom>
              <a:avLst/>
              <a:gdLst/>
              <a:ahLst/>
              <a:cxnLst/>
              <a:rect l="0" t="0" r="0" b="0"/>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8" name="Shape 98"/>
            <p:cNvSpPr/>
            <p:nvPr/>
          </p:nvSpPr>
          <p:spPr>
            <a:xfrm>
              <a:off x="52388" y="2066925"/>
              <a:ext cx="109538" cy="109538"/>
            </a:xfrm>
            <a:custGeom>
              <a:avLst/>
              <a:gdLst/>
              <a:ahLst/>
              <a:cxnLst/>
              <a:rect l="0" t="0" r="0" b="0"/>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1319213" y="5041900"/>
              <a:ext cx="371475" cy="1801813"/>
            </a:xfrm>
            <a:custGeom>
              <a:avLst/>
              <a:gdLst/>
              <a:ahLst/>
              <a:cxnLst/>
              <a:rect l="0" t="0" r="0" b="0"/>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101" name="Shape 101"/>
            <p:cNvSpPr/>
            <p:nvPr/>
          </p:nvSpPr>
          <p:spPr>
            <a:xfrm>
              <a:off x="1147763" y="44815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819150" y="3983038"/>
              <a:ext cx="347663" cy="2860675"/>
            </a:xfrm>
            <a:custGeom>
              <a:avLst/>
              <a:gdLst/>
              <a:ahLst/>
              <a:cxnLst/>
              <a:rect l="0" t="0" r="0" b="0"/>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103" name="Shape 103"/>
            <p:cNvSpPr/>
            <p:nvPr/>
          </p:nvSpPr>
          <p:spPr>
            <a:xfrm>
              <a:off x="728663" y="3806825"/>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1624013" y="4867275"/>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a:off x="1404938" y="5422900"/>
              <a:ext cx="371475" cy="1425575"/>
            </a:xfrm>
            <a:custGeom>
              <a:avLst/>
              <a:gdLst/>
              <a:ahLst/>
              <a:cxnLst/>
              <a:rect l="0" t="0" r="0" b="0"/>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6" name="Shape 106"/>
            <p:cNvSpPr/>
            <p:nvPr/>
          </p:nvSpPr>
          <p:spPr>
            <a:xfrm>
              <a:off x="1666875" y="5945188"/>
              <a:ext cx="152400" cy="912813"/>
            </a:xfrm>
            <a:custGeom>
              <a:avLst/>
              <a:gdLst/>
              <a:ahLst/>
              <a:cxnLst/>
              <a:rect l="0" t="0" r="0" b="0"/>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7" name="Shape 107"/>
            <p:cNvSpPr/>
            <p:nvPr/>
          </p:nvSpPr>
          <p:spPr>
            <a:xfrm>
              <a:off x="1709738" y="52466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1709738" y="57642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1766888" y="6330950"/>
              <a:ext cx="419100" cy="527050"/>
            </a:xfrm>
            <a:custGeom>
              <a:avLst/>
              <a:gdLst/>
              <a:ahLst/>
              <a:cxnLst/>
              <a:rect l="0" t="0" r="0" b="0"/>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10" name="Shape 110"/>
            <p:cNvSpPr/>
            <p:nvPr/>
          </p:nvSpPr>
          <p:spPr>
            <a:xfrm>
              <a:off x="2147888" y="6221413"/>
              <a:ext cx="157163" cy="147638"/>
            </a:xfrm>
            <a:custGeom>
              <a:avLst/>
              <a:gdLst/>
              <a:ahLst/>
              <a:cxnLst/>
              <a:rect l="0" t="0" r="0" b="0"/>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a:off x="504825" y="9525"/>
              <a:ext cx="233363" cy="5103813"/>
            </a:xfrm>
            <a:custGeom>
              <a:avLst/>
              <a:gdLst/>
              <a:ahLst/>
              <a:cxnLst/>
              <a:rect l="0" t="0" r="0" b="0"/>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12" name="Shape 112"/>
            <p:cNvSpPr/>
            <p:nvPr/>
          </p:nvSpPr>
          <p:spPr>
            <a:xfrm>
              <a:off x="633413" y="5103813"/>
              <a:ext cx="185738" cy="185738"/>
            </a:xfrm>
            <a:custGeom>
              <a:avLst/>
              <a:gdLst/>
              <a:ahLst/>
              <a:cxnLst/>
              <a:rect l="0" t="0" r="0" b="0"/>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3" name="Shape 113"/>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4800"/>
              <a:buFont typeface="Questrial"/>
              <a:buNone/>
              <a:defRPr sz="48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4" name="Shape 114"/>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lstStyle>
            <a:lvl1pPr marR="0" lvl="0" algn="l" rtl="0">
              <a:lnSpc>
                <a:spcPct val="120000"/>
              </a:lnSpc>
              <a:spcBef>
                <a:spcPts val="1000"/>
              </a:spcBef>
              <a:spcAft>
                <a:spcPts val="0"/>
              </a:spcAft>
              <a:buClr>
                <a:schemeClr val="lt2"/>
              </a:buClr>
              <a:buSzPts val="2500"/>
              <a:buFont typeface="Arial"/>
              <a:buNone/>
              <a:defRPr sz="2000" b="0" i="0" u="none" strike="noStrike" cap="none">
                <a:solidFill>
                  <a:schemeClr val="lt2"/>
                </a:solidFill>
                <a:latin typeface="Questrial"/>
                <a:ea typeface="Questrial"/>
                <a:cs typeface="Questrial"/>
                <a:sym typeface="Questrial"/>
              </a:defRPr>
            </a:lvl1pPr>
            <a:lvl2pPr marR="0" lvl="1" algn="ctr"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2pPr>
            <a:lvl3pPr marR="0" lvl="2" algn="ctr" rtl="0">
              <a:lnSpc>
                <a:spcPct val="120000"/>
              </a:lnSpc>
              <a:spcBef>
                <a:spcPts val="5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3pPr>
            <a:lvl4pPr marR="0" lvl="3"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4pPr>
            <a:lvl5pPr marR="0" lvl="4"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5pPr>
            <a:lvl6pPr marR="0" lvl="5"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6pPr>
            <a:lvl7pPr marR="0" lvl="6"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7pPr>
            <a:lvl8pPr marR="0" lvl="7"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8pPr>
            <a:lvl9pPr marR="0" lvl="8"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9pPr>
          </a:lstStyle>
          <a:p>
            <a:endParaRPr/>
          </a:p>
        </p:txBody>
      </p:sp>
      <p:sp>
        <p:nvSpPr>
          <p:cNvPr id="115" name="Shape 115"/>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16" name="Shape 116"/>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17" name="Shape 117"/>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0" marR="0" lvl="1" indent="0" algn="r" rtl="0">
              <a:spcBef>
                <a:spcPts val="0"/>
              </a:spcBef>
              <a:buNone/>
              <a:defRPr sz="1050" b="0" i="0" u="none" strike="noStrike" cap="none">
                <a:solidFill>
                  <a:schemeClr val="lt1"/>
                </a:solidFill>
                <a:latin typeface="Questrial"/>
                <a:ea typeface="Questrial"/>
                <a:cs typeface="Questrial"/>
                <a:sym typeface="Questrial"/>
              </a:defRPr>
            </a:lvl2pPr>
            <a:lvl3pPr marL="0" marR="0" lvl="2" indent="0" algn="r" rtl="0">
              <a:spcBef>
                <a:spcPts val="0"/>
              </a:spcBef>
              <a:buNone/>
              <a:defRPr sz="1050" b="0" i="0" u="none" strike="noStrike" cap="none">
                <a:solidFill>
                  <a:schemeClr val="lt1"/>
                </a:solidFill>
                <a:latin typeface="Questrial"/>
                <a:ea typeface="Questrial"/>
                <a:cs typeface="Questrial"/>
                <a:sym typeface="Questrial"/>
              </a:defRPr>
            </a:lvl3pPr>
            <a:lvl4pPr marL="0" marR="0" lvl="3" indent="0" algn="r" rtl="0">
              <a:spcBef>
                <a:spcPts val="0"/>
              </a:spcBef>
              <a:buNone/>
              <a:defRPr sz="1050" b="0" i="0" u="none" strike="noStrike" cap="none">
                <a:solidFill>
                  <a:schemeClr val="lt1"/>
                </a:solidFill>
                <a:latin typeface="Questrial"/>
                <a:ea typeface="Questrial"/>
                <a:cs typeface="Questrial"/>
                <a:sym typeface="Questrial"/>
              </a:defRPr>
            </a:lvl4pPr>
            <a:lvl5pPr marL="0" marR="0" lvl="4" indent="0" algn="r" rtl="0">
              <a:spcBef>
                <a:spcPts val="0"/>
              </a:spcBef>
              <a:buNone/>
              <a:defRPr sz="1050" b="0" i="0" u="none" strike="noStrike" cap="none">
                <a:solidFill>
                  <a:schemeClr val="lt1"/>
                </a:solidFill>
                <a:latin typeface="Questrial"/>
                <a:ea typeface="Questrial"/>
                <a:cs typeface="Questrial"/>
                <a:sym typeface="Questrial"/>
              </a:defRPr>
            </a:lvl5pPr>
            <a:lvl6pPr marL="0" marR="0" lvl="5" indent="0" algn="r" rtl="0">
              <a:spcBef>
                <a:spcPts val="0"/>
              </a:spcBef>
              <a:buNone/>
              <a:defRPr sz="1050" b="0" i="0" u="none" strike="noStrike" cap="none">
                <a:solidFill>
                  <a:schemeClr val="lt1"/>
                </a:solidFill>
                <a:latin typeface="Questrial"/>
                <a:ea typeface="Questrial"/>
                <a:cs typeface="Questrial"/>
                <a:sym typeface="Questrial"/>
              </a:defRPr>
            </a:lvl6pPr>
            <a:lvl7pPr marL="0" marR="0" lvl="6" indent="0" algn="r" rtl="0">
              <a:spcBef>
                <a:spcPts val="0"/>
              </a:spcBef>
              <a:buNone/>
              <a:defRPr sz="1050" b="0" i="0" u="none" strike="noStrike" cap="none">
                <a:solidFill>
                  <a:schemeClr val="lt1"/>
                </a:solidFill>
                <a:latin typeface="Questrial"/>
                <a:ea typeface="Questrial"/>
                <a:cs typeface="Questrial"/>
                <a:sym typeface="Questrial"/>
              </a:defRPr>
            </a:lvl7pPr>
            <a:lvl8pPr marL="0" marR="0" lvl="7" indent="0" algn="r" rtl="0">
              <a:spcBef>
                <a:spcPts val="0"/>
              </a:spcBef>
              <a:buNone/>
              <a:defRPr sz="1050" b="0" i="0" u="none" strike="noStrike" cap="none">
                <a:solidFill>
                  <a:schemeClr val="lt1"/>
                </a:solidFill>
                <a:latin typeface="Questrial"/>
                <a:ea typeface="Questrial"/>
                <a:cs typeface="Questrial"/>
                <a:sym typeface="Questrial"/>
              </a:defRPr>
            </a:lvl8pPr>
            <a:lvl9pPr marL="0" marR="0" lvl="8" indent="0" algn="r" rtl="0">
              <a:spcBef>
                <a:spcPts val="0"/>
              </a:spcBef>
              <a:buNone/>
              <a:defRPr sz="1050" b="0" i="0" u="none" strike="noStrike" cap="none">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200"/>
              <a:buFont typeface="Questrial"/>
              <a:buNone/>
              <a:defRPr sz="32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1" name="Shape 171"/>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72" name="Shape 172"/>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73" name="Shape 17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74" name="Shape 17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75" name="Shape 17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8" name="Shape 178"/>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79" name="Shape 17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80" name="Shape 18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81" name="Shape 18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4" name="Shape 184"/>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85" name="Shape 185"/>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86" name="Shape 18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87" name="Shape 18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88" name="Shape 18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
        <p:nvSpPr>
          <p:cNvPr id="189" name="Shape 189"/>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Questrial"/>
              <a:buNone/>
            </a:pPr>
            <a:r>
              <a:rPr lang="en-US" sz="8000" b="0" cap="none">
                <a:solidFill>
                  <a:schemeClr val="lt1"/>
                </a:solidFill>
                <a:latin typeface="Questrial"/>
                <a:ea typeface="Questrial"/>
                <a:cs typeface="Questrial"/>
                <a:sym typeface="Questrial"/>
              </a:rPr>
              <a:t>“</a:t>
            </a:r>
            <a:endParaRPr/>
          </a:p>
        </p:txBody>
      </p:sp>
      <p:sp>
        <p:nvSpPr>
          <p:cNvPr id="190" name="Shape 190"/>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Questrial"/>
              <a:buNone/>
            </a:pPr>
            <a:r>
              <a:rPr lang="en-US" sz="8000" b="0" cap="none">
                <a:solidFill>
                  <a:schemeClr val="lt1"/>
                </a:solidFill>
                <a:latin typeface="Questrial"/>
                <a:ea typeface="Questrial"/>
                <a:cs typeface="Questrial"/>
                <a:sym typeface="Quest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3" name="Shape 193"/>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94" name="Shape 19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95" name="Shape 19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96" name="Shape 19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9" name="Shape 199"/>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00" name="Shape 200"/>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01" name="Shape 201"/>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02" name="Shape 202"/>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03" name="Shape 203"/>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04" name="Shape 204"/>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05" name="Shape 20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06" name="Shape 20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07" name="Shape 20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0" name="Shape 210"/>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11" name="Shape 211"/>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12" name="Shape 212"/>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13" name="Shape 213"/>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14" name="Shape 214"/>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15" name="Shape 215"/>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16" name="Shape 216"/>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17" name="Shape 217"/>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18" name="Shape 218"/>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19" name="Shape 2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20" name="Shape 2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21" name="Shape 2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4" name="Shape 224"/>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25" name="Shape 2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26" name="Shape 2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27" name="Shape 2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0" name="Shape 230"/>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31" name="Shape 23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32" name="Shape 23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33" name="Shape 23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0" name="Shape 12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21" name="Shape 1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22" name="Shape 1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23" name="Shape 1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0" marR="0" lvl="1" indent="0" algn="r" rtl="0">
              <a:spcBef>
                <a:spcPts val="0"/>
              </a:spcBef>
              <a:buNone/>
              <a:defRPr sz="1050" b="0" i="0" u="none" strike="noStrike" cap="none">
                <a:solidFill>
                  <a:schemeClr val="lt1"/>
                </a:solidFill>
                <a:latin typeface="Questrial"/>
                <a:ea typeface="Questrial"/>
                <a:cs typeface="Questrial"/>
                <a:sym typeface="Questrial"/>
              </a:defRPr>
            </a:lvl2pPr>
            <a:lvl3pPr marL="0" marR="0" lvl="2" indent="0" algn="r" rtl="0">
              <a:spcBef>
                <a:spcPts val="0"/>
              </a:spcBef>
              <a:buNone/>
              <a:defRPr sz="1050" b="0" i="0" u="none" strike="noStrike" cap="none">
                <a:solidFill>
                  <a:schemeClr val="lt1"/>
                </a:solidFill>
                <a:latin typeface="Questrial"/>
                <a:ea typeface="Questrial"/>
                <a:cs typeface="Questrial"/>
                <a:sym typeface="Questrial"/>
              </a:defRPr>
            </a:lvl3pPr>
            <a:lvl4pPr marL="0" marR="0" lvl="3" indent="0" algn="r" rtl="0">
              <a:spcBef>
                <a:spcPts val="0"/>
              </a:spcBef>
              <a:buNone/>
              <a:defRPr sz="1050" b="0" i="0" u="none" strike="noStrike" cap="none">
                <a:solidFill>
                  <a:schemeClr val="lt1"/>
                </a:solidFill>
                <a:latin typeface="Questrial"/>
                <a:ea typeface="Questrial"/>
                <a:cs typeface="Questrial"/>
                <a:sym typeface="Questrial"/>
              </a:defRPr>
            </a:lvl4pPr>
            <a:lvl5pPr marL="0" marR="0" lvl="4" indent="0" algn="r" rtl="0">
              <a:spcBef>
                <a:spcPts val="0"/>
              </a:spcBef>
              <a:buNone/>
              <a:defRPr sz="1050" b="0" i="0" u="none" strike="noStrike" cap="none">
                <a:solidFill>
                  <a:schemeClr val="lt1"/>
                </a:solidFill>
                <a:latin typeface="Questrial"/>
                <a:ea typeface="Questrial"/>
                <a:cs typeface="Questrial"/>
                <a:sym typeface="Questrial"/>
              </a:defRPr>
            </a:lvl5pPr>
            <a:lvl6pPr marL="0" marR="0" lvl="5" indent="0" algn="r" rtl="0">
              <a:spcBef>
                <a:spcPts val="0"/>
              </a:spcBef>
              <a:buNone/>
              <a:defRPr sz="1050" b="0" i="0" u="none" strike="noStrike" cap="none">
                <a:solidFill>
                  <a:schemeClr val="lt1"/>
                </a:solidFill>
                <a:latin typeface="Questrial"/>
                <a:ea typeface="Questrial"/>
                <a:cs typeface="Questrial"/>
                <a:sym typeface="Questrial"/>
              </a:defRPr>
            </a:lvl6pPr>
            <a:lvl7pPr marL="0" marR="0" lvl="6" indent="0" algn="r" rtl="0">
              <a:spcBef>
                <a:spcPts val="0"/>
              </a:spcBef>
              <a:buNone/>
              <a:defRPr sz="1050" b="0" i="0" u="none" strike="noStrike" cap="none">
                <a:solidFill>
                  <a:schemeClr val="lt1"/>
                </a:solidFill>
                <a:latin typeface="Questrial"/>
                <a:ea typeface="Questrial"/>
                <a:cs typeface="Questrial"/>
                <a:sym typeface="Questrial"/>
              </a:defRPr>
            </a:lvl7pPr>
            <a:lvl8pPr marL="0" marR="0" lvl="7" indent="0" algn="r" rtl="0">
              <a:spcBef>
                <a:spcPts val="0"/>
              </a:spcBef>
              <a:buNone/>
              <a:defRPr sz="1050" b="0" i="0" u="none" strike="noStrike" cap="none">
                <a:solidFill>
                  <a:schemeClr val="lt1"/>
                </a:solidFill>
                <a:latin typeface="Questrial"/>
                <a:ea typeface="Questrial"/>
                <a:cs typeface="Questrial"/>
                <a:sym typeface="Questrial"/>
              </a:defRPr>
            </a:lvl8pPr>
            <a:lvl9pPr marL="0" marR="0" lvl="8" indent="0" algn="r" rtl="0">
              <a:spcBef>
                <a:spcPts val="0"/>
              </a:spcBef>
              <a:buNone/>
              <a:defRPr sz="1050" b="0" i="0" u="none" strike="noStrike" cap="none">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6" name="Shape 126"/>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9pPr>
          </a:lstStyle>
          <a:p>
            <a:endParaRPr/>
          </a:p>
        </p:txBody>
      </p:sp>
      <p:sp>
        <p:nvSpPr>
          <p:cNvPr id="127" name="Shape 1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28" name="Shape 12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29" name="Shape 12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2" name="Shape 132"/>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3" name="Shape 133"/>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4" name="Shape 13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35" name="Shape 13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36" name="Shape 13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9" name="Shape 139"/>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40" name="Shape 140"/>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41" name="Shape 141"/>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42" name="Shape 142"/>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43" name="Shape 14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44" name="Shape 14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45" name="Shape 14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8" name="Shape 14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49" name="Shape 14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50" name="Shape 15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1"/>
        <p:cNvGrpSpPr/>
        <p:nvPr/>
      </p:nvGrpSpPr>
      <p:grpSpPr>
        <a:xfrm>
          <a:off x="0" y="0"/>
          <a:ext cx="0" cy="0"/>
          <a:chOff x="0" y="0"/>
          <a:chExt cx="0" cy="0"/>
        </a:xfrm>
      </p:grpSpPr>
      <p:sp>
        <p:nvSpPr>
          <p:cNvPr id="152" name="Shape 15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53" name="Shape 15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54" name="Shape 15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200"/>
              <a:buFont typeface="Questrial"/>
              <a:buNone/>
              <a:defRPr sz="32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Shape 157"/>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58" name="Shape 158"/>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59" name="Shape 15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60" name="Shape 16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61" name="Shape 16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200"/>
              <a:buFont typeface="Questrial"/>
              <a:buNone/>
              <a:defRPr sz="32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4" name="Shape 164"/>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9pPr>
          </a:lstStyle>
          <a:p>
            <a:endParaRPr/>
          </a:p>
        </p:txBody>
      </p:sp>
      <p:sp>
        <p:nvSpPr>
          <p:cNvPr id="165" name="Shape 165"/>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66" name="Shape 16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67" name="Shape 16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68" name="Shape 16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pic>
        <p:nvPicPr>
          <p:cNvPr id="10" name="Shape 10"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11" name="Shape 11"/>
          <p:cNvGrpSpPr/>
          <p:nvPr/>
        </p:nvGrpSpPr>
        <p:grpSpPr>
          <a:xfrm>
            <a:off x="-14288" y="0"/>
            <a:ext cx="12053888" cy="6858001"/>
            <a:chOff x="-14288" y="0"/>
            <a:chExt cx="12053888" cy="6858001"/>
          </a:xfrm>
        </p:grpSpPr>
        <p:grpSp>
          <p:nvGrpSpPr>
            <p:cNvPr id="12" name="Shape 12"/>
            <p:cNvGrpSpPr/>
            <p:nvPr/>
          </p:nvGrpSpPr>
          <p:grpSpPr>
            <a:xfrm>
              <a:off x="-14288" y="0"/>
              <a:ext cx="1220788" cy="6858001"/>
              <a:chOff x="-14288" y="0"/>
              <a:chExt cx="1220788" cy="6858001"/>
            </a:xfrm>
          </p:grpSpPr>
          <p:sp>
            <p:nvSpPr>
              <p:cNvPr id="13" name="Shape 13"/>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33337" y="217646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8575" y="4021138"/>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200025" y="4763"/>
                <a:ext cx="369888" cy="1811338"/>
              </a:xfrm>
              <a:custGeom>
                <a:avLst/>
                <a:gdLst/>
                <a:ahLst/>
                <a:cxnLst/>
                <a:rect l="0" t="0" r="0" b="0"/>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7" name="Shape 17"/>
              <p:cNvSpPr/>
              <p:nvPr/>
            </p:nvSpPr>
            <p:spPr>
              <a:xfrm>
                <a:off x="503237" y="1801813"/>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285750" y="4763"/>
                <a:ext cx="369888" cy="1430338"/>
              </a:xfrm>
              <a:custGeom>
                <a:avLst/>
                <a:gdLst/>
                <a:ahLst/>
                <a:cxnLst/>
                <a:rect l="0" t="0" r="0" b="0"/>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9" name="Shape 19"/>
              <p:cNvSpPr/>
              <p:nvPr/>
            </p:nvSpPr>
            <p:spPr>
              <a:xfrm>
                <a:off x="546100" y="0"/>
                <a:ext cx="152400" cy="912813"/>
              </a:xfrm>
              <a:custGeom>
                <a:avLst/>
                <a:gdLst/>
                <a:ahLst/>
                <a:cxnLst/>
                <a:rect l="0" t="0" r="0" b="0"/>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20" name="Shape 20"/>
              <p:cNvSpPr/>
              <p:nvPr/>
            </p:nvSpPr>
            <p:spPr>
              <a:xfrm>
                <a:off x="588962" y="14208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588962" y="9032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641350" y="0"/>
                <a:ext cx="422275" cy="527050"/>
              </a:xfrm>
              <a:custGeom>
                <a:avLst/>
                <a:gdLst/>
                <a:ahLst/>
                <a:cxnLst/>
                <a:rect l="0" t="0" r="0" b="0"/>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23" name="Shape 23"/>
              <p:cNvSpPr/>
              <p:nvPr/>
            </p:nvSpPr>
            <p:spPr>
              <a:xfrm>
                <a:off x="1020762" y="488950"/>
                <a:ext cx="161925" cy="147638"/>
              </a:xfrm>
              <a:custGeom>
                <a:avLst/>
                <a:gdLst/>
                <a:ahLst/>
                <a:cxnLst/>
                <a:rect l="0" t="0" r="0" b="0"/>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4" name="Shape 24"/>
              <p:cNvCxnSpPr/>
              <p:nvPr/>
            </p:nvCxnSpPr>
            <p:spPr>
              <a:xfrm>
                <a:off x="-4763" y="9525"/>
                <a:ext cx="0" cy="0"/>
              </a:xfrm>
              <a:prstGeom prst="straightConnector1">
                <a:avLst/>
              </a:prstGeom>
              <a:gradFill>
                <a:gsLst>
                  <a:gs pos="0">
                    <a:schemeClr val="lt2"/>
                  </a:gs>
                  <a:gs pos="100000">
                    <a:srgbClr val="3B4B54"/>
                  </a:gs>
                </a:gsLst>
                <a:lin ang="5400000" scaled="0"/>
              </a:gradFill>
              <a:ln w="9525" cap="flat" cmpd="sng">
                <a:solidFill>
                  <a:srgbClr val="FFFFFF"/>
                </a:solidFill>
                <a:prstDash val="solid"/>
                <a:miter lim="800000"/>
                <a:headEnd type="none" w="med" len="med"/>
                <a:tailEnd type="none" w="med" len="med"/>
              </a:ln>
            </p:spPr>
          </p:cxnSp>
          <p:sp>
            <p:nvSpPr>
              <p:cNvPr id="25" name="Shape 25"/>
              <p:cNvSpPr/>
              <p:nvPr/>
            </p:nvSpPr>
            <p:spPr>
              <a:xfrm>
                <a:off x="9525" y="1801813"/>
                <a:ext cx="123825" cy="127000"/>
              </a:xfrm>
              <a:custGeom>
                <a:avLst/>
                <a:gdLst/>
                <a:ahLst/>
                <a:cxnLst/>
                <a:rect l="0" t="0" r="0" b="0"/>
                <a:pathLst>
                  <a:path w="78" h="80" extrusionOk="0">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6" name="Shape 26"/>
              <p:cNvSpPr/>
              <p:nvPr/>
            </p:nvSpPr>
            <p:spPr>
              <a:xfrm>
                <a:off x="-9525" y="3549650"/>
                <a:ext cx="147638" cy="481013"/>
              </a:xfrm>
              <a:custGeom>
                <a:avLst/>
                <a:gdLst/>
                <a:ahLst/>
                <a:cxnLst/>
                <a:rect l="0" t="0" r="0" b="0"/>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7" name="Shape 27"/>
              <p:cNvSpPr/>
              <p:nvPr/>
            </p:nvSpPr>
            <p:spPr>
              <a:xfrm>
                <a:off x="128587" y="1382713"/>
                <a:ext cx="142875" cy="476250"/>
              </a:xfrm>
              <a:custGeom>
                <a:avLst/>
                <a:gdLst/>
                <a:ahLst/>
                <a:cxnLst/>
                <a:rect l="0" t="0" r="0" b="0"/>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8" name="Shape 28"/>
              <p:cNvSpPr/>
              <p:nvPr/>
            </p:nvSpPr>
            <p:spPr>
              <a:xfrm>
                <a:off x="204787" y="1849438"/>
                <a:ext cx="114300" cy="107950"/>
              </a:xfrm>
              <a:custGeom>
                <a:avLst/>
                <a:gdLst/>
                <a:ahLst/>
                <a:cxnLst/>
                <a:rect l="0" t="0" r="0" b="0"/>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223837" y="5041900"/>
                <a:ext cx="369888" cy="1801813"/>
              </a:xfrm>
              <a:custGeom>
                <a:avLst/>
                <a:gdLst/>
                <a:ahLst/>
                <a:cxnLst/>
                <a:rect l="0" t="0" r="0" b="0"/>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31" name="Shape 31"/>
              <p:cNvSpPr/>
              <p:nvPr/>
            </p:nvSpPr>
            <p:spPr>
              <a:xfrm>
                <a:off x="52387" y="44815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14288" y="5627688"/>
                <a:ext cx="85725" cy="1216025"/>
              </a:xfrm>
              <a:custGeom>
                <a:avLst/>
                <a:gdLst/>
                <a:ahLst/>
                <a:cxnLst/>
                <a:rect l="0" t="0" r="0" b="0"/>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33" name="Shape 33"/>
              <p:cNvSpPr/>
              <p:nvPr/>
            </p:nvSpPr>
            <p:spPr>
              <a:xfrm>
                <a:off x="527050" y="4867275"/>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309562" y="5422900"/>
                <a:ext cx="374650" cy="1425575"/>
              </a:xfrm>
              <a:custGeom>
                <a:avLst/>
                <a:gdLst/>
                <a:ahLst/>
                <a:cxnLst/>
                <a:rect l="0" t="0" r="0" b="0"/>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5" name="Shape 35"/>
              <p:cNvSpPr/>
              <p:nvPr/>
            </p:nvSpPr>
            <p:spPr>
              <a:xfrm>
                <a:off x="569912" y="5945188"/>
                <a:ext cx="152400" cy="912813"/>
              </a:xfrm>
              <a:custGeom>
                <a:avLst/>
                <a:gdLst/>
                <a:ahLst/>
                <a:cxnLst/>
                <a:rect l="0" t="0" r="0" b="0"/>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6" name="Shape 36"/>
              <p:cNvSpPr/>
              <p:nvPr/>
            </p:nvSpPr>
            <p:spPr>
              <a:xfrm>
                <a:off x="612775" y="52466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a:off x="612775" y="57642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669925" y="6330950"/>
                <a:ext cx="417513" cy="517525"/>
              </a:xfrm>
              <a:custGeom>
                <a:avLst/>
                <a:gdLst/>
                <a:ahLst/>
                <a:cxnLst/>
                <a:rect l="0" t="0" r="0" b="0"/>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9" name="Shape 39"/>
              <p:cNvSpPr/>
              <p:nvPr/>
            </p:nvSpPr>
            <p:spPr>
              <a:xfrm>
                <a:off x="1049337" y="6221413"/>
                <a:ext cx="157163" cy="147638"/>
              </a:xfrm>
              <a:custGeom>
                <a:avLst/>
                <a:gdLst/>
                <a:ahLst/>
                <a:cxnLst/>
                <a:rect l="0" t="0" r="0" b="0"/>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0" name="Shape 40"/>
            <p:cNvGrpSpPr/>
            <p:nvPr/>
          </p:nvGrpSpPr>
          <p:grpSpPr>
            <a:xfrm>
              <a:off x="11364912" y="0"/>
              <a:ext cx="674688" cy="6848476"/>
              <a:chOff x="11364912" y="0"/>
              <a:chExt cx="674688" cy="6848476"/>
            </a:xfrm>
          </p:grpSpPr>
          <p:sp>
            <p:nvSpPr>
              <p:cNvPr id="41" name="Shape 41"/>
              <p:cNvSpPr/>
              <p:nvPr/>
            </p:nvSpPr>
            <p:spPr>
              <a:xfrm>
                <a:off x="11483975" y="0"/>
                <a:ext cx="417513" cy="512763"/>
              </a:xfrm>
              <a:custGeom>
                <a:avLst/>
                <a:gdLst/>
                <a:ahLst/>
                <a:cxnLst/>
                <a:rect l="0" t="0" r="0" b="0"/>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42" name="Shape 42"/>
              <p:cNvSpPr/>
              <p:nvPr/>
            </p:nvSpPr>
            <p:spPr>
              <a:xfrm>
                <a:off x="11364912" y="474663"/>
                <a:ext cx="157163" cy="152400"/>
              </a:xfrm>
              <a:custGeom>
                <a:avLst/>
                <a:gdLst/>
                <a:ahLst/>
                <a:cxnLst/>
                <a:rect l="0" t="0" r="0" b="0"/>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11631612" y="1539875"/>
                <a:ext cx="188913"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11531600" y="5694363"/>
                <a:ext cx="298450" cy="1154113"/>
              </a:xfrm>
              <a:custGeom>
                <a:avLst/>
                <a:gdLst/>
                <a:ahLst/>
                <a:cxnLst/>
                <a:rect l="0" t="0" r="0" b="0"/>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5" name="Shape 45"/>
              <p:cNvSpPr/>
              <p:nvPr/>
            </p:nvSpPr>
            <p:spPr>
              <a:xfrm>
                <a:off x="11772900" y="5551488"/>
                <a:ext cx="157163" cy="155575"/>
              </a:xfrm>
              <a:custGeom>
                <a:avLst/>
                <a:gdLst/>
                <a:ahLst/>
                <a:cxnLst/>
                <a:rect l="0" t="0" r="0" b="0"/>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11710987" y="4763"/>
                <a:ext cx="304800" cy="1544638"/>
              </a:xfrm>
              <a:custGeom>
                <a:avLst/>
                <a:gdLst/>
                <a:ahLst/>
                <a:cxnLst/>
                <a:rect l="0" t="0" r="0" b="0"/>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7" name="Shape 47"/>
              <p:cNvSpPr/>
              <p:nvPr/>
            </p:nvSpPr>
            <p:spPr>
              <a:xfrm>
                <a:off x="11636375" y="4867275"/>
                <a:ext cx="188913"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p:nvPr/>
            </p:nvSpPr>
            <p:spPr>
              <a:xfrm>
                <a:off x="11441112" y="5046663"/>
                <a:ext cx="307975" cy="1801813"/>
              </a:xfrm>
              <a:custGeom>
                <a:avLst/>
                <a:gdLst/>
                <a:ahLst/>
                <a:cxnLst/>
                <a:rect l="0" t="0" r="0" b="0"/>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9" name="Shape 49"/>
              <p:cNvSpPr/>
              <p:nvPr/>
            </p:nvSpPr>
            <p:spPr>
              <a:xfrm>
                <a:off x="11849100" y="6416675"/>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51" name="Shape 5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Shape 5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53" name="Shape 5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54" name="Shape 5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55" name="Shape 5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0" marR="0" lvl="1" indent="0" algn="r" rtl="0">
              <a:spcBef>
                <a:spcPts val="0"/>
              </a:spcBef>
              <a:buNone/>
              <a:defRPr sz="1050" b="0" i="0" u="none" strike="noStrike" cap="none">
                <a:solidFill>
                  <a:schemeClr val="lt1"/>
                </a:solidFill>
                <a:latin typeface="Questrial"/>
                <a:ea typeface="Questrial"/>
                <a:cs typeface="Questrial"/>
                <a:sym typeface="Questrial"/>
              </a:defRPr>
            </a:lvl2pPr>
            <a:lvl3pPr marL="0" marR="0" lvl="2" indent="0" algn="r" rtl="0">
              <a:spcBef>
                <a:spcPts val="0"/>
              </a:spcBef>
              <a:buNone/>
              <a:defRPr sz="1050" b="0" i="0" u="none" strike="noStrike" cap="none">
                <a:solidFill>
                  <a:schemeClr val="lt1"/>
                </a:solidFill>
                <a:latin typeface="Questrial"/>
                <a:ea typeface="Questrial"/>
                <a:cs typeface="Questrial"/>
                <a:sym typeface="Questrial"/>
              </a:defRPr>
            </a:lvl3pPr>
            <a:lvl4pPr marL="0" marR="0" lvl="3" indent="0" algn="r" rtl="0">
              <a:spcBef>
                <a:spcPts val="0"/>
              </a:spcBef>
              <a:buNone/>
              <a:defRPr sz="1050" b="0" i="0" u="none" strike="noStrike" cap="none">
                <a:solidFill>
                  <a:schemeClr val="lt1"/>
                </a:solidFill>
                <a:latin typeface="Questrial"/>
                <a:ea typeface="Questrial"/>
                <a:cs typeface="Questrial"/>
                <a:sym typeface="Questrial"/>
              </a:defRPr>
            </a:lvl4pPr>
            <a:lvl5pPr marL="0" marR="0" lvl="4" indent="0" algn="r" rtl="0">
              <a:spcBef>
                <a:spcPts val="0"/>
              </a:spcBef>
              <a:buNone/>
              <a:defRPr sz="1050" b="0" i="0" u="none" strike="noStrike" cap="none">
                <a:solidFill>
                  <a:schemeClr val="lt1"/>
                </a:solidFill>
                <a:latin typeface="Questrial"/>
                <a:ea typeface="Questrial"/>
                <a:cs typeface="Questrial"/>
                <a:sym typeface="Questrial"/>
              </a:defRPr>
            </a:lvl5pPr>
            <a:lvl6pPr marL="0" marR="0" lvl="5" indent="0" algn="r" rtl="0">
              <a:spcBef>
                <a:spcPts val="0"/>
              </a:spcBef>
              <a:buNone/>
              <a:defRPr sz="1050" b="0" i="0" u="none" strike="noStrike" cap="none">
                <a:solidFill>
                  <a:schemeClr val="lt1"/>
                </a:solidFill>
                <a:latin typeface="Questrial"/>
                <a:ea typeface="Questrial"/>
                <a:cs typeface="Questrial"/>
                <a:sym typeface="Questrial"/>
              </a:defRPr>
            </a:lvl6pPr>
            <a:lvl7pPr marL="0" marR="0" lvl="6" indent="0" algn="r" rtl="0">
              <a:spcBef>
                <a:spcPts val="0"/>
              </a:spcBef>
              <a:buNone/>
              <a:defRPr sz="1050" b="0" i="0" u="none" strike="noStrike" cap="none">
                <a:solidFill>
                  <a:schemeClr val="lt1"/>
                </a:solidFill>
                <a:latin typeface="Questrial"/>
                <a:ea typeface="Questrial"/>
                <a:cs typeface="Questrial"/>
                <a:sym typeface="Questrial"/>
              </a:defRPr>
            </a:lvl7pPr>
            <a:lvl8pPr marL="0" marR="0" lvl="7" indent="0" algn="r" rtl="0">
              <a:spcBef>
                <a:spcPts val="0"/>
              </a:spcBef>
              <a:buNone/>
              <a:defRPr sz="1050" b="0" i="0" u="none" strike="noStrike" cap="none">
                <a:solidFill>
                  <a:schemeClr val="lt1"/>
                </a:solidFill>
                <a:latin typeface="Questrial"/>
                <a:ea typeface="Questrial"/>
                <a:cs typeface="Questrial"/>
                <a:sym typeface="Questrial"/>
              </a:defRPr>
            </a:lvl8pPr>
            <a:lvl9pPr marL="0" marR="0" lvl="8" indent="0" algn="r" rtl="0">
              <a:spcBef>
                <a:spcPts val="0"/>
              </a:spcBef>
              <a:buNone/>
              <a:defRPr sz="1050" b="0" i="0" u="none" strike="noStrike" cap="none">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4800"/>
              <a:buFont typeface="Questrial"/>
              <a:buNone/>
            </a:pPr>
            <a:r>
              <a:rPr lang="en-US" sz="4800" b="0" i="0" u="none" strike="noStrike" cap="none">
                <a:solidFill>
                  <a:schemeClr val="lt1"/>
                </a:solidFill>
                <a:latin typeface="Questrial"/>
                <a:ea typeface="Questrial"/>
                <a:cs typeface="Questrial"/>
                <a:sym typeface="Questrial"/>
              </a:rPr>
              <a:t>SENTIMENT ANALYSIS OF YELP DATA</a:t>
            </a:r>
            <a:endParaRPr/>
          </a:p>
        </p:txBody>
      </p:sp>
      <p:sp>
        <p:nvSpPr>
          <p:cNvPr id="240" name="Shape 240"/>
          <p:cNvSpPr txBox="1">
            <a:spLocks noGrp="1"/>
          </p:cNvSpPr>
          <p:nvPr>
            <p:ph type="subTitle" idx="1"/>
          </p:nvPr>
        </p:nvSpPr>
        <p:spPr>
          <a:xfrm>
            <a:off x="2534346" y="4559185"/>
            <a:ext cx="8791500" cy="16557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2125"/>
              <a:buFont typeface="Arial"/>
              <a:buNone/>
            </a:pPr>
            <a:r>
              <a:rPr lang="en-US" sz="1700" b="0" i="0" u="none" strike="noStrike" cap="none">
                <a:solidFill>
                  <a:schemeClr val="lt2"/>
                </a:solidFill>
                <a:latin typeface="Questrial"/>
                <a:ea typeface="Questrial"/>
                <a:cs typeface="Questrial"/>
                <a:sym typeface="Questrial"/>
              </a:rPr>
              <a:t>                                                                                                                                            BY – YASHIKA BAJAJ</a:t>
            </a:r>
            <a:endParaRPr/>
          </a:p>
          <a:p>
            <a:pPr marL="0" marR="0" lvl="0" indent="0" algn="r" rtl="0">
              <a:lnSpc>
                <a:spcPct val="110000"/>
              </a:lnSpc>
              <a:spcBef>
                <a:spcPts val="1000"/>
              </a:spcBef>
              <a:spcAft>
                <a:spcPts val="0"/>
              </a:spcAft>
              <a:buClr>
                <a:schemeClr val="lt2"/>
              </a:buClr>
              <a:buSzPts val="2125"/>
              <a:buFont typeface="Arial"/>
              <a:buNone/>
            </a:pPr>
            <a:r>
              <a:rPr lang="en-US" sz="1700" b="0" i="0" u="none" strike="noStrike" cap="none">
                <a:solidFill>
                  <a:schemeClr val="lt2"/>
                </a:solidFill>
                <a:latin typeface="Questrial"/>
                <a:ea typeface="Questrial"/>
                <a:cs typeface="Questrial"/>
                <a:sym typeface="Questrial"/>
              </a:rPr>
              <a:t>SAURABH THAKRANI</a:t>
            </a:r>
            <a:endParaRPr/>
          </a:p>
          <a:p>
            <a:pPr marL="0" marR="0" lvl="0" indent="0" algn="r" rtl="0">
              <a:lnSpc>
                <a:spcPct val="110000"/>
              </a:lnSpc>
              <a:spcBef>
                <a:spcPts val="1000"/>
              </a:spcBef>
              <a:spcAft>
                <a:spcPts val="0"/>
              </a:spcAft>
              <a:buClr>
                <a:schemeClr val="lt2"/>
              </a:buClr>
              <a:buSzPts val="2125"/>
              <a:buFont typeface="Arial"/>
              <a:buNone/>
            </a:pPr>
            <a:r>
              <a:rPr lang="en-US" sz="1700" b="0" i="0" u="none" strike="noStrike" cap="none">
                <a:solidFill>
                  <a:schemeClr val="lt2"/>
                </a:solidFill>
                <a:latin typeface="Questrial"/>
                <a:ea typeface="Questrial"/>
                <a:cs typeface="Questrial"/>
                <a:sym typeface="Questrial"/>
              </a:rPr>
              <a:t>PIYANA MONDAL</a:t>
            </a:r>
            <a:endParaRPr/>
          </a:p>
          <a:p>
            <a:pPr marL="0" marR="0" lvl="0" indent="0" algn="r" rtl="0">
              <a:lnSpc>
                <a:spcPct val="110000"/>
              </a:lnSpc>
              <a:spcBef>
                <a:spcPts val="1000"/>
              </a:spcBef>
              <a:spcAft>
                <a:spcPts val="0"/>
              </a:spcAft>
              <a:buClr>
                <a:schemeClr val="lt2"/>
              </a:buClr>
              <a:buSzPts val="2125"/>
              <a:buFont typeface="Arial"/>
              <a:buNone/>
            </a:pPr>
            <a:r>
              <a:rPr lang="en-US" sz="1700" b="0" i="0" u="none" strike="noStrike" cap="none">
                <a:solidFill>
                  <a:schemeClr val="lt2"/>
                </a:solidFill>
                <a:latin typeface="Questrial"/>
                <a:ea typeface="Questrial"/>
                <a:cs typeface="Questrial"/>
                <a:sym typeface="Questrial"/>
              </a:rPr>
              <a:t>                                                        </a:t>
            </a:r>
            <a:endParaRPr/>
          </a:p>
        </p:txBody>
      </p:sp>
      <p:pic>
        <p:nvPicPr>
          <p:cNvPr id="241" name="Shape 241"/>
          <p:cNvPicPr preferRelativeResize="0"/>
          <p:nvPr/>
        </p:nvPicPr>
        <p:blipFill rotWithShape="1">
          <a:blip r:embed="rId3">
            <a:alphaModFix/>
          </a:blip>
          <a:srcRect/>
          <a:stretch/>
        </p:blipFill>
        <p:spPr>
          <a:xfrm>
            <a:off x="1876424" y="3749404"/>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1142988" y="219643"/>
            <a:ext cx="9906000" cy="14787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None/>
            </a:pPr>
            <a:r>
              <a:rPr lang="en-US"/>
              <a:t>DISTRIBUTION OF USER RATINGS</a:t>
            </a:r>
            <a:endParaRPr/>
          </a:p>
        </p:txBody>
      </p:sp>
      <p:pic>
        <p:nvPicPr>
          <p:cNvPr id="306" name="Shape 306"/>
          <p:cNvPicPr preferRelativeResize="0"/>
          <p:nvPr/>
        </p:nvPicPr>
        <p:blipFill>
          <a:blip r:embed="rId3">
            <a:alphaModFix/>
          </a:blip>
          <a:stretch>
            <a:fillRect/>
          </a:stretch>
        </p:blipFill>
        <p:spPr>
          <a:xfrm>
            <a:off x="834473" y="1837868"/>
            <a:ext cx="5104125" cy="4455982"/>
          </a:xfrm>
          <a:prstGeom prst="rect">
            <a:avLst/>
          </a:prstGeom>
          <a:noFill/>
          <a:ln>
            <a:noFill/>
          </a:ln>
        </p:spPr>
      </p:pic>
      <p:pic>
        <p:nvPicPr>
          <p:cNvPr id="307" name="Shape 307"/>
          <p:cNvPicPr preferRelativeResize="0"/>
          <p:nvPr/>
        </p:nvPicPr>
        <p:blipFill>
          <a:blip r:embed="rId4">
            <a:alphaModFix/>
          </a:blip>
          <a:stretch>
            <a:fillRect/>
          </a:stretch>
        </p:blipFill>
        <p:spPr>
          <a:xfrm>
            <a:off x="6199263" y="2869213"/>
            <a:ext cx="5686425" cy="225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051363" y="206768"/>
            <a:ext cx="9906000" cy="14787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None/>
            </a:pPr>
            <a:r>
              <a:rPr lang="en-US"/>
              <a:t>SENTIMENT ANALYSIS FOR EXTREME RATINGS</a:t>
            </a:r>
            <a:endParaRPr/>
          </a:p>
        </p:txBody>
      </p:sp>
      <p:pic>
        <p:nvPicPr>
          <p:cNvPr id="315" name="Shape 315"/>
          <p:cNvPicPr preferRelativeResize="0"/>
          <p:nvPr/>
        </p:nvPicPr>
        <p:blipFill>
          <a:blip r:embed="rId3">
            <a:alphaModFix/>
          </a:blip>
          <a:stretch>
            <a:fillRect/>
          </a:stretch>
        </p:blipFill>
        <p:spPr>
          <a:xfrm>
            <a:off x="6773099" y="2985643"/>
            <a:ext cx="5060626" cy="2079825"/>
          </a:xfrm>
          <a:prstGeom prst="rect">
            <a:avLst/>
          </a:prstGeom>
          <a:noFill/>
          <a:ln>
            <a:noFill/>
          </a:ln>
        </p:spPr>
      </p:pic>
      <p:pic>
        <p:nvPicPr>
          <p:cNvPr id="5" name="Picture 4">
            <a:extLst>
              <a:ext uri="{FF2B5EF4-FFF2-40B4-BE49-F238E27FC236}">
                <a16:creationId xmlns:a16="http://schemas.microsoft.com/office/drawing/2014/main" id="{874EE577-C94A-4C36-90D5-F31B5C41C00D}"/>
              </a:ext>
            </a:extLst>
          </p:cNvPr>
          <p:cNvPicPr/>
          <p:nvPr/>
        </p:nvPicPr>
        <p:blipFill>
          <a:blip r:embed="rId4"/>
          <a:stretch>
            <a:fillRect/>
          </a:stretch>
        </p:blipFill>
        <p:spPr>
          <a:xfrm>
            <a:off x="1051363" y="1624073"/>
            <a:ext cx="5465464" cy="48029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None/>
            </a:pPr>
            <a:r>
              <a:rPr lang="en-US"/>
              <a:t>LIMITATIONS OF OUR APPROACH</a:t>
            </a:r>
            <a:endParaRPr/>
          </a:p>
        </p:txBody>
      </p:sp>
      <p:sp>
        <p:nvSpPr>
          <p:cNvPr id="322" name="Shape 322"/>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457200" lvl="0" indent="-419100" rtl="0">
              <a:spcBef>
                <a:spcPts val="1000"/>
              </a:spcBef>
              <a:spcAft>
                <a:spcPts val="0"/>
              </a:spcAft>
              <a:buSzPts val="3000"/>
              <a:buChar char="●"/>
            </a:pPr>
            <a:r>
              <a:rPr lang="en-US"/>
              <a:t>Assigning equal weightage to all positive words (or all negative words) may not produce accurate sentiment scores.  </a:t>
            </a:r>
            <a:endParaRPr/>
          </a:p>
          <a:p>
            <a:pPr marL="457200" lvl="0" indent="-419100" rtl="0">
              <a:spcBef>
                <a:spcPts val="0"/>
              </a:spcBef>
              <a:spcAft>
                <a:spcPts val="0"/>
              </a:spcAft>
              <a:buSzPts val="3000"/>
              <a:buChar char="●"/>
            </a:pPr>
            <a:r>
              <a:rPr lang="en-US"/>
              <a:t>Analyzing single words without context does not give us a true picture.</a:t>
            </a:r>
            <a:endParaRPr/>
          </a:p>
          <a:p>
            <a:pPr marL="457200" lvl="0" indent="-419100" rtl="0">
              <a:spcBef>
                <a:spcPts val="0"/>
              </a:spcBef>
              <a:spcAft>
                <a:spcPts val="0"/>
              </a:spcAft>
              <a:buSzPts val="3000"/>
              <a:buChar char="●"/>
            </a:pPr>
            <a:r>
              <a:rPr lang="en-US"/>
              <a:t>Reviews might comprise of reviews of food, ambience, service etc. , so calculating sentiment score for food alone is challenging.</a:t>
            </a:r>
            <a:endParaRPr/>
          </a:p>
          <a:p>
            <a:pPr marL="0" lvl="0" indent="0" rtl="0">
              <a:spcBef>
                <a:spcPts val="10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1051338" y="2625743"/>
            <a:ext cx="9906000" cy="14787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ctrTitle"/>
          </p:nvPr>
        </p:nvSpPr>
        <p:spPr>
          <a:xfrm>
            <a:off x="1876425" y="1122370"/>
            <a:ext cx="8791500" cy="1329900"/>
          </a:xfrm>
          <a:prstGeom prst="rect">
            <a:avLst/>
          </a:prstGeom>
        </p:spPr>
        <p:txBody>
          <a:bodyPr spcFirstLastPara="1" wrap="square" lIns="91425" tIns="45700" rIns="91425" bIns="45700" anchor="b" anchorCtr="0">
            <a:noAutofit/>
          </a:bodyPr>
          <a:lstStyle/>
          <a:p>
            <a:pPr marL="0" lvl="0" indent="0" algn="ctr">
              <a:spcBef>
                <a:spcPts val="0"/>
              </a:spcBef>
              <a:spcAft>
                <a:spcPts val="0"/>
              </a:spcAft>
              <a:buNone/>
            </a:pPr>
            <a:r>
              <a:rPr lang="en-US"/>
              <a:t>PROBLEM DEFINITION</a:t>
            </a:r>
            <a:endParaRPr/>
          </a:p>
        </p:txBody>
      </p:sp>
      <p:sp>
        <p:nvSpPr>
          <p:cNvPr id="248" name="Shape 248"/>
          <p:cNvSpPr txBox="1">
            <a:spLocks noGrp="1"/>
          </p:cNvSpPr>
          <p:nvPr>
            <p:ph type="subTitle" idx="1"/>
          </p:nvPr>
        </p:nvSpPr>
        <p:spPr>
          <a:xfrm>
            <a:off x="1876424" y="2844363"/>
            <a:ext cx="8791500" cy="1655700"/>
          </a:xfrm>
          <a:prstGeom prst="rect">
            <a:avLst/>
          </a:prstGeom>
        </p:spPr>
        <p:txBody>
          <a:bodyPr spcFirstLastPara="1" wrap="square" lIns="91425" tIns="45700" rIns="91425" bIns="45700" anchor="t" anchorCtr="0">
            <a:noAutofit/>
          </a:bodyPr>
          <a:lstStyle/>
          <a:p>
            <a:pPr marL="0" lvl="0" indent="0">
              <a:spcBef>
                <a:spcPts val="1000"/>
              </a:spcBef>
              <a:spcAft>
                <a:spcPts val="0"/>
              </a:spcAft>
              <a:buNone/>
            </a:pPr>
            <a:r>
              <a:rPr lang="en-US" sz="2400">
                <a:solidFill>
                  <a:schemeClr val="lt1"/>
                </a:solidFill>
              </a:rPr>
              <a:t>How accurately can the user ratings be predicted based on user review sentiments on Yelp?</a:t>
            </a:r>
            <a:endParaRPr sz="24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FINDING THE DATA </a:t>
            </a:r>
            <a:endParaRPr/>
          </a:p>
        </p:txBody>
      </p:sp>
      <p:pic>
        <p:nvPicPr>
          <p:cNvPr id="255" name="Shape 255"/>
          <p:cNvPicPr preferRelativeResize="0">
            <a:picLocks noGrp="1"/>
          </p:cNvPicPr>
          <p:nvPr>
            <p:ph type="body" idx="1"/>
          </p:nvPr>
        </p:nvPicPr>
        <p:blipFill rotWithShape="1">
          <a:blip r:embed="rId3">
            <a:alphaModFix/>
          </a:blip>
          <a:srcRect/>
          <a:stretch/>
        </p:blipFill>
        <p:spPr>
          <a:xfrm>
            <a:off x="967446" y="3942672"/>
            <a:ext cx="3149600" cy="1429605"/>
          </a:xfrm>
          <a:prstGeom prst="rect">
            <a:avLst/>
          </a:prstGeom>
          <a:noFill/>
          <a:ln>
            <a:noFill/>
          </a:ln>
        </p:spPr>
      </p:pic>
      <p:pic>
        <p:nvPicPr>
          <p:cNvPr id="256" name="Shape 256"/>
          <p:cNvPicPr preferRelativeResize="0"/>
          <p:nvPr/>
        </p:nvPicPr>
        <p:blipFill rotWithShape="1">
          <a:blip r:embed="rId4">
            <a:alphaModFix/>
          </a:blip>
          <a:srcRect/>
          <a:stretch/>
        </p:blipFill>
        <p:spPr>
          <a:xfrm>
            <a:off x="967446" y="2097088"/>
            <a:ext cx="3149600" cy="1168400"/>
          </a:xfrm>
          <a:prstGeom prst="rect">
            <a:avLst/>
          </a:prstGeom>
          <a:noFill/>
          <a:ln>
            <a:noFill/>
          </a:ln>
        </p:spPr>
      </p:pic>
      <p:sp>
        <p:nvSpPr>
          <p:cNvPr id="257" name="Shape 257"/>
          <p:cNvSpPr txBox="1"/>
          <p:nvPr/>
        </p:nvSpPr>
        <p:spPr>
          <a:xfrm>
            <a:off x="5497551" y="2185639"/>
            <a:ext cx="4449337" cy="46166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lt1"/>
                </a:solidFill>
                <a:latin typeface="Questrial"/>
                <a:ea typeface="Questrial"/>
                <a:cs typeface="Questrial"/>
                <a:sym typeface="Questrial"/>
              </a:rPr>
              <a:t>Yelp.com freely available in json format</a:t>
            </a:r>
            <a:endParaRPr/>
          </a:p>
          <a:p>
            <a:pPr marL="0" marR="0" lvl="0" indent="0" algn="l" rtl="0">
              <a:spcBef>
                <a:spcPts val="0"/>
              </a:spcBef>
              <a:spcAft>
                <a:spcPts val="0"/>
              </a:spcAft>
              <a:buNone/>
            </a:pPr>
            <a:endParaRPr sz="1800">
              <a:solidFill>
                <a:schemeClr val="lt1"/>
              </a:solidFill>
              <a:latin typeface="Questrial"/>
              <a:ea typeface="Questrial"/>
              <a:cs typeface="Questrial"/>
              <a:sym typeface="Questrial"/>
            </a:endParaRPr>
          </a:p>
          <a:p>
            <a:pPr marL="0" marR="0" lvl="0" indent="0" algn="l" rtl="0">
              <a:spcBef>
                <a:spcPts val="0"/>
              </a:spcBef>
              <a:spcAft>
                <a:spcPts val="0"/>
              </a:spcAft>
              <a:buNone/>
            </a:pPr>
            <a:endParaRPr sz="1800">
              <a:solidFill>
                <a:schemeClr val="lt1"/>
              </a:solidFill>
              <a:latin typeface="Questrial"/>
              <a:ea typeface="Questrial"/>
              <a:cs typeface="Questrial"/>
              <a:sym typeface="Questrial"/>
            </a:endParaRPr>
          </a:p>
          <a:p>
            <a:pPr marL="0" marR="0" lvl="0" indent="0" algn="l" rtl="0">
              <a:spcBef>
                <a:spcPts val="0"/>
              </a:spcBef>
              <a:spcAft>
                <a:spcPts val="0"/>
              </a:spcAft>
              <a:buNone/>
            </a:pPr>
            <a:endParaRPr sz="1800">
              <a:solidFill>
                <a:schemeClr val="lt1"/>
              </a:solidFill>
              <a:latin typeface="Questrial"/>
              <a:ea typeface="Questrial"/>
              <a:cs typeface="Questrial"/>
              <a:sym typeface="Questrial"/>
            </a:endParaRPr>
          </a:p>
          <a:p>
            <a:pPr marL="0" marR="0" lvl="0" indent="0" algn="l" rtl="0">
              <a:spcBef>
                <a:spcPts val="0"/>
              </a:spcBef>
              <a:spcAft>
                <a:spcPts val="0"/>
              </a:spcAft>
              <a:buNone/>
            </a:pPr>
            <a:endParaRPr sz="1800">
              <a:solidFill>
                <a:schemeClr val="lt1"/>
              </a:solidFill>
              <a:latin typeface="Questrial"/>
              <a:ea typeface="Questrial"/>
              <a:cs typeface="Questrial"/>
              <a:sym typeface="Questrial"/>
            </a:endParaRPr>
          </a:p>
          <a:p>
            <a:pPr marL="0" marR="0" lvl="0" indent="0" algn="l" rtl="0">
              <a:spcBef>
                <a:spcPts val="0"/>
              </a:spcBef>
              <a:spcAft>
                <a:spcPts val="0"/>
              </a:spcAft>
              <a:buNone/>
            </a:pPr>
            <a:endParaRPr sz="1800">
              <a:solidFill>
                <a:schemeClr val="lt1"/>
              </a:solidFill>
              <a:latin typeface="Questrial"/>
              <a:ea typeface="Questrial"/>
              <a:cs typeface="Questrial"/>
              <a:sym typeface="Questrial"/>
            </a:endParaRPr>
          </a:p>
          <a:p>
            <a:pPr marL="0" marR="0" lvl="0" indent="0" algn="l" rtl="0">
              <a:spcBef>
                <a:spcPts val="0"/>
              </a:spcBef>
              <a:spcAft>
                <a:spcPts val="0"/>
              </a:spcAft>
              <a:buNone/>
            </a:pPr>
            <a:r>
              <a:rPr lang="en-US" sz="2400">
                <a:solidFill>
                  <a:schemeClr val="lt1"/>
                </a:solidFill>
                <a:latin typeface="Questrial"/>
                <a:ea typeface="Questrial"/>
                <a:cs typeface="Questrial"/>
                <a:sym typeface="Questrial"/>
              </a:rPr>
              <a:t>Kaggle – data available in csv files</a:t>
            </a:r>
            <a:endParaRPr/>
          </a:p>
          <a:p>
            <a:pPr marL="0" marR="0" lvl="0" indent="0" algn="l" rtl="0">
              <a:spcBef>
                <a:spcPts val="0"/>
              </a:spcBef>
              <a:spcAft>
                <a:spcPts val="0"/>
              </a:spcAft>
              <a:buNone/>
            </a:pPr>
            <a:endParaRPr sz="1800">
              <a:solidFill>
                <a:schemeClr val="lt1"/>
              </a:solidFill>
              <a:latin typeface="Questrial"/>
              <a:ea typeface="Questrial"/>
              <a:cs typeface="Questrial"/>
              <a:sym typeface="Questrial"/>
            </a:endParaRPr>
          </a:p>
          <a:p>
            <a:pPr marL="0" marR="0" lvl="0" indent="0" algn="l" rtl="0">
              <a:spcBef>
                <a:spcPts val="0"/>
              </a:spcBef>
              <a:spcAft>
                <a:spcPts val="0"/>
              </a:spcAft>
              <a:buNone/>
            </a:pPr>
            <a:endParaRPr sz="1800">
              <a:solidFill>
                <a:schemeClr val="lt1"/>
              </a:solidFill>
              <a:latin typeface="Questrial"/>
              <a:ea typeface="Questrial"/>
              <a:cs typeface="Questrial"/>
              <a:sym typeface="Questrial"/>
            </a:endParaRPr>
          </a:p>
          <a:p>
            <a:pPr marL="0" marR="0" lvl="0" indent="0" algn="l" rtl="0">
              <a:spcBef>
                <a:spcPts val="0"/>
              </a:spcBef>
              <a:spcAft>
                <a:spcPts val="0"/>
              </a:spcAft>
              <a:buNone/>
            </a:pPr>
            <a:endParaRPr sz="1800">
              <a:solidFill>
                <a:schemeClr val="lt1"/>
              </a:solidFill>
              <a:latin typeface="Questrial"/>
              <a:ea typeface="Questrial"/>
              <a:cs typeface="Questrial"/>
              <a:sym typeface="Questrial"/>
            </a:endParaRPr>
          </a:p>
          <a:p>
            <a:pPr marL="0" marR="0" lvl="0" indent="0" algn="l" rtl="0">
              <a:spcBef>
                <a:spcPts val="0"/>
              </a:spcBef>
              <a:spcAft>
                <a:spcPts val="0"/>
              </a:spcAft>
              <a:buNone/>
            </a:pPr>
            <a:endParaRPr sz="1800">
              <a:solidFill>
                <a:schemeClr val="lt1"/>
              </a:solidFill>
              <a:latin typeface="Questrial"/>
              <a:ea typeface="Questrial"/>
              <a:cs typeface="Questrial"/>
              <a:sym typeface="Questrial"/>
            </a:endParaRPr>
          </a:p>
          <a:p>
            <a:pPr marL="0" marR="0" lvl="0" indent="0" algn="l" rtl="0">
              <a:spcBef>
                <a:spcPts val="0"/>
              </a:spcBef>
              <a:spcAft>
                <a:spcPts val="0"/>
              </a:spcAft>
              <a:buNone/>
            </a:pPr>
            <a:endParaRPr sz="1800">
              <a:solidFill>
                <a:schemeClr val="lt1"/>
              </a:solidFill>
              <a:latin typeface="Questrial"/>
              <a:ea typeface="Questrial"/>
              <a:cs typeface="Questrial"/>
              <a:sym typeface="Questrial"/>
            </a:endParaRPr>
          </a:p>
          <a:p>
            <a:pPr marL="0" marR="0" lvl="0" indent="0" algn="l" rtl="0">
              <a:spcBef>
                <a:spcPts val="0"/>
              </a:spcBef>
              <a:spcAft>
                <a:spcPts val="0"/>
              </a:spcAft>
              <a:buNone/>
            </a:pPr>
            <a:endParaRPr sz="1800">
              <a:solidFill>
                <a:schemeClr val="lt1"/>
              </a:solidFill>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961288" y="168168"/>
            <a:ext cx="9906000" cy="1478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3600"/>
              <a:buFont typeface="Questrial"/>
              <a:buNone/>
            </a:pPr>
            <a:r>
              <a:rPr lang="en-US"/>
              <a:t>POPULARITY OF YELP </a:t>
            </a:r>
            <a:endParaRPr/>
          </a:p>
        </p:txBody>
      </p:sp>
      <p:pic>
        <p:nvPicPr>
          <p:cNvPr id="263" name="Shape 263"/>
          <p:cNvPicPr preferRelativeResize="0"/>
          <p:nvPr/>
        </p:nvPicPr>
        <p:blipFill>
          <a:blip r:embed="rId3">
            <a:alphaModFix/>
          </a:blip>
          <a:stretch>
            <a:fillRect/>
          </a:stretch>
        </p:blipFill>
        <p:spPr>
          <a:xfrm>
            <a:off x="3393150" y="1556800"/>
            <a:ext cx="5183174" cy="4494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064213" y="181043"/>
            <a:ext cx="9906000" cy="14787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None/>
            </a:pPr>
            <a:r>
              <a:rPr lang="en-US"/>
              <a:t>ANALYSING FREQUENT REVIEWERS</a:t>
            </a:r>
            <a:endParaRPr/>
          </a:p>
        </p:txBody>
      </p:sp>
      <p:pic>
        <p:nvPicPr>
          <p:cNvPr id="4" name="Picture 3">
            <a:extLst>
              <a:ext uri="{FF2B5EF4-FFF2-40B4-BE49-F238E27FC236}">
                <a16:creationId xmlns:a16="http://schemas.microsoft.com/office/drawing/2014/main" id="{C609DC0F-8912-46ED-BA56-187BD40A5442}"/>
              </a:ext>
            </a:extLst>
          </p:cNvPr>
          <p:cNvPicPr/>
          <p:nvPr/>
        </p:nvPicPr>
        <p:blipFill>
          <a:blip r:embed="rId3">
            <a:extLst>
              <a:ext uri="{28A0092B-C50C-407E-A947-70E740481C1C}">
                <a14:useLocalDpi xmlns:a14="http://schemas.microsoft.com/office/drawing/2010/main" val="0"/>
              </a:ext>
            </a:extLst>
          </a:blip>
          <a:stretch>
            <a:fillRect/>
          </a:stretch>
        </p:blipFill>
        <p:spPr>
          <a:xfrm>
            <a:off x="3122188" y="1483313"/>
            <a:ext cx="5790050" cy="49586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1142988" y="206793"/>
            <a:ext cx="9906000" cy="14787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None/>
            </a:pPr>
            <a:r>
              <a:rPr lang="en-US"/>
              <a:t>STATE WISE ANALYSIS</a:t>
            </a:r>
            <a:endParaRPr/>
          </a:p>
        </p:txBody>
      </p:sp>
      <p:pic>
        <p:nvPicPr>
          <p:cNvPr id="277" name="Shape 277"/>
          <p:cNvPicPr preferRelativeResize="0"/>
          <p:nvPr/>
        </p:nvPicPr>
        <p:blipFill>
          <a:blip r:embed="rId3">
            <a:alphaModFix/>
          </a:blip>
          <a:stretch>
            <a:fillRect/>
          </a:stretch>
        </p:blipFill>
        <p:spPr>
          <a:xfrm>
            <a:off x="3381975" y="1426143"/>
            <a:ext cx="5658619" cy="48677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None/>
            </a:pPr>
            <a:r>
              <a:rPr lang="en-US"/>
              <a:t>SELECTING THE TYPE OF CUISINE</a:t>
            </a:r>
            <a:endParaRPr/>
          </a:p>
        </p:txBody>
      </p:sp>
      <p:graphicFrame>
        <p:nvGraphicFramePr>
          <p:cNvPr id="284" name="Shape 284"/>
          <p:cNvGraphicFramePr/>
          <p:nvPr>
            <p:extLst>
              <p:ext uri="{D42A27DB-BD31-4B8C-83A1-F6EECF244321}">
                <p14:modId xmlns:p14="http://schemas.microsoft.com/office/powerpoint/2010/main" val="1517753146"/>
              </p:ext>
            </p:extLst>
          </p:nvPr>
        </p:nvGraphicFramePr>
        <p:xfrm>
          <a:off x="2408875" y="1968905"/>
          <a:ext cx="2965800" cy="4358310"/>
        </p:xfrm>
        <a:graphic>
          <a:graphicData uri="http://schemas.openxmlformats.org/drawingml/2006/table">
            <a:tbl>
              <a:tblPr>
                <a:noFill/>
                <a:tableStyleId>{32A9717A-340D-4761-8E95-8EBA18357780}</a:tableStyleId>
              </a:tblPr>
              <a:tblGrid>
                <a:gridCol w="1517725">
                  <a:extLst>
                    <a:ext uri="{9D8B030D-6E8A-4147-A177-3AD203B41FA5}">
                      <a16:colId xmlns:a16="http://schemas.microsoft.com/office/drawing/2014/main" val="20000"/>
                    </a:ext>
                  </a:extLst>
                </a:gridCol>
                <a:gridCol w="1448075">
                  <a:extLst>
                    <a:ext uri="{9D8B030D-6E8A-4147-A177-3AD203B41FA5}">
                      <a16:colId xmlns:a16="http://schemas.microsoft.com/office/drawing/2014/main" val="20001"/>
                    </a:ext>
                  </a:extLst>
                </a:gridCol>
              </a:tblGrid>
              <a:tr h="294850">
                <a:tc>
                  <a:txBody>
                    <a:bodyPr/>
                    <a:lstStyle/>
                    <a:p>
                      <a:pPr marL="0" lvl="0" indent="0" algn="ctr">
                        <a:spcBef>
                          <a:spcPts val="0"/>
                        </a:spcBef>
                        <a:spcAft>
                          <a:spcPts val="0"/>
                        </a:spcAft>
                        <a:buNone/>
                      </a:pPr>
                      <a:r>
                        <a:rPr lang="en-US" u="sng" dirty="0">
                          <a:solidFill>
                            <a:schemeClr val="bg1"/>
                          </a:solidFill>
                        </a:rPr>
                        <a:t>CUISINE</a:t>
                      </a:r>
                      <a:endParaRPr u="sng" dirty="0">
                        <a:solidFill>
                          <a:schemeClr val="bg1"/>
                        </a:solidFill>
                      </a:endParaRPr>
                    </a:p>
                  </a:txBody>
                  <a:tcPr marL="91425" marR="91425" marT="91425" marB="91425"/>
                </a:tc>
                <a:tc>
                  <a:txBody>
                    <a:bodyPr/>
                    <a:lstStyle/>
                    <a:p>
                      <a:pPr marL="0" lvl="0" indent="0" algn="ctr">
                        <a:spcBef>
                          <a:spcPts val="0"/>
                        </a:spcBef>
                        <a:spcAft>
                          <a:spcPts val="0"/>
                        </a:spcAft>
                        <a:buNone/>
                      </a:pPr>
                      <a:r>
                        <a:rPr lang="en-US" u="sng" dirty="0">
                          <a:solidFill>
                            <a:schemeClr val="bg1"/>
                          </a:solidFill>
                        </a:rPr>
                        <a:t># REVIEWS</a:t>
                      </a:r>
                      <a:endParaRPr u="sng" dirty="0">
                        <a:solidFill>
                          <a:schemeClr val="bg1"/>
                        </a:solidFill>
                      </a:endParaRPr>
                    </a:p>
                  </a:txBody>
                  <a:tcPr marL="91425" marR="91425" marT="91425" marB="91425"/>
                </a:tc>
                <a:extLst>
                  <a:ext uri="{0D108BD9-81ED-4DB2-BD59-A6C34878D82A}">
                    <a16:rowId xmlns:a16="http://schemas.microsoft.com/office/drawing/2014/main" val="10000"/>
                  </a:ext>
                </a:extLst>
              </a:tr>
              <a:tr h="294850">
                <a:tc>
                  <a:txBody>
                    <a:bodyPr/>
                    <a:lstStyle/>
                    <a:p>
                      <a:pPr marL="0" lvl="0" indent="0" algn="ctr">
                        <a:spcBef>
                          <a:spcPts val="0"/>
                        </a:spcBef>
                        <a:spcAft>
                          <a:spcPts val="0"/>
                        </a:spcAft>
                        <a:buNone/>
                      </a:pPr>
                      <a:r>
                        <a:rPr lang="en-US" dirty="0">
                          <a:solidFill>
                            <a:schemeClr val="bg1"/>
                          </a:solidFill>
                        </a:rPr>
                        <a:t>MEXICAN</a:t>
                      </a:r>
                      <a:endParaRPr dirty="0">
                        <a:solidFill>
                          <a:schemeClr val="bg1"/>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a:spcBef>
                          <a:spcPts val="0"/>
                        </a:spcBef>
                        <a:spcAft>
                          <a:spcPts val="0"/>
                        </a:spcAft>
                        <a:buNone/>
                      </a:pPr>
                      <a:r>
                        <a:rPr lang="en-US">
                          <a:solidFill>
                            <a:schemeClr val="bg1"/>
                          </a:solidFill>
                        </a:rPr>
                        <a:t>17217</a:t>
                      </a:r>
                      <a:endParaRPr>
                        <a:solidFill>
                          <a:schemeClr val="bg1"/>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94850">
                <a:tc>
                  <a:txBody>
                    <a:bodyPr/>
                    <a:lstStyle/>
                    <a:p>
                      <a:pPr marL="0" lvl="0" indent="0" algn="ctr" rtl="0">
                        <a:spcBef>
                          <a:spcPts val="0"/>
                        </a:spcBef>
                        <a:spcAft>
                          <a:spcPts val="0"/>
                        </a:spcAft>
                        <a:buNone/>
                      </a:pPr>
                      <a:r>
                        <a:rPr lang="en-US" dirty="0">
                          <a:solidFill>
                            <a:schemeClr val="bg1"/>
                          </a:solidFill>
                        </a:rPr>
                        <a:t>CHINESE</a:t>
                      </a:r>
                      <a:endParaRPr dirty="0">
                        <a:solidFill>
                          <a:schemeClr val="bg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chemeClr val="bg1"/>
                          </a:solidFill>
                        </a:rPr>
                        <a:t>9357</a:t>
                      </a:r>
                      <a:endParaRPr>
                        <a:solidFill>
                          <a:schemeClr val="bg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94850">
                <a:tc>
                  <a:txBody>
                    <a:bodyPr/>
                    <a:lstStyle/>
                    <a:p>
                      <a:pPr marL="0" lvl="0" indent="0" algn="ctr">
                        <a:spcBef>
                          <a:spcPts val="0"/>
                        </a:spcBef>
                        <a:spcAft>
                          <a:spcPts val="0"/>
                        </a:spcAft>
                        <a:buNone/>
                      </a:pPr>
                      <a:r>
                        <a:rPr lang="en-US">
                          <a:solidFill>
                            <a:schemeClr val="bg1"/>
                          </a:solidFill>
                        </a:rPr>
                        <a:t>PIZZA</a:t>
                      </a:r>
                      <a:endParaRPr>
                        <a:solidFill>
                          <a:schemeClr val="bg1"/>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a:spcBef>
                          <a:spcPts val="0"/>
                        </a:spcBef>
                        <a:spcAft>
                          <a:spcPts val="0"/>
                        </a:spcAft>
                        <a:buNone/>
                      </a:pPr>
                      <a:r>
                        <a:rPr lang="en-US">
                          <a:solidFill>
                            <a:schemeClr val="bg1"/>
                          </a:solidFill>
                        </a:rPr>
                        <a:t>8675</a:t>
                      </a:r>
                      <a:endParaRPr>
                        <a:solidFill>
                          <a:schemeClr val="bg1"/>
                        </a:solidFill>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294850">
                <a:tc>
                  <a:txBody>
                    <a:bodyPr/>
                    <a:lstStyle/>
                    <a:p>
                      <a:pPr marL="0" lvl="0" indent="0" algn="ctr">
                        <a:spcBef>
                          <a:spcPts val="0"/>
                        </a:spcBef>
                        <a:spcAft>
                          <a:spcPts val="0"/>
                        </a:spcAft>
                        <a:buNone/>
                      </a:pPr>
                      <a:r>
                        <a:rPr lang="en-US">
                          <a:solidFill>
                            <a:schemeClr val="bg1"/>
                          </a:solidFill>
                        </a:rPr>
                        <a:t>COFFEE &amp; TEA</a:t>
                      </a:r>
                      <a:endParaRPr>
                        <a:solidFill>
                          <a:schemeClr val="bg1"/>
                        </a:solidFill>
                      </a:endParaRPr>
                    </a:p>
                  </a:txBody>
                  <a:tcPr marL="91425" marR="91425" marT="91425" marB="91425"/>
                </a:tc>
                <a:tc>
                  <a:txBody>
                    <a:bodyPr/>
                    <a:lstStyle/>
                    <a:p>
                      <a:pPr marL="0" lvl="0" indent="0" algn="ctr">
                        <a:spcBef>
                          <a:spcPts val="0"/>
                        </a:spcBef>
                        <a:spcAft>
                          <a:spcPts val="0"/>
                        </a:spcAft>
                        <a:buNone/>
                      </a:pPr>
                      <a:r>
                        <a:rPr lang="en-US">
                          <a:solidFill>
                            <a:schemeClr val="bg1"/>
                          </a:solidFill>
                        </a:rPr>
                        <a:t>8039</a:t>
                      </a:r>
                      <a:endParaRPr>
                        <a:solidFill>
                          <a:schemeClr val="bg1"/>
                        </a:solidFill>
                      </a:endParaRPr>
                    </a:p>
                  </a:txBody>
                  <a:tcPr marL="91425" marR="91425" marT="91425" marB="91425"/>
                </a:tc>
                <a:extLst>
                  <a:ext uri="{0D108BD9-81ED-4DB2-BD59-A6C34878D82A}">
                    <a16:rowId xmlns:a16="http://schemas.microsoft.com/office/drawing/2014/main" val="10004"/>
                  </a:ext>
                </a:extLst>
              </a:tr>
              <a:tr h="294850">
                <a:tc>
                  <a:txBody>
                    <a:bodyPr/>
                    <a:lstStyle/>
                    <a:p>
                      <a:pPr marL="0" lvl="0" indent="0" algn="ctr">
                        <a:spcBef>
                          <a:spcPts val="0"/>
                        </a:spcBef>
                        <a:spcAft>
                          <a:spcPts val="0"/>
                        </a:spcAft>
                        <a:buNone/>
                      </a:pPr>
                      <a:r>
                        <a:rPr lang="en-US">
                          <a:solidFill>
                            <a:schemeClr val="bg1"/>
                          </a:solidFill>
                        </a:rPr>
                        <a:t>ITALIAN</a:t>
                      </a:r>
                      <a:endParaRPr>
                        <a:solidFill>
                          <a:schemeClr val="bg1"/>
                        </a:solidFill>
                      </a:endParaRPr>
                    </a:p>
                  </a:txBody>
                  <a:tcPr marL="91425" marR="91425" marT="91425" marB="91425"/>
                </a:tc>
                <a:tc>
                  <a:txBody>
                    <a:bodyPr/>
                    <a:lstStyle/>
                    <a:p>
                      <a:pPr marL="0" lvl="0" indent="0" algn="ctr">
                        <a:spcBef>
                          <a:spcPts val="0"/>
                        </a:spcBef>
                        <a:spcAft>
                          <a:spcPts val="0"/>
                        </a:spcAft>
                        <a:buNone/>
                      </a:pPr>
                      <a:r>
                        <a:rPr lang="en-US">
                          <a:solidFill>
                            <a:schemeClr val="bg1"/>
                          </a:solidFill>
                        </a:rPr>
                        <a:t>7827</a:t>
                      </a:r>
                      <a:endParaRPr>
                        <a:solidFill>
                          <a:schemeClr val="bg1"/>
                        </a:solidFill>
                      </a:endParaRPr>
                    </a:p>
                  </a:txBody>
                  <a:tcPr marL="91425" marR="91425" marT="91425" marB="91425"/>
                </a:tc>
                <a:extLst>
                  <a:ext uri="{0D108BD9-81ED-4DB2-BD59-A6C34878D82A}">
                    <a16:rowId xmlns:a16="http://schemas.microsoft.com/office/drawing/2014/main" val="10005"/>
                  </a:ext>
                </a:extLst>
              </a:tr>
              <a:tr h="294850">
                <a:tc>
                  <a:txBody>
                    <a:bodyPr/>
                    <a:lstStyle/>
                    <a:p>
                      <a:pPr marL="0" lvl="0" indent="0" algn="ctr">
                        <a:spcBef>
                          <a:spcPts val="0"/>
                        </a:spcBef>
                        <a:spcAft>
                          <a:spcPts val="0"/>
                        </a:spcAft>
                        <a:buNone/>
                      </a:pPr>
                      <a:r>
                        <a:rPr lang="en-US">
                          <a:solidFill>
                            <a:schemeClr val="bg1"/>
                          </a:solidFill>
                        </a:rPr>
                        <a:t>THAI</a:t>
                      </a:r>
                      <a:endParaRPr>
                        <a:solidFill>
                          <a:schemeClr val="bg1"/>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a:spcBef>
                          <a:spcPts val="0"/>
                        </a:spcBef>
                        <a:spcAft>
                          <a:spcPts val="0"/>
                        </a:spcAft>
                        <a:buNone/>
                      </a:pPr>
                      <a:r>
                        <a:rPr lang="en-US">
                          <a:solidFill>
                            <a:schemeClr val="bg1"/>
                          </a:solidFill>
                        </a:rPr>
                        <a:t>6305</a:t>
                      </a:r>
                      <a:endParaRPr>
                        <a:solidFill>
                          <a:schemeClr val="bg1"/>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294850">
                <a:tc>
                  <a:txBody>
                    <a:bodyPr/>
                    <a:lstStyle/>
                    <a:p>
                      <a:pPr marL="0" lvl="0" indent="0" algn="ctr" rtl="0">
                        <a:spcBef>
                          <a:spcPts val="0"/>
                        </a:spcBef>
                        <a:spcAft>
                          <a:spcPts val="0"/>
                        </a:spcAft>
                        <a:buNone/>
                      </a:pPr>
                      <a:r>
                        <a:rPr lang="en-US">
                          <a:solidFill>
                            <a:schemeClr val="bg1"/>
                          </a:solidFill>
                        </a:rPr>
                        <a:t>VIETNAMESE</a:t>
                      </a:r>
                      <a:endParaRPr>
                        <a:solidFill>
                          <a:schemeClr val="bg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chemeClr val="bg1"/>
                          </a:solidFill>
                        </a:rPr>
                        <a:t>4284</a:t>
                      </a:r>
                      <a:endParaRPr>
                        <a:solidFill>
                          <a:schemeClr val="bg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294850">
                <a:tc>
                  <a:txBody>
                    <a:bodyPr/>
                    <a:lstStyle/>
                    <a:p>
                      <a:pPr marL="0" lvl="0" indent="0" algn="ctr">
                        <a:spcBef>
                          <a:spcPts val="0"/>
                        </a:spcBef>
                        <a:spcAft>
                          <a:spcPts val="0"/>
                        </a:spcAft>
                        <a:buNone/>
                      </a:pPr>
                      <a:r>
                        <a:rPr lang="en-US">
                          <a:solidFill>
                            <a:schemeClr val="bg1"/>
                          </a:solidFill>
                        </a:rPr>
                        <a:t>AMERICAN</a:t>
                      </a:r>
                      <a:endParaRPr>
                        <a:solidFill>
                          <a:schemeClr val="bg1"/>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a:spcBef>
                          <a:spcPts val="0"/>
                        </a:spcBef>
                        <a:spcAft>
                          <a:spcPts val="0"/>
                        </a:spcAft>
                        <a:buNone/>
                      </a:pPr>
                      <a:r>
                        <a:rPr lang="en-US">
                          <a:solidFill>
                            <a:schemeClr val="bg1"/>
                          </a:solidFill>
                        </a:rPr>
                        <a:t>2491</a:t>
                      </a:r>
                      <a:endParaRPr>
                        <a:solidFill>
                          <a:schemeClr val="bg1"/>
                        </a:solidFill>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8"/>
                  </a:ext>
                </a:extLst>
              </a:tr>
              <a:tr h="294850">
                <a:tc>
                  <a:txBody>
                    <a:bodyPr/>
                    <a:lstStyle/>
                    <a:p>
                      <a:pPr marL="0" lvl="0" indent="0" algn="ctr">
                        <a:spcBef>
                          <a:spcPts val="0"/>
                        </a:spcBef>
                        <a:spcAft>
                          <a:spcPts val="0"/>
                        </a:spcAft>
                        <a:buNone/>
                      </a:pPr>
                      <a:r>
                        <a:rPr lang="en-US">
                          <a:solidFill>
                            <a:schemeClr val="bg1"/>
                          </a:solidFill>
                        </a:rPr>
                        <a:t>BURGERS</a:t>
                      </a:r>
                      <a:endParaRPr>
                        <a:solidFill>
                          <a:schemeClr val="bg1"/>
                        </a:solidFill>
                      </a:endParaRPr>
                    </a:p>
                  </a:txBody>
                  <a:tcPr marL="91425" marR="91425" marT="91425" marB="91425"/>
                </a:tc>
                <a:tc>
                  <a:txBody>
                    <a:bodyPr/>
                    <a:lstStyle/>
                    <a:p>
                      <a:pPr marL="0" lvl="0" indent="0" algn="ctr">
                        <a:spcBef>
                          <a:spcPts val="0"/>
                        </a:spcBef>
                        <a:spcAft>
                          <a:spcPts val="0"/>
                        </a:spcAft>
                        <a:buNone/>
                      </a:pPr>
                      <a:r>
                        <a:rPr lang="en-US">
                          <a:solidFill>
                            <a:schemeClr val="bg1"/>
                          </a:solidFill>
                        </a:rPr>
                        <a:t>2320</a:t>
                      </a:r>
                      <a:endParaRPr>
                        <a:solidFill>
                          <a:schemeClr val="bg1"/>
                        </a:solidFill>
                      </a:endParaRPr>
                    </a:p>
                  </a:txBody>
                  <a:tcPr marL="91425" marR="91425" marT="91425" marB="91425"/>
                </a:tc>
                <a:extLst>
                  <a:ext uri="{0D108BD9-81ED-4DB2-BD59-A6C34878D82A}">
                    <a16:rowId xmlns:a16="http://schemas.microsoft.com/office/drawing/2014/main" val="10009"/>
                  </a:ext>
                </a:extLst>
              </a:tr>
              <a:tr h="294850">
                <a:tc>
                  <a:txBody>
                    <a:bodyPr/>
                    <a:lstStyle/>
                    <a:p>
                      <a:pPr marL="0" lvl="0" indent="0" algn="ctr">
                        <a:spcBef>
                          <a:spcPts val="0"/>
                        </a:spcBef>
                        <a:spcAft>
                          <a:spcPts val="0"/>
                        </a:spcAft>
                        <a:buNone/>
                      </a:pPr>
                      <a:r>
                        <a:rPr lang="en-US">
                          <a:solidFill>
                            <a:schemeClr val="bg1"/>
                          </a:solidFill>
                        </a:rPr>
                        <a:t>JAPANESE</a:t>
                      </a:r>
                      <a:endParaRPr>
                        <a:solidFill>
                          <a:schemeClr val="bg1"/>
                        </a:solidFill>
                      </a:endParaRPr>
                    </a:p>
                  </a:txBody>
                  <a:tcPr marL="91425" marR="91425" marT="91425" marB="91425"/>
                </a:tc>
                <a:tc>
                  <a:txBody>
                    <a:bodyPr/>
                    <a:lstStyle/>
                    <a:p>
                      <a:pPr marL="0" lvl="0" indent="0" algn="ctr">
                        <a:spcBef>
                          <a:spcPts val="0"/>
                        </a:spcBef>
                        <a:spcAft>
                          <a:spcPts val="0"/>
                        </a:spcAft>
                        <a:buNone/>
                      </a:pPr>
                      <a:r>
                        <a:rPr lang="en-US" dirty="0">
                          <a:solidFill>
                            <a:schemeClr val="bg1"/>
                          </a:solidFill>
                        </a:rPr>
                        <a:t>1926</a:t>
                      </a:r>
                      <a:endParaRPr dirty="0">
                        <a:solidFill>
                          <a:schemeClr val="bg1"/>
                        </a:solidFill>
                      </a:endParaRPr>
                    </a:p>
                  </a:txBody>
                  <a:tcPr marL="91425" marR="91425" marT="91425" marB="91425"/>
                </a:tc>
                <a:extLst>
                  <a:ext uri="{0D108BD9-81ED-4DB2-BD59-A6C34878D82A}">
                    <a16:rowId xmlns:a16="http://schemas.microsoft.com/office/drawing/2014/main" val="10010"/>
                  </a:ext>
                </a:extLst>
              </a:tr>
            </a:tbl>
          </a:graphicData>
        </a:graphic>
      </p:graphicFrame>
      <p:sp>
        <p:nvSpPr>
          <p:cNvPr id="285" name="Shape 285"/>
          <p:cNvSpPr txBox="1"/>
          <p:nvPr/>
        </p:nvSpPr>
        <p:spPr>
          <a:xfrm>
            <a:off x="6497725" y="3103875"/>
            <a:ext cx="4279500" cy="2766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a:solidFill>
                  <a:schemeClr val="lt1"/>
                </a:solidFill>
              </a:rPr>
              <a:t>Pizza has roughly 12.67% reviews.</a:t>
            </a:r>
            <a:endParaRPr sz="24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142988" y="322593"/>
            <a:ext cx="9906000" cy="14787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None/>
            </a:pPr>
            <a:r>
              <a:rPr lang="en-US"/>
              <a:t>PROPORTION OF PIZZA REVIEWS</a:t>
            </a:r>
            <a:endParaRPr/>
          </a:p>
        </p:txBody>
      </p:sp>
      <p:pic>
        <p:nvPicPr>
          <p:cNvPr id="292" name="Shape 292"/>
          <p:cNvPicPr preferRelativeResize="0"/>
          <p:nvPr/>
        </p:nvPicPr>
        <p:blipFill>
          <a:blip r:embed="rId3">
            <a:alphaModFix/>
          </a:blip>
          <a:stretch>
            <a:fillRect/>
          </a:stretch>
        </p:blipFill>
        <p:spPr>
          <a:xfrm>
            <a:off x="1765300" y="1863100"/>
            <a:ext cx="9042800" cy="458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142988" y="258243"/>
            <a:ext cx="9906000" cy="14787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None/>
            </a:pPr>
            <a:r>
              <a:rPr lang="en-US"/>
              <a:t>SENTIMENT ANALYSIS OF USER REVIEWS</a:t>
            </a:r>
            <a:endParaRPr/>
          </a:p>
        </p:txBody>
      </p:sp>
      <p:pic>
        <p:nvPicPr>
          <p:cNvPr id="299" name="Shape 299"/>
          <p:cNvPicPr preferRelativeResize="0"/>
          <p:nvPr/>
        </p:nvPicPr>
        <p:blipFill>
          <a:blip r:embed="rId3">
            <a:alphaModFix/>
          </a:blip>
          <a:stretch>
            <a:fillRect/>
          </a:stretch>
        </p:blipFill>
        <p:spPr>
          <a:xfrm>
            <a:off x="3333925" y="1736943"/>
            <a:ext cx="5097373" cy="4455982"/>
          </a:xfrm>
          <a:prstGeom prst="rect">
            <a:avLst/>
          </a:prstGeom>
          <a:noFill/>
          <a:ln>
            <a:noFill/>
          </a:ln>
        </p:spPr>
      </p:pic>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843</Words>
  <Application>Microsoft Office PowerPoint</Application>
  <PresentationFormat>Widescreen</PresentationFormat>
  <Paragraphs>82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Questrial</vt:lpstr>
      <vt:lpstr>Calibri</vt:lpstr>
      <vt:lpstr>Circuit</vt:lpstr>
      <vt:lpstr>SENTIMENT ANALYSIS OF YELP DATA</vt:lpstr>
      <vt:lpstr>PROBLEM DEFINITION</vt:lpstr>
      <vt:lpstr>FINDING THE DATA </vt:lpstr>
      <vt:lpstr>POPULARITY OF YELP </vt:lpstr>
      <vt:lpstr>ANALYSING FREQUENT REVIEWERS</vt:lpstr>
      <vt:lpstr>STATE WISE ANALYSIS</vt:lpstr>
      <vt:lpstr>SELECTING THE TYPE OF CUISINE</vt:lpstr>
      <vt:lpstr>PROPORTION OF PIZZA REVIEWS</vt:lpstr>
      <vt:lpstr>SENTIMENT ANALYSIS OF USER REVIEWS</vt:lpstr>
      <vt:lpstr>DISTRIBUTION OF USER RATINGS</vt:lpstr>
      <vt:lpstr>SENTIMENT ANALYSIS FOR EXTREME RATINGS</vt:lpstr>
      <vt:lpstr>LIMITATIONS OF OUR APPROACH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YELP DATA</dc:title>
  <cp:lastModifiedBy>Yashika Bajaj</cp:lastModifiedBy>
  <cp:revision>2</cp:revision>
  <dcterms:modified xsi:type="dcterms:W3CDTF">2018-05-12T02:43:29Z</dcterms:modified>
</cp:coreProperties>
</file>