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6"/>
    <p:restoredTop sz="94556"/>
  </p:normalViewPr>
  <p:slideViewPr>
    <p:cSldViewPr snapToGrid="0">
      <p:cViewPr varScale="1">
        <p:scale>
          <a:sx n="122" d="100"/>
          <a:sy n="122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83814-1595-4A25-985F-9301D30A526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1C4887-19B7-476E-977E-9D4C1F132740}">
      <dgm:prSet/>
      <dgm:spPr/>
      <dgm:t>
        <a:bodyPr/>
        <a:lstStyle/>
        <a:p>
          <a:r>
            <a:rPr lang="en-US"/>
            <a:t>Total Records: </a:t>
          </a:r>
          <a:r>
            <a:rPr lang="en-US" b="1"/>
            <a:t>3,900</a:t>
          </a:r>
          <a:r>
            <a:rPr lang="en-US"/>
            <a:t> customers</a:t>
          </a:r>
        </a:p>
      </dgm:t>
    </dgm:pt>
    <dgm:pt modelId="{F419AAE0-F8EA-44B4-89E0-57EF7BC05613}" type="parTrans" cxnId="{407DC396-0826-4118-A99C-1C098E823FB4}">
      <dgm:prSet/>
      <dgm:spPr/>
      <dgm:t>
        <a:bodyPr/>
        <a:lstStyle/>
        <a:p>
          <a:endParaRPr lang="en-US"/>
        </a:p>
      </dgm:t>
    </dgm:pt>
    <dgm:pt modelId="{17352FB3-DBF7-45D5-A134-9EEF1B5CF603}" type="sibTrans" cxnId="{407DC396-0826-4118-A99C-1C098E823FB4}">
      <dgm:prSet/>
      <dgm:spPr/>
      <dgm:t>
        <a:bodyPr/>
        <a:lstStyle/>
        <a:p>
          <a:endParaRPr lang="en-US"/>
        </a:p>
      </dgm:t>
    </dgm:pt>
    <dgm:pt modelId="{03DE5D68-AEA9-4F41-AA14-C6ED20D407A1}">
      <dgm:prSet/>
      <dgm:spPr/>
      <dgm:t>
        <a:bodyPr/>
        <a:lstStyle/>
        <a:p>
          <a:r>
            <a:rPr lang="en-US"/>
            <a:t>Columns: </a:t>
          </a:r>
          <a:r>
            <a:rPr lang="en-US" b="1"/>
            <a:t>18 Attributes</a:t>
          </a:r>
          <a:r>
            <a:rPr lang="en-US"/>
            <a:t> describing demographics, purchase details, and behavior</a:t>
          </a:r>
        </a:p>
      </dgm:t>
    </dgm:pt>
    <dgm:pt modelId="{29DC46A8-7F19-4206-9F54-118A12758BD6}" type="parTrans" cxnId="{110AD443-703F-4B26-92AE-EEF4A3222CC7}">
      <dgm:prSet/>
      <dgm:spPr/>
      <dgm:t>
        <a:bodyPr/>
        <a:lstStyle/>
        <a:p>
          <a:endParaRPr lang="en-US"/>
        </a:p>
      </dgm:t>
    </dgm:pt>
    <dgm:pt modelId="{3906F311-D4D5-40FC-89E9-A2CFAE8C24E4}" type="sibTrans" cxnId="{110AD443-703F-4B26-92AE-EEF4A3222CC7}">
      <dgm:prSet/>
      <dgm:spPr/>
      <dgm:t>
        <a:bodyPr/>
        <a:lstStyle/>
        <a:p>
          <a:endParaRPr lang="en-US"/>
        </a:p>
      </dgm:t>
    </dgm:pt>
    <dgm:pt modelId="{6BDF1254-24BA-4CAF-8864-506005472978}">
      <dgm:prSet/>
      <dgm:spPr/>
      <dgm:t>
        <a:bodyPr/>
        <a:lstStyle/>
        <a:p>
          <a:r>
            <a:rPr lang="en-US"/>
            <a:t>U.S. based customer data</a:t>
          </a:r>
        </a:p>
      </dgm:t>
    </dgm:pt>
    <dgm:pt modelId="{52122BA6-5A33-4B7A-A41C-4B65BE9689CB}" type="parTrans" cxnId="{E6EF9F07-90E5-46E9-BAA3-7A1E58044AA1}">
      <dgm:prSet/>
      <dgm:spPr/>
      <dgm:t>
        <a:bodyPr/>
        <a:lstStyle/>
        <a:p>
          <a:endParaRPr lang="en-US"/>
        </a:p>
      </dgm:t>
    </dgm:pt>
    <dgm:pt modelId="{1694383C-8885-480A-984B-F8DBE043EA75}" type="sibTrans" cxnId="{E6EF9F07-90E5-46E9-BAA3-7A1E58044AA1}">
      <dgm:prSet/>
      <dgm:spPr/>
      <dgm:t>
        <a:bodyPr/>
        <a:lstStyle/>
        <a:p>
          <a:endParaRPr lang="en-US"/>
        </a:p>
      </dgm:t>
    </dgm:pt>
    <dgm:pt modelId="{FDB26E4C-C80A-8348-9E5A-A902FA976BD1}" type="pres">
      <dgm:prSet presAssocID="{9B883814-1595-4A25-985F-9301D30A5268}" presName="vert0" presStyleCnt="0">
        <dgm:presLayoutVars>
          <dgm:dir/>
          <dgm:animOne val="branch"/>
          <dgm:animLvl val="lvl"/>
        </dgm:presLayoutVars>
      </dgm:prSet>
      <dgm:spPr/>
    </dgm:pt>
    <dgm:pt modelId="{00DDFCA3-326F-1242-B099-144472C35E68}" type="pres">
      <dgm:prSet presAssocID="{801C4887-19B7-476E-977E-9D4C1F132740}" presName="thickLine" presStyleLbl="alignNode1" presStyleIdx="0" presStyleCnt="3"/>
      <dgm:spPr/>
    </dgm:pt>
    <dgm:pt modelId="{016973FB-9D1E-964F-80FE-609F05707846}" type="pres">
      <dgm:prSet presAssocID="{801C4887-19B7-476E-977E-9D4C1F132740}" presName="horz1" presStyleCnt="0"/>
      <dgm:spPr/>
    </dgm:pt>
    <dgm:pt modelId="{8804A016-004A-564F-A93D-36C8A6FBB8D5}" type="pres">
      <dgm:prSet presAssocID="{801C4887-19B7-476E-977E-9D4C1F132740}" presName="tx1" presStyleLbl="revTx" presStyleIdx="0" presStyleCnt="3"/>
      <dgm:spPr/>
    </dgm:pt>
    <dgm:pt modelId="{4FA52A50-1918-3844-8391-B1BB3F177C79}" type="pres">
      <dgm:prSet presAssocID="{801C4887-19B7-476E-977E-9D4C1F132740}" presName="vert1" presStyleCnt="0"/>
      <dgm:spPr/>
    </dgm:pt>
    <dgm:pt modelId="{27156230-A567-A446-A195-4AA507F66E05}" type="pres">
      <dgm:prSet presAssocID="{03DE5D68-AEA9-4F41-AA14-C6ED20D407A1}" presName="thickLine" presStyleLbl="alignNode1" presStyleIdx="1" presStyleCnt="3"/>
      <dgm:spPr/>
    </dgm:pt>
    <dgm:pt modelId="{E47D84A8-8B48-5E4D-A266-C63F3B04BF04}" type="pres">
      <dgm:prSet presAssocID="{03DE5D68-AEA9-4F41-AA14-C6ED20D407A1}" presName="horz1" presStyleCnt="0"/>
      <dgm:spPr/>
    </dgm:pt>
    <dgm:pt modelId="{CCE666F2-74BF-1345-980A-EC6B0BF35C1D}" type="pres">
      <dgm:prSet presAssocID="{03DE5D68-AEA9-4F41-AA14-C6ED20D407A1}" presName="tx1" presStyleLbl="revTx" presStyleIdx="1" presStyleCnt="3"/>
      <dgm:spPr/>
    </dgm:pt>
    <dgm:pt modelId="{30D67871-0D7A-6745-9FB5-545C83EBBAED}" type="pres">
      <dgm:prSet presAssocID="{03DE5D68-AEA9-4F41-AA14-C6ED20D407A1}" presName="vert1" presStyleCnt="0"/>
      <dgm:spPr/>
    </dgm:pt>
    <dgm:pt modelId="{099C05EA-2AA8-BD4C-8F16-276EBD008A12}" type="pres">
      <dgm:prSet presAssocID="{6BDF1254-24BA-4CAF-8864-506005472978}" presName="thickLine" presStyleLbl="alignNode1" presStyleIdx="2" presStyleCnt="3"/>
      <dgm:spPr/>
    </dgm:pt>
    <dgm:pt modelId="{F7AB609C-5275-F744-A6A8-2A626FCF64DB}" type="pres">
      <dgm:prSet presAssocID="{6BDF1254-24BA-4CAF-8864-506005472978}" presName="horz1" presStyleCnt="0"/>
      <dgm:spPr/>
    </dgm:pt>
    <dgm:pt modelId="{58D828DD-4448-BC4B-9395-2765CE41514A}" type="pres">
      <dgm:prSet presAssocID="{6BDF1254-24BA-4CAF-8864-506005472978}" presName="tx1" presStyleLbl="revTx" presStyleIdx="2" presStyleCnt="3"/>
      <dgm:spPr/>
    </dgm:pt>
    <dgm:pt modelId="{D14F6E11-4271-2646-8D9F-026BCBE7EDA2}" type="pres">
      <dgm:prSet presAssocID="{6BDF1254-24BA-4CAF-8864-506005472978}" presName="vert1" presStyleCnt="0"/>
      <dgm:spPr/>
    </dgm:pt>
  </dgm:ptLst>
  <dgm:cxnLst>
    <dgm:cxn modelId="{E6EF9F07-90E5-46E9-BAA3-7A1E58044AA1}" srcId="{9B883814-1595-4A25-985F-9301D30A5268}" destId="{6BDF1254-24BA-4CAF-8864-506005472978}" srcOrd="2" destOrd="0" parTransId="{52122BA6-5A33-4B7A-A41C-4B65BE9689CB}" sibTransId="{1694383C-8885-480A-984B-F8DBE043EA75}"/>
    <dgm:cxn modelId="{110AD443-703F-4B26-92AE-EEF4A3222CC7}" srcId="{9B883814-1595-4A25-985F-9301D30A5268}" destId="{03DE5D68-AEA9-4F41-AA14-C6ED20D407A1}" srcOrd="1" destOrd="0" parTransId="{29DC46A8-7F19-4206-9F54-118A12758BD6}" sibTransId="{3906F311-D4D5-40FC-89E9-A2CFAE8C24E4}"/>
    <dgm:cxn modelId="{51B5A391-6B89-4846-898E-07A753BA2D19}" type="presOf" srcId="{03DE5D68-AEA9-4F41-AA14-C6ED20D407A1}" destId="{CCE666F2-74BF-1345-980A-EC6B0BF35C1D}" srcOrd="0" destOrd="0" presId="urn:microsoft.com/office/officeart/2008/layout/LinedList"/>
    <dgm:cxn modelId="{407DC396-0826-4118-A99C-1C098E823FB4}" srcId="{9B883814-1595-4A25-985F-9301D30A5268}" destId="{801C4887-19B7-476E-977E-9D4C1F132740}" srcOrd="0" destOrd="0" parTransId="{F419AAE0-F8EA-44B4-89E0-57EF7BC05613}" sibTransId="{17352FB3-DBF7-45D5-A134-9EEF1B5CF603}"/>
    <dgm:cxn modelId="{55530DB4-5D6A-054E-8C61-F09010085082}" type="presOf" srcId="{6BDF1254-24BA-4CAF-8864-506005472978}" destId="{58D828DD-4448-BC4B-9395-2765CE41514A}" srcOrd="0" destOrd="0" presId="urn:microsoft.com/office/officeart/2008/layout/LinedList"/>
    <dgm:cxn modelId="{0B43E1C6-2C5C-9A43-ACC7-1A26D55207DF}" type="presOf" srcId="{801C4887-19B7-476E-977E-9D4C1F132740}" destId="{8804A016-004A-564F-A93D-36C8A6FBB8D5}" srcOrd="0" destOrd="0" presId="urn:microsoft.com/office/officeart/2008/layout/LinedList"/>
    <dgm:cxn modelId="{CF483DF1-1CAB-9C45-92A0-3A815A485F55}" type="presOf" srcId="{9B883814-1595-4A25-985F-9301D30A5268}" destId="{FDB26E4C-C80A-8348-9E5A-A902FA976BD1}" srcOrd="0" destOrd="0" presId="urn:microsoft.com/office/officeart/2008/layout/LinedList"/>
    <dgm:cxn modelId="{0653B42B-40AF-734B-89A0-ACAF8C6A3256}" type="presParOf" srcId="{FDB26E4C-C80A-8348-9E5A-A902FA976BD1}" destId="{00DDFCA3-326F-1242-B099-144472C35E68}" srcOrd="0" destOrd="0" presId="urn:microsoft.com/office/officeart/2008/layout/LinedList"/>
    <dgm:cxn modelId="{44D6475B-069F-C547-9AE4-CD761EA8F264}" type="presParOf" srcId="{FDB26E4C-C80A-8348-9E5A-A902FA976BD1}" destId="{016973FB-9D1E-964F-80FE-609F05707846}" srcOrd="1" destOrd="0" presId="urn:microsoft.com/office/officeart/2008/layout/LinedList"/>
    <dgm:cxn modelId="{4788DE0A-4DDF-5B49-902D-8C497DB51F53}" type="presParOf" srcId="{016973FB-9D1E-964F-80FE-609F05707846}" destId="{8804A016-004A-564F-A93D-36C8A6FBB8D5}" srcOrd="0" destOrd="0" presId="urn:microsoft.com/office/officeart/2008/layout/LinedList"/>
    <dgm:cxn modelId="{69B23C3D-1AFF-7A4F-AB3D-292C09A8C27B}" type="presParOf" srcId="{016973FB-9D1E-964F-80FE-609F05707846}" destId="{4FA52A50-1918-3844-8391-B1BB3F177C79}" srcOrd="1" destOrd="0" presId="urn:microsoft.com/office/officeart/2008/layout/LinedList"/>
    <dgm:cxn modelId="{184AD659-D745-5F4A-8BB2-6399059D31E1}" type="presParOf" srcId="{FDB26E4C-C80A-8348-9E5A-A902FA976BD1}" destId="{27156230-A567-A446-A195-4AA507F66E05}" srcOrd="2" destOrd="0" presId="urn:microsoft.com/office/officeart/2008/layout/LinedList"/>
    <dgm:cxn modelId="{026BB85F-D51F-0649-9146-81D58EC4673C}" type="presParOf" srcId="{FDB26E4C-C80A-8348-9E5A-A902FA976BD1}" destId="{E47D84A8-8B48-5E4D-A266-C63F3B04BF04}" srcOrd="3" destOrd="0" presId="urn:microsoft.com/office/officeart/2008/layout/LinedList"/>
    <dgm:cxn modelId="{811004EF-FE09-9740-87F4-AECF91DCB966}" type="presParOf" srcId="{E47D84A8-8B48-5E4D-A266-C63F3B04BF04}" destId="{CCE666F2-74BF-1345-980A-EC6B0BF35C1D}" srcOrd="0" destOrd="0" presId="urn:microsoft.com/office/officeart/2008/layout/LinedList"/>
    <dgm:cxn modelId="{FCAADC68-8084-654C-BD46-CC1167E5FACE}" type="presParOf" srcId="{E47D84A8-8B48-5E4D-A266-C63F3B04BF04}" destId="{30D67871-0D7A-6745-9FB5-545C83EBBAED}" srcOrd="1" destOrd="0" presId="urn:microsoft.com/office/officeart/2008/layout/LinedList"/>
    <dgm:cxn modelId="{115E4FC6-C9E9-C140-BDF9-B627246B2568}" type="presParOf" srcId="{FDB26E4C-C80A-8348-9E5A-A902FA976BD1}" destId="{099C05EA-2AA8-BD4C-8F16-276EBD008A12}" srcOrd="4" destOrd="0" presId="urn:microsoft.com/office/officeart/2008/layout/LinedList"/>
    <dgm:cxn modelId="{5B0619D3-85BF-564A-9DEF-DA439696FE22}" type="presParOf" srcId="{FDB26E4C-C80A-8348-9E5A-A902FA976BD1}" destId="{F7AB609C-5275-F744-A6A8-2A626FCF64DB}" srcOrd="5" destOrd="0" presId="urn:microsoft.com/office/officeart/2008/layout/LinedList"/>
    <dgm:cxn modelId="{62EF450C-C3F1-8A4D-B49E-CD2BB5ADA655}" type="presParOf" srcId="{F7AB609C-5275-F744-A6A8-2A626FCF64DB}" destId="{58D828DD-4448-BC4B-9395-2765CE41514A}" srcOrd="0" destOrd="0" presId="urn:microsoft.com/office/officeart/2008/layout/LinedList"/>
    <dgm:cxn modelId="{2ED88D9A-CE61-7048-BDFA-080D494E0D92}" type="presParOf" srcId="{F7AB609C-5275-F744-A6A8-2A626FCF64DB}" destId="{D14F6E11-4271-2646-8D9F-026BCBE7ED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00825-4A71-496D-BD54-CC6AACE718A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A833F4-3F42-4FA7-AF22-16BD84D09835}">
      <dgm:prSet custT="1"/>
      <dgm:spPr/>
      <dgm:t>
        <a:bodyPr/>
        <a:lstStyle/>
        <a:p>
          <a:r>
            <a:rPr lang="en-US" sz="1600" b="1"/>
            <a:t>Conclusions from Analysis:</a:t>
          </a:r>
          <a:endParaRPr lang="en-US" sz="1600"/>
        </a:p>
      </dgm:t>
    </dgm:pt>
    <dgm:pt modelId="{329A3B53-CAB9-440A-BFC7-3EADC6F0B777}" type="parTrans" cxnId="{E4678DEB-0213-4833-82FB-9F9AD9502458}">
      <dgm:prSet/>
      <dgm:spPr/>
      <dgm:t>
        <a:bodyPr/>
        <a:lstStyle/>
        <a:p>
          <a:endParaRPr lang="en-US" sz="1600"/>
        </a:p>
      </dgm:t>
    </dgm:pt>
    <dgm:pt modelId="{8A316733-0B6E-49A9-BA63-5CA674DD0775}" type="sibTrans" cxnId="{E4678DEB-0213-4833-82FB-9F9AD9502458}">
      <dgm:prSet/>
      <dgm:spPr/>
      <dgm:t>
        <a:bodyPr/>
        <a:lstStyle/>
        <a:p>
          <a:endParaRPr lang="en-US" sz="1600"/>
        </a:p>
      </dgm:t>
    </dgm:pt>
    <dgm:pt modelId="{9DC85127-DB25-46F6-93AD-1C0AA7C0549B}">
      <dgm:prSet custT="1"/>
      <dgm:spPr/>
      <dgm:t>
        <a:bodyPr/>
        <a:lstStyle/>
        <a:p>
          <a:r>
            <a:rPr lang="en-US" sz="1600" dirty="0"/>
            <a:t>Customer shopping behavior can be </a:t>
          </a:r>
          <a:r>
            <a:rPr lang="en-US" sz="1600" b="1" dirty="0"/>
            <a:t>effectively modeled as a social network</a:t>
          </a:r>
          <a:r>
            <a:rPr lang="en-US" sz="1600" dirty="0"/>
            <a:t>.</a:t>
          </a:r>
        </a:p>
      </dgm:t>
    </dgm:pt>
    <dgm:pt modelId="{9118D75F-6C10-44E7-9144-27043ED7C470}" type="parTrans" cxnId="{1F790C2C-4ACB-4C87-9566-C1A29BE28E82}">
      <dgm:prSet/>
      <dgm:spPr/>
      <dgm:t>
        <a:bodyPr/>
        <a:lstStyle/>
        <a:p>
          <a:endParaRPr lang="en-US" sz="1600"/>
        </a:p>
      </dgm:t>
    </dgm:pt>
    <dgm:pt modelId="{B1B904C6-8459-4C1C-BFD7-18D871004A28}" type="sibTrans" cxnId="{1F790C2C-4ACB-4C87-9566-C1A29BE28E82}">
      <dgm:prSet/>
      <dgm:spPr/>
      <dgm:t>
        <a:bodyPr/>
        <a:lstStyle/>
        <a:p>
          <a:endParaRPr lang="en-US" sz="1600"/>
        </a:p>
      </dgm:t>
    </dgm:pt>
    <dgm:pt modelId="{097F19E8-F77F-4396-B683-8C6D4AA07CB8}">
      <dgm:prSet custT="1"/>
      <dgm:spPr/>
      <dgm:t>
        <a:bodyPr/>
        <a:lstStyle/>
        <a:p>
          <a:r>
            <a:rPr lang="en-US" sz="1600" b="1"/>
            <a:t>Top influential customers</a:t>
          </a:r>
          <a:r>
            <a:rPr lang="en-US" sz="1600"/>
            <a:t> (high-degree) were identified — they can act as </a:t>
          </a:r>
          <a:r>
            <a:rPr lang="en-US" sz="1600" b="1"/>
            <a:t>brand ambassadors</a:t>
          </a:r>
          <a:r>
            <a:rPr lang="en-US" sz="1600"/>
            <a:t>.</a:t>
          </a:r>
        </a:p>
      </dgm:t>
    </dgm:pt>
    <dgm:pt modelId="{B2D79753-241B-472D-9C08-2E8E6172865B}" type="parTrans" cxnId="{DBB9045F-9D97-44F8-952C-B1A1FFA6086B}">
      <dgm:prSet/>
      <dgm:spPr/>
      <dgm:t>
        <a:bodyPr/>
        <a:lstStyle/>
        <a:p>
          <a:endParaRPr lang="en-US" sz="1600"/>
        </a:p>
      </dgm:t>
    </dgm:pt>
    <dgm:pt modelId="{2E1EF7C6-3F29-432B-B35E-A39E0629F164}" type="sibTrans" cxnId="{DBB9045F-9D97-44F8-952C-B1A1FFA6086B}">
      <dgm:prSet/>
      <dgm:spPr/>
      <dgm:t>
        <a:bodyPr/>
        <a:lstStyle/>
        <a:p>
          <a:endParaRPr lang="en-US" sz="1600"/>
        </a:p>
      </dgm:t>
    </dgm:pt>
    <dgm:pt modelId="{87F29BBD-8DDB-4E49-B531-0D249ED335FD}">
      <dgm:prSet custT="1"/>
      <dgm:spPr/>
      <dgm:t>
        <a:bodyPr/>
        <a:lstStyle/>
        <a:p>
          <a:r>
            <a:rPr lang="en-US" sz="1600" b="1" dirty="0"/>
            <a:t>Distinct communities</a:t>
          </a:r>
          <a:r>
            <a:rPr lang="en-US" sz="1600" dirty="0"/>
            <a:t> exist based on shared purchase behaviors.</a:t>
          </a:r>
        </a:p>
      </dgm:t>
    </dgm:pt>
    <dgm:pt modelId="{BAD551A9-3BCE-48F2-A7A3-48A0341BA4FB}" type="parTrans" cxnId="{3D48DB77-2186-4763-929B-099A73851295}">
      <dgm:prSet/>
      <dgm:spPr/>
      <dgm:t>
        <a:bodyPr/>
        <a:lstStyle/>
        <a:p>
          <a:endParaRPr lang="en-US" sz="1600"/>
        </a:p>
      </dgm:t>
    </dgm:pt>
    <dgm:pt modelId="{4D9A26A8-2E03-4166-A3FD-271EB34A9821}" type="sibTrans" cxnId="{3D48DB77-2186-4763-929B-099A73851295}">
      <dgm:prSet/>
      <dgm:spPr/>
      <dgm:t>
        <a:bodyPr/>
        <a:lstStyle/>
        <a:p>
          <a:endParaRPr lang="en-US" sz="1600"/>
        </a:p>
      </dgm:t>
    </dgm:pt>
    <dgm:pt modelId="{06A050D5-AA1F-43D8-B602-3AB3BA16B8F2}">
      <dgm:prSet custT="1"/>
      <dgm:spPr/>
      <dgm:t>
        <a:bodyPr/>
        <a:lstStyle/>
        <a:p>
          <a:r>
            <a:rPr lang="en-US" sz="1600"/>
            <a:t>High </a:t>
          </a:r>
          <a:r>
            <a:rPr lang="en-US" sz="1600" b="1"/>
            <a:t>clustering</a:t>
          </a:r>
          <a:r>
            <a:rPr lang="en-US" sz="1600"/>
            <a:t> suggests potential for </a:t>
          </a:r>
          <a:r>
            <a:rPr lang="en-US" sz="1600" b="1"/>
            <a:t>group loyalty marketing</a:t>
          </a:r>
          <a:r>
            <a:rPr lang="en-US" sz="1600"/>
            <a:t>.</a:t>
          </a:r>
        </a:p>
      </dgm:t>
    </dgm:pt>
    <dgm:pt modelId="{C6053D77-C69C-4B1F-BB3A-BDEBBFD85A43}" type="parTrans" cxnId="{9CF6EFA3-A31E-48D3-AB85-CE5D64EF1A4B}">
      <dgm:prSet/>
      <dgm:spPr/>
      <dgm:t>
        <a:bodyPr/>
        <a:lstStyle/>
        <a:p>
          <a:endParaRPr lang="en-US" sz="1600"/>
        </a:p>
      </dgm:t>
    </dgm:pt>
    <dgm:pt modelId="{B4CC92EB-19B2-41D2-87B4-B40CE3BA504A}" type="sibTrans" cxnId="{9CF6EFA3-A31E-48D3-AB85-CE5D64EF1A4B}">
      <dgm:prSet/>
      <dgm:spPr/>
      <dgm:t>
        <a:bodyPr/>
        <a:lstStyle/>
        <a:p>
          <a:endParaRPr lang="en-US" sz="1600"/>
        </a:p>
      </dgm:t>
    </dgm:pt>
    <dgm:pt modelId="{DB44A031-E893-4BEA-90B4-34FE9ADA5478}">
      <dgm:prSet custT="1"/>
      <dgm:spPr/>
      <dgm:t>
        <a:bodyPr/>
        <a:lstStyle/>
        <a:p>
          <a:r>
            <a:rPr lang="en-US" sz="1600" b="1"/>
            <a:t>Next Steps and Future Work:</a:t>
          </a:r>
          <a:endParaRPr lang="en-US" sz="1600"/>
        </a:p>
      </dgm:t>
    </dgm:pt>
    <dgm:pt modelId="{A08CB6DD-9FC6-4DA5-87FF-20FD1C438381}" type="parTrans" cxnId="{DD9724B8-8603-4F35-800A-3CBEC7990545}">
      <dgm:prSet/>
      <dgm:spPr/>
      <dgm:t>
        <a:bodyPr/>
        <a:lstStyle/>
        <a:p>
          <a:endParaRPr lang="en-US" sz="1600"/>
        </a:p>
      </dgm:t>
    </dgm:pt>
    <dgm:pt modelId="{6D3CD8E6-40C3-416A-BC67-084AE30B7544}" type="sibTrans" cxnId="{DD9724B8-8603-4F35-800A-3CBEC7990545}">
      <dgm:prSet/>
      <dgm:spPr/>
      <dgm:t>
        <a:bodyPr/>
        <a:lstStyle/>
        <a:p>
          <a:endParaRPr lang="en-US" sz="1600"/>
        </a:p>
      </dgm:t>
    </dgm:pt>
    <dgm:pt modelId="{2CB03AB3-9D9F-4B8E-AD23-2A018C08FA49}">
      <dgm:prSet custT="1"/>
      <dgm:spPr/>
      <dgm:t>
        <a:bodyPr/>
        <a:lstStyle/>
        <a:p>
          <a:r>
            <a:rPr lang="en-US" sz="1600"/>
            <a:t>Analyze </a:t>
          </a:r>
          <a:r>
            <a:rPr lang="en-US" sz="1600" b="1"/>
            <a:t>additional features</a:t>
          </a:r>
          <a:r>
            <a:rPr lang="en-US" sz="1600"/>
            <a:t> like </a:t>
          </a:r>
          <a:r>
            <a:rPr lang="en-US" sz="1600" b="1"/>
            <a:t>seasonality</a:t>
          </a:r>
          <a:r>
            <a:rPr lang="en-US" sz="1600"/>
            <a:t>, </a:t>
          </a:r>
          <a:r>
            <a:rPr lang="en-US" sz="1600" b="1"/>
            <a:t>payment method trends</a:t>
          </a:r>
          <a:r>
            <a:rPr lang="en-US" sz="1600"/>
            <a:t> within communities.</a:t>
          </a:r>
        </a:p>
      </dgm:t>
    </dgm:pt>
    <dgm:pt modelId="{B99E4326-4F20-413B-8475-15CB6FC7183C}" type="parTrans" cxnId="{3924F0FC-96B7-43E6-A3FD-30463A62B2F0}">
      <dgm:prSet/>
      <dgm:spPr/>
      <dgm:t>
        <a:bodyPr/>
        <a:lstStyle/>
        <a:p>
          <a:endParaRPr lang="en-US" sz="1600"/>
        </a:p>
      </dgm:t>
    </dgm:pt>
    <dgm:pt modelId="{286545C6-C42A-4039-A030-23B9BF209DE9}" type="sibTrans" cxnId="{3924F0FC-96B7-43E6-A3FD-30463A62B2F0}">
      <dgm:prSet/>
      <dgm:spPr/>
      <dgm:t>
        <a:bodyPr/>
        <a:lstStyle/>
        <a:p>
          <a:endParaRPr lang="en-US" sz="1600"/>
        </a:p>
      </dgm:t>
    </dgm:pt>
    <dgm:pt modelId="{3598B816-371B-4DC2-8D80-B526A34DFFD9}">
      <dgm:prSet custT="1"/>
      <dgm:spPr/>
      <dgm:t>
        <a:bodyPr/>
        <a:lstStyle/>
        <a:p>
          <a:r>
            <a:rPr lang="en-US" sz="1600"/>
            <a:t>Use </a:t>
          </a:r>
          <a:r>
            <a:rPr lang="en-US" sz="1600" b="1"/>
            <a:t>advanced layouts</a:t>
          </a:r>
          <a:r>
            <a:rPr lang="en-US" sz="1600"/>
            <a:t> (e.g., modularity partitioning) for deeper segmentation.</a:t>
          </a:r>
        </a:p>
      </dgm:t>
    </dgm:pt>
    <dgm:pt modelId="{0AD0A454-0B9A-426E-A614-2C3A56FC78C9}" type="parTrans" cxnId="{E26D996D-33D9-4C80-BCB4-66D5C76E418E}">
      <dgm:prSet/>
      <dgm:spPr/>
      <dgm:t>
        <a:bodyPr/>
        <a:lstStyle/>
        <a:p>
          <a:endParaRPr lang="en-US" sz="1600"/>
        </a:p>
      </dgm:t>
    </dgm:pt>
    <dgm:pt modelId="{D032092C-30AA-42E8-80A0-38DA5C77546A}" type="sibTrans" cxnId="{E26D996D-33D9-4C80-BCB4-66D5C76E418E}">
      <dgm:prSet/>
      <dgm:spPr/>
      <dgm:t>
        <a:bodyPr/>
        <a:lstStyle/>
        <a:p>
          <a:endParaRPr lang="en-US" sz="1600"/>
        </a:p>
      </dgm:t>
    </dgm:pt>
    <dgm:pt modelId="{E3F73FFE-304B-45C4-B3E8-7F101EFBCC4C}">
      <dgm:prSet custT="1"/>
      <dgm:spPr/>
      <dgm:t>
        <a:bodyPr/>
        <a:lstStyle/>
        <a:p>
          <a:r>
            <a:rPr lang="en-US" sz="1600" b="1"/>
            <a:t>Integrate product recommendations</a:t>
          </a:r>
          <a:r>
            <a:rPr lang="en-US" sz="1600"/>
            <a:t> based on community shopping patterns.</a:t>
          </a:r>
        </a:p>
      </dgm:t>
    </dgm:pt>
    <dgm:pt modelId="{DB5C187B-68F6-460D-A5E4-411F3629ED74}" type="parTrans" cxnId="{B59B99D5-31C2-4A51-836A-DB1B66EF1769}">
      <dgm:prSet/>
      <dgm:spPr/>
      <dgm:t>
        <a:bodyPr/>
        <a:lstStyle/>
        <a:p>
          <a:endParaRPr lang="en-US" sz="1600"/>
        </a:p>
      </dgm:t>
    </dgm:pt>
    <dgm:pt modelId="{7EBA39B6-796A-494E-B5DC-271711C01078}" type="sibTrans" cxnId="{B59B99D5-31C2-4A51-836A-DB1B66EF1769}">
      <dgm:prSet/>
      <dgm:spPr/>
      <dgm:t>
        <a:bodyPr/>
        <a:lstStyle/>
        <a:p>
          <a:endParaRPr lang="en-US" sz="1600"/>
        </a:p>
      </dgm:t>
    </dgm:pt>
    <dgm:pt modelId="{0B5B8DD0-AAB2-4580-9FB4-B98CF45C50E7}">
      <dgm:prSet custT="1"/>
      <dgm:spPr/>
      <dgm:t>
        <a:bodyPr/>
        <a:lstStyle/>
        <a:p>
          <a:r>
            <a:rPr lang="en-US" sz="1600"/>
            <a:t>Extend the network to </a:t>
          </a:r>
          <a:r>
            <a:rPr lang="en-US" sz="1600" b="1"/>
            <a:t>multi-product or multi-transaction connections</a:t>
          </a:r>
          <a:r>
            <a:rPr lang="en-US" sz="1600"/>
            <a:t> for richer insights.</a:t>
          </a:r>
        </a:p>
      </dgm:t>
    </dgm:pt>
    <dgm:pt modelId="{340E4250-646B-4FB4-A0E8-A8780A1C0578}" type="parTrans" cxnId="{B3A26990-6FA9-4AE2-85FF-A220BC7F0EF5}">
      <dgm:prSet/>
      <dgm:spPr/>
      <dgm:t>
        <a:bodyPr/>
        <a:lstStyle/>
        <a:p>
          <a:endParaRPr lang="en-US" sz="1600"/>
        </a:p>
      </dgm:t>
    </dgm:pt>
    <dgm:pt modelId="{D3D0CDBE-E626-4D2F-8A78-9BD883A1F3CF}" type="sibTrans" cxnId="{B3A26990-6FA9-4AE2-85FF-A220BC7F0EF5}">
      <dgm:prSet/>
      <dgm:spPr/>
      <dgm:t>
        <a:bodyPr/>
        <a:lstStyle/>
        <a:p>
          <a:endParaRPr lang="en-US" sz="1600"/>
        </a:p>
      </dgm:t>
    </dgm:pt>
    <dgm:pt modelId="{9AF4D76D-83B8-4F4F-BFAF-43A0B6D4DA92}" type="pres">
      <dgm:prSet presAssocID="{9B800825-4A71-496D-BD54-CC6AACE718AE}" presName="vert0" presStyleCnt="0">
        <dgm:presLayoutVars>
          <dgm:dir/>
          <dgm:animOne val="branch"/>
          <dgm:animLvl val="lvl"/>
        </dgm:presLayoutVars>
      </dgm:prSet>
      <dgm:spPr/>
    </dgm:pt>
    <dgm:pt modelId="{AD3180C0-EA00-5B48-AC77-5698784814E5}" type="pres">
      <dgm:prSet presAssocID="{B0A833F4-3F42-4FA7-AF22-16BD84D09835}" presName="thickLine" presStyleLbl="alignNode1" presStyleIdx="0" presStyleCnt="10"/>
      <dgm:spPr/>
    </dgm:pt>
    <dgm:pt modelId="{318C13CA-BCC9-B543-A836-6E9FF2F98EB4}" type="pres">
      <dgm:prSet presAssocID="{B0A833F4-3F42-4FA7-AF22-16BD84D09835}" presName="horz1" presStyleCnt="0"/>
      <dgm:spPr/>
    </dgm:pt>
    <dgm:pt modelId="{39FE6833-71AC-3E4B-BDED-82481C5F70A6}" type="pres">
      <dgm:prSet presAssocID="{B0A833F4-3F42-4FA7-AF22-16BD84D09835}" presName="tx1" presStyleLbl="revTx" presStyleIdx="0" presStyleCnt="10"/>
      <dgm:spPr/>
    </dgm:pt>
    <dgm:pt modelId="{D385F2D1-5C2B-2448-9993-E098D28E8CAB}" type="pres">
      <dgm:prSet presAssocID="{B0A833F4-3F42-4FA7-AF22-16BD84D09835}" presName="vert1" presStyleCnt="0"/>
      <dgm:spPr/>
    </dgm:pt>
    <dgm:pt modelId="{926CA440-646A-DE48-A8FA-55441908BD51}" type="pres">
      <dgm:prSet presAssocID="{9DC85127-DB25-46F6-93AD-1C0AA7C0549B}" presName="thickLine" presStyleLbl="alignNode1" presStyleIdx="1" presStyleCnt="10"/>
      <dgm:spPr/>
    </dgm:pt>
    <dgm:pt modelId="{1DCC45B1-1B26-8049-B9A4-25FD06F273B5}" type="pres">
      <dgm:prSet presAssocID="{9DC85127-DB25-46F6-93AD-1C0AA7C0549B}" presName="horz1" presStyleCnt="0"/>
      <dgm:spPr/>
    </dgm:pt>
    <dgm:pt modelId="{B5AD50FF-5AD1-2C45-903F-0075F855EC8E}" type="pres">
      <dgm:prSet presAssocID="{9DC85127-DB25-46F6-93AD-1C0AA7C0549B}" presName="tx1" presStyleLbl="revTx" presStyleIdx="1" presStyleCnt="10"/>
      <dgm:spPr/>
    </dgm:pt>
    <dgm:pt modelId="{2A2659AC-2985-814A-8B7C-2BDC829E0333}" type="pres">
      <dgm:prSet presAssocID="{9DC85127-DB25-46F6-93AD-1C0AA7C0549B}" presName="vert1" presStyleCnt="0"/>
      <dgm:spPr/>
    </dgm:pt>
    <dgm:pt modelId="{7D62DCBC-FCC3-2A4B-A5DB-F902077EA298}" type="pres">
      <dgm:prSet presAssocID="{097F19E8-F77F-4396-B683-8C6D4AA07CB8}" presName="thickLine" presStyleLbl="alignNode1" presStyleIdx="2" presStyleCnt="10"/>
      <dgm:spPr/>
    </dgm:pt>
    <dgm:pt modelId="{25EAAFFE-9D0F-024D-84A5-3C64194A8BC8}" type="pres">
      <dgm:prSet presAssocID="{097F19E8-F77F-4396-B683-8C6D4AA07CB8}" presName="horz1" presStyleCnt="0"/>
      <dgm:spPr/>
    </dgm:pt>
    <dgm:pt modelId="{970A1C31-58C4-E145-B32B-BC82EC8C8F62}" type="pres">
      <dgm:prSet presAssocID="{097F19E8-F77F-4396-B683-8C6D4AA07CB8}" presName="tx1" presStyleLbl="revTx" presStyleIdx="2" presStyleCnt="10"/>
      <dgm:spPr/>
    </dgm:pt>
    <dgm:pt modelId="{55C68767-9B99-D24A-BAEF-51F29C430DAE}" type="pres">
      <dgm:prSet presAssocID="{097F19E8-F77F-4396-B683-8C6D4AA07CB8}" presName="vert1" presStyleCnt="0"/>
      <dgm:spPr/>
    </dgm:pt>
    <dgm:pt modelId="{3143228F-40DA-7347-A7E6-03A53B924E12}" type="pres">
      <dgm:prSet presAssocID="{87F29BBD-8DDB-4E49-B531-0D249ED335FD}" presName="thickLine" presStyleLbl="alignNode1" presStyleIdx="3" presStyleCnt="10"/>
      <dgm:spPr/>
    </dgm:pt>
    <dgm:pt modelId="{DF5DFF01-5E8B-8444-9B50-4C72C40FD733}" type="pres">
      <dgm:prSet presAssocID="{87F29BBD-8DDB-4E49-B531-0D249ED335FD}" presName="horz1" presStyleCnt="0"/>
      <dgm:spPr/>
    </dgm:pt>
    <dgm:pt modelId="{280DAB7A-ADAA-BB43-AB15-A3BEFB1723A3}" type="pres">
      <dgm:prSet presAssocID="{87F29BBD-8DDB-4E49-B531-0D249ED335FD}" presName="tx1" presStyleLbl="revTx" presStyleIdx="3" presStyleCnt="10"/>
      <dgm:spPr/>
    </dgm:pt>
    <dgm:pt modelId="{64A21BAE-1565-C146-87F1-EA29183B3620}" type="pres">
      <dgm:prSet presAssocID="{87F29BBD-8DDB-4E49-B531-0D249ED335FD}" presName="vert1" presStyleCnt="0"/>
      <dgm:spPr/>
    </dgm:pt>
    <dgm:pt modelId="{3DCAFECC-3AE6-8242-BC32-8A0AD26C8895}" type="pres">
      <dgm:prSet presAssocID="{06A050D5-AA1F-43D8-B602-3AB3BA16B8F2}" presName="thickLine" presStyleLbl="alignNode1" presStyleIdx="4" presStyleCnt="10"/>
      <dgm:spPr/>
    </dgm:pt>
    <dgm:pt modelId="{6201131D-94E1-8D4B-A053-0F35619214A2}" type="pres">
      <dgm:prSet presAssocID="{06A050D5-AA1F-43D8-B602-3AB3BA16B8F2}" presName="horz1" presStyleCnt="0"/>
      <dgm:spPr/>
    </dgm:pt>
    <dgm:pt modelId="{45CE1A9A-6CD7-7A48-AF97-D127130A4AB7}" type="pres">
      <dgm:prSet presAssocID="{06A050D5-AA1F-43D8-B602-3AB3BA16B8F2}" presName="tx1" presStyleLbl="revTx" presStyleIdx="4" presStyleCnt="10"/>
      <dgm:spPr/>
    </dgm:pt>
    <dgm:pt modelId="{5249BF61-18D2-B04F-9490-4C0040A6FAA6}" type="pres">
      <dgm:prSet presAssocID="{06A050D5-AA1F-43D8-B602-3AB3BA16B8F2}" presName="vert1" presStyleCnt="0"/>
      <dgm:spPr/>
    </dgm:pt>
    <dgm:pt modelId="{22F4679A-06C5-CB43-A3B6-8382386683EC}" type="pres">
      <dgm:prSet presAssocID="{DB44A031-E893-4BEA-90B4-34FE9ADA5478}" presName="thickLine" presStyleLbl="alignNode1" presStyleIdx="5" presStyleCnt="10"/>
      <dgm:spPr/>
    </dgm:pt>
    <dgm:pt modelId="{01E1EA61-C779-774B-96B8-93CA21716E7E}" type="pres">
      <dgm:prSet presAssocID="{DB44A031-E893-4BEA-90B4-34FE9ADA5478}" presName="horz1" presStyleCnt="0"/>
      <dgm:spPr/>
    </dgm:pt>
    <dgm:pt modelId="{212CE10F-3D65-974B-8B10-C7C1EFC5ECA2}" type="pres">
      <dgm:prSet presAssocID="{DB44A031-E893-4BEA-90B4-34FE9ADA5478}" presName="tx1" presStyleLbl="revTx" presStyleIdx="5" presStyleCnt="10"/>
      <dgm:spPr/>
    </dgm:pt>
    <dgm:pt modelId="{2DF4FD53-E450-EE40-AA21-DA2735BBF4D8}" type="pres">
      <dgm:prSet presAssocID="{DB44A031-E893-4BEA-90B4-34FE9ADA5478}" presName="vert1" presStyleCnt="0"/>
      <dgm:spPr/>
    </dgm:pt>
    <dgm:pt modelId="{7827510A-DAA7-6045-9747-C05F85E5A481}" type="pres">
      <dgm:prSet presAssocID="{2CB03AB3-9D9F-4B8E-AD23-2A018C08FA49}" presName="thickLine" presStyleLbl="alignNode1" presStyleIdx="6" presStyleCnt="10"/>
      <dgm:spPr/>
    </dgm:pt>
    <dgm:pt modelId="{BD256B94-D76E-B74B-B884-6A088B9BDEE2}" type="pres">
      <dgm:prSet presAssocID="{2CB03AB3-9D9F-4B8E-AD23-2A018C08FA49}" presName="horz1" presStyleCnt="0"/>
      <dgm:spPr/>
    </dgm:pt>
    <dgm:pt modelId="{75E4DF9D-DFA6-D642-8C66-4B901D1B55B8}" type="pres">
      <dgm:prSet presAssocID="{2CB03AB3-9D9F-4B8E-AD23-2A018C08FA49}" presName="tx1" presStyleLbl="revTx" presStyleIdx="6" presStyleCnt="10"/>
      <dgm:spPr/>
    </dgm:pt>
    <dgm:pt modelId="{F6ED5E30-24F6-EF47-9372-1434EC4F5EEA}" type="pres">
      <dgm:prSet presAssocID="{2CB03AB3-9D9F-4B8E-AD23-2A018C08FA49}" presName="vert1" presStyleCnt="0"/>
      <dgm:spPr/>
    </dgm:pt>
    <dgm:pt modelId="{AD19F6C0-F94B-E844-AEDB-93A5A79810CA}" type="pres">
      <dgm:prSet presAssocID="{3598B816-371B-4DC2-8D80-B526A34DFFD9}" presName="thickLine" presStyleLbl="alignNode1" presStyleIdx="7" presStyleCnt="10"/>
      <dgm:spPr/>
    </dgm:pt>
    <dgm:pt modelId="{211B6928-1A7D-0749-87AE-EFEC00CA0072}" type="pres">
      <dgm:prSet presAssocID="{3598B816-371B-4DC2-8D80-B526A34DFFD9}" presName="horz1" presStyleCnt="0"/>
      <dgm:spPr/>
    </dgm:pt>
    <dgm:pt modelId="{64E3374F-7742-BF40-9F1C-BFD0076353BF}" type="pres">
      <dgm:prSet presAssocID="{3598B816-371B-4DC2-8D80-B526A34DFFD9}" presName="tx1" presStyleLbl="revTx" presStyleIdx="7" presStyleCnt="10"/>
      <dgm:spPr/>
    </dgm:pt>
    <dgm:pt modelId="{5A8ED654-9453-9241-A428-93991CE846FE}" type="pres">
      <dgm:prSet presAssocID="{3598B816-371B-4DC2-8D80-B526A34DFFD9}" presName="vert1" presStyleCnt="0"/>
      <dgm:spPr/>
    </dgm:pt>
    <dgm:pt modelId="{BCA9C14A-1631-E643-ADA5-164498DB4FBA}" type="pres">
      <dgm:prSet presAssocID="{E3F73FFE-304B-45C4-B3E8-7F101EFBCC4C}" presName="thickLine" presStyleLbl="alignNode1" presStyleIdx="8" presStyleCnt="10"/>
      <dgm:spPr/>
    </dgm:pt>
    <dgm:pt modelId="{045EF4BE-3593-D54E-9111-796881EC643B}" type="pres">
      <dgm:prSet presAssocID="{E3F73FFE-304B-45C4-B3E8-7F101EFBCC4C}" presName="horz1" presStyleCnt="0"/>
      <dgm:spPr/>
    </dgm:pt>
    <dgm:pt modelId="{A31A2B8F-1C54-0047-9D9E-120814E5C4FC}" type="pres">
      <dgm:prSet presAssocID="{E3F73FFE-304B-45C4-B3E8-7F101EFBCC4C}" presName="tx1" presStyleLbl="revTx" presStyleIdx="8" presStyleCnt="10"/>
      <dgm:spPr/>
    </dgm:pt>
    <dgm:pt modelId="{FB23F98C-1B5E-A042-BE27-AAB24E59714D}" type="pres">
      <dgm:prSet presAssocID="{E3F73FFE-304B-45C4-B3E8-7F101EFBCC4C}" presName="vert1" presStyleCnt="0"/>
      <dgm:spPr/>
    </dgm:pt>
    <dgm:pt modelId="{32257736-768B-124E-BDF3-B50C3BA6478C}" type="pres">
      <dgm:prSet presAssocID="{0B5B8DD0-AAB2-4580-9FB4-B98CF45C50E7}" presName="thickLine" presStyleLbl="alignNode1" presStyleIdx="9" presStyleCnt="10"/>
      <dgm:spPr/>
    </dgm:pt>
    <dgm:pt modelId="{EED3CF66-BFE1-3041-9FB2-0495323E40DE}" type="pres">
      <dgm:prSet presAssocID="{0B5B8DD0-AAB2-4580-9FB4-B98CF45C50E7}" presName="horz1" presStyleCnt="0"/>
      <dgm:spPr/>
    </dgm:pt>
    <dgm:pt modelId="{BA9696AE-331D-774D-9389-D620179D175C}" type="pres">
      <dgm:prSet presAssocID="{0B5B8DD0-AAB2-4580-9FB4-B98CF45C50E7}" presName="tx1" presStyleLbl="revTx" presStyleIdx="9" presStyleCnt="10"/>
      <dgm:spPr/>
    </dgm:pt>
    <dgm:pt modelId="{0C5D6196-1C9F-9E4D-A66F-C2E8C97874EE}" type="pres">
      <dgm:prSet presAssocID="{0B5B8DD0-AAB2-4580-9FB4-B98CF45C50E7}" presName="vert1" presStyleCnt="0"/>
      <dgm:spPr/>
    </dgm:pt>
  </dgm:ptLst>
  <dgm:cxnLst>
    <dgm:cxn modelId="{8E063E03-94BF-5442-9C6E-E2115F757B8B}" type="presOf" srcId="{E3F73FFE-304B-45C4-B3E8-7F101EFBCC4C}" destId="{A31A2B8F-1C54-0047-9D9E-120814E5C4FC}" srcOrd="0" destOrd="0" presId="urn:microsoft.com/office/officeart/2008/layout/LinedList"/>
    <dgm:cxn modelId="{60788E0D-CE3A-254F-A36C-CA898171DE43}" type="presOf" srcId="{3598B816-371B-4DC2-8D80-B526A34DFFD9}" destId="{64E3374F-7742-BF40-9F1C-BFD0076353BF}" srcOrd="0" destOrd="0" presId="urn:microsoft.com/office/officeart/2008/layout/LinedList"/>
    <dgm:cxn modelId="{A7158F1F-BA7E-7F4D-89E1-04CCE327B840}" type="presOf" srcId="{097F19E8-F77F-4396-B683-8C6D4AA07CB8}" destId="{970A1C31-58C4-E145-B32B-BC82EC8C8F62}" srcOrd="0" destOrd="0" presId="urn:microsoft.com/office/officeart/2008/layout/LinedList"/>
    <dgm:cxn modelId="{1F790C2C-4ACB-4C87-9566-C1A29BE28E82}" srcId="{9B800825-4A71-496D-BD54-CC6AACE718AE}" destId="{9DC85127-DB25-46F6-93AD-1C0AA7C0549B}" srcOrd="1" destOrd="0" parTransId="{9118D75F-6C10-44E7-9144-27043ED7C470}" sibTransId="{B1B904C6-8459-4C1C-BFD7-18D871004A28}"/>
    <dgm:cxn modelId="{7EF4312F-DAA1-0040-903C-E85ED43233E9}" type="presOf" srcId="{DB44A031-E893-4BEA-90B4-34FE9ADA5478}" destId="{212CE10F-3D65-974B-8B10-C7C1EFC5ECA2}" srcOrd="0" destOrd="0" presId="urn:microsoft.com/office/officeart/2008/layout/LinedList"/>
    <dgm:cxn modelId="{45D8564A-19CC-AB49-9300-919D4BFB935B}" type="presOf" srcId="{9DC85127-DB25-46F6-93AD-1C0AA7C0549B}" destId="{B5AD50FF-5AD1-2C45-903F-0075F855EC8E}" srcOrd="0" destOrd="0" presId="urn:microsoft.com/office/officeart/2008/layout/LinedList"/>
    <dgm:cxn modelId="{7A458B59-F594-1748-AAE0-327EFACF223C}" type="presOf" srcId="{2CB03AB3-9D9F-4B8E-AD23-2A018C08FA49}" destId="{75E4DF9D-DFA6-D642-8C66-4B901D1B55B8}" srcOrd="0" destOrd="0" presId="urn:microsoft.com/office/officeart/2008/layout/LinedList"/>
    <dgm:cxn modelId="{DBB9045F-9D97-44F8-952C-B1A1FFA6086B}" srcId="{9B800825-4A71-496D-BD54-CC6AACE718AE}" destId="{097F19E8-F77F-4396-B683-8C6D4AA07CB8}" srcOrd="2" destOrd="0" parTransId="{B2D79753-241B-472D-9C08-2E8E6172865B}" sibTransId="{2E1EF7C6-3F29-432B-B35E-A39E0629F164}"/>
    <dgm:cxn modelId="{B71FA763-3DE7-4B46-9B8B-36B46EBB50F6}" type="presOf" srcId="{06A050D5-AA1F-43D8-B602-3AB3BA16B8F2}" destId="{45CE1A9A-6CD7-7A48-AF97-D127130A4AB7}" srcOrd="0" destOrd="0" presId="urn:microsoft.com/office/officeart/2008/layout/LinedList"/>
    <dgm:cxn modelId="{E26D996D-33D9-4C80-BCB4-66D5C76E418E}" srcId="{9B800825-4A71-496D-BD54-CC6AACE718AE}" destId="{3598B816-371B-4DC2-8D80-B526A34DFFD9}" srcOrd="7" destOrd="0" parTransId="{0AD0A454-0B9A-426E-A614-2C3A56FC78C9}" sibTransId="{D032092C-30AA-42E8-80A0-38DA5C77546A}"/>
    <dgm:cxn modelId="{36003972-06D5-F541-9DF7-C88B25282DF6}" type="presOf" srcId="{9B800825-4A71-496D-BD54-CC6AACE718AE}" destId="{9AF4D76D-83B8-4F4F-BFAF-43A0B6D4DA92}" srcOrd="0" destOrd="0" presId="urn:microsoft.com/office/officeart/2008/layout/LinedList"/>
    <dgm:cxn modelId="{3D48DB77-2186-4763-929B-099A73851295}" srcId="{9B800825-4A71-496D-BD54-CC6AACE718AE}" destId="{87F29BBD-8DDB-4E49-B531-0D249ED335FD}" srcOrd="3" destOrd="0" parTransId="{BAD551A9-3BCE-48F2-A7A3-48A0341BA4FB}" sibTransId="{4D9A26A8-2E03-4166-A3FD-271EB34A9821}"/>
    <dgm:cxn modelId="{B3A26990-6FA9-4AE2-85FF-A220BC7F0EF5}" srcId="{9B800825-4A71-496D-BD54-CC6AACE718AE}" destId="{0B5B8DD0-AAB2-4580-9FB4-B98CF45C50E7}" srcOrd="9" destOrd="0" parTransId="{340E4250-646B-4FB4-A0E8-A8780A1C0578}" sibTransId="{D3D0CDBE-E626-4D2F-8A78-9BD883A1F3CF}"/>
    <dgm:cxn modelId="{9CF6EFA3-A31E-48D3-AB85-CE5D64EF1A4B}" srcId="{9B800825-4A71-496D-BD54-CC6AACE718AE}" destId="{06A050D5-AA1F-43D8-B602-3AB3BA16B8F2}" srcOrd="4" destOrd="0" parTransId="{C6053D77-C69C-4B1F-BB3A-BDEBBFD85A43}" sibTransId="{B4CC92EB-19B2-41D2-87B4-B40CE3BA504A}"/>
    <dgm:cxn modelId="{DD9724B8-8603-4F35-800A-3CBEC7990545}" srcId="{9B800825-4A71-496D-BD54-CC6AACE718AE}" destId="{DB44A031-E893-4BEA-90B4-34FE9ADA5478}" srcOrd="5" destOrd="0" parTransId="{A08CB6DD-9FC6-4DA5-87FF-20FD1C438381}" sibTransId="{6D3CD8E6-40C3-416A-BC67-084AE30B7544}"/>
    <dgm:cxn modelId="{5F216CCB-E78D-6E49-8C1F-5383BD794BF9}" type="presOf" srcId="{0B5B8DD0-AAB2-4580-9FB4-B98CF45C50E7}" destId="{BA9696AE-331D-774D-9389-D620179D175C}" srcOrd="0" destOrd="0" presId="urn:microsoft.com/office/officeart/2008/layout/LinedList"/>
    <dgm:cxn modelId="{119C55D1-A877-934C-B53E-868B1825FA9F}" type="presOf" srcId="{B0A833F4-3F42-4FA7-AF22-16BD84D09835}" destId="{39FE6833-71AC-3E4B-BDED-82481C5F70A6}" srcOrd="0" destOrd="0" presId="urn:microsoft.com/office/officeart/2008/layout/LinedList"/>
    <dgm:cxn modelId="{B59B99D5-31C2-4A51-836A-DB1B66EF1769}" srcId="{9B800825-4A71-496D-BD54-CC6AACE718AE}" destId="{E3F73FFE-304B-45C4-B3E8-7F101EFBCC4C}" srcOrd="8" destOrd="0" parTransId="{DB5C187B-68F6-460D-A5E4-411F3629ED74}" sibTransId="{7EBA39B6-796A-494E-B5DC-271711C01078}"/>
    <dgm:cxn modelId="{E4678DEB-0213-4833-82FB-9F9AD9502458}" srcId="{9B800825-4A71-496D-BD54-CC6AACE718AE}" destId="{B0A833F4-3F42-4FA7-AF22-16BD84D09835}" srcOrd="0" destOrd="0" parTransId="{329A3B53-CAB9-440A-BFC7-3EADC6F0B777}" sibTransId="{8A316733-0B6E-49A9-BA63-5CA674DD0775}"/>
    <dgm:cxn modelId="{278BF9F8-0F88-F246-9473-7BBB7C51902A}" type="presOf" srcId="{87F29BBD-8DDB-4E49-B531-0D249ED335FD}" destId="{280DAB7A-ADAA-BB43-AB15-A3BEFB1723A3}" srcOrd="0" destOrd="0" presId="urn:microsoft.com/office/officeart/2008/layout/LinedList"/>
    <dgm:cxn modelId="{3924F0FC-96B7-43E6-A3FD-30463A62B2F0}" srcId="{9B800825-4A71-496D-BD54-CC6AACE718AE}" destId="{2CB03AB3-9D9F-4B8E-AD23-2A018C08FA49}" srcOrd="6" destOrd="0" parTransId="{B99E4326-4F20-413B-8475-15CB6FC7183C}" sibTransId="{286545C6-C42A-4039-A030-23B9BF209DE9}"/>
    <dgm:cxn modelId="{8B1F540D-5892-AA45-8E78-B063B809C68F}" type="presParOf" srcId="{9AF4D76D-83B8-4F4F-BFAF-43A0B6D4DA92}" destId="{AD3180C0-EA00-5B48-AC77-5698784814E5}" srcOrd="0" destOrd="0" presId="urn:microsoft.com/office/officeart/2008/layout/LinedList"/>
    <dgm:cxn modelId="{0B6BFC71-5C88-B041-BE40-A5CBF7094054}" type="presParOf" srcId="{9AF4D76D-83B8-4F4F-BFAF-43A0B6D4DA92}" destId="{318C13CA-BCC9-B543-A836-6E9FF2F98EB4}" srcOrd="1" destOrd="0" presId="urn:microsoft.com/office/officeart/2008/layout/LinedList"/>
    <dgm:cxn modelId="{5FFD921A-60EC-0447-8DB0-5C07FE2658F7}" type="presParOf" srcId="{318C13CA-BCC9-B543-A836-6E9FF2F98EB4}" destId="{39FE6833-71AC-3E4B-BDED-82481C5F70A6}" srcOrd="0" destOrd="0" presId="urn:microsoft.com/office/officeart/2008/layout/LinedList"/>
    <dgm:cxn modelId="{32A1BADF-B339-2045-93CF-D2AAC996AD4B}" type="presParOf" srcId="{318C13CA-BCC9-B543-A836-6E9FF2F98EB4}" destId="{D385F2D1-5C2B-2448-9993-E098D28E8CAB}" srcOrd="1" destOrd="0" presId="urn:microsoft.com/office/officeart/2008/layout/LinedList"/>
    <dgm:cxn modelId="{2D40F78A-0F63-2D4C-967D-3F5A638F6E83}" type="presParOf" srcId="{9AF4D76D-83B8-4F4F-BFAF-43A0B6D4DA92}" destId="{926CA440-646A-DE48-A8FA-55441908BD51}" srcOrd="2" destOrd="0" presId="urn:microsoft.com/office/officeart/2008/layout/LinedList"/>
    <dgm:cxn modelId="{E70F0E1D-08FE-0444-BEFC-6F634B3F565D}" type="presParOf" srcId="{9AF4D76D-83B8-4F4F-BFAF-43A0B6D4DA92}" destId="{1DCC45B1-1B26-8049-B9A4-25FD06F273B5}" srcOrd="3" destOrd="0" presId="urn:microsoft.com/office/officeart/2008/layout/LinedList"/>
    <dgm:cxn modelId="{C1CC31AC-7A7E-7D42-9E42-91F944DABA19}" type="presParOf" srcId="{1DCC45B1-1B26-8049-B9A4-25FD06F273B5}" destId="{B5AD50FF-5AD1-2C45-903F-0075F855EC8E}" srcOrd="0" destOrd="0" presId="urn:microsoft.com/office/officeart/2008/layout/LinedList"/>
    <dgm:cxn modelId="{732E639B-05CC-FC41-8070-F1382B75D045}" type="presParOf" srcId="{1DCC45B1-1B26-8049-B9A4-25FD06F273B5}" destId="{2A2659AC-2985-814A-8B7C-2BDC829E0333}" srcOrd="1" destOrd="0" presId="urn:microsoft.com/office/officeart/2008/layout/LinedList"/>
    <dgm:cxn modelId="{53498513-EF32-CF49-B717-6E2771A583AB}" type="presParOf" srcId="{9AF4D76D-83B8-4F4F-BFAF-43A0B6D4DA92}" destId="{7D62DCBC-FCC3-2A4B-A5DB-F902077EA298}" srcOrd="4" destOrd="0" presId="urn:microsoft.com/office/officeart/2008/layout/LinedList"/>
    <dgm:cxn modelId="{98F9D5A9-3DAA-6746-BBAC-DB643A405969}" type="presParOf" srcId="{9AF4D76D-83B8-4F4F-BFAF-43A0B6D4DA92}" destId="{25EAAFFE-9D0F-024D-84A5-3C64194A8BC8}" srcOrd="5" destOrd="0" presId="urn:microsoft.com/office/officeart/2008/layout/LinedList"/>
    <dgm:cxn modelId="{9A9AE27C-0951-814A-812C-A1C2E42DC36E}" type="presParOf" srcId="{25EAAFFE-9D0F-024D-84A5-3C64194A8BC8}" destId="{970A1C31-58C4-E145-B32B-BC82EC8C8F62}" srcOrd="0" destOrd="0" presId="urn:microsoft.com/office/officeart/2008/layout/LinedList"/>
    <dgm:cxn modelId="{C1D162C4-386A-914B-8008-8BFE05A26F61}" type="presParOf" srcId="{25EAAFFE-9D0F-024D-84A5-3C64194A8BC8}" destId="{55C68767-9B99-D24A-BAEF-51F29C430DAE}" srcOrd="1" destOrd="0" presId="urn:microsoft.com/office/officeart/2008/layout/LinedList"/>
    <dgm:cxn modelId="{D8DEE6DC-CC39-1146-9121-9736E9573A6D}" type="presParOf" srcId="{9AF4D76D-83B8-4F4F-BFAF-43A0B6D4DA92}" destId="{3143228F-40DA-7347-A7E6-03A53B924E12}" srcOrd="6" destOrd="0" presId="urn:microsoft.com/office/officeart/2008/layout/LinedList"/>
    <dgm:cxn modelId="{62D50DF2-C9F9-1B47-B17C-E95A438D528D}" type="presParOf" srcId="{9AF4D76D-83B8-4F4F-BFAF-43A0B6D4DA92}" destId="{DF5DFF01-5E8B-8444-9B50-4C72C40FD733}" srcOrd="7" destOrd="0" presId="urn:microsoft.com/office/officeart/2008/layout/LinedList"/>
    <dgm:cxn modelId="{2B0D9B5A-B676-8744-9774-DC66E1E16C12}" type="presParOf" srcId="{DF5DFF01-5E8B-8444-9B50-4C72C40FD733}" destId="{280DAB7A-ADAA-BB43-AB15-A3BEFB1723A3}" srcOrd="0" destOrd="0" presId="urn:microsoft.com/office/officeart/2008/layout/LinedList"/>
    <dgm:cxn modelId="{ED27A30A-F26B-1C43-BFE0-760ADEA6B66F}" type="presParOf" srcId="{DF5DFF01-5E8B-8444-9B50-4C72C40FD733}" destId="{64A21BAE-1565-C146-87F1-EA29183B3620}" srcOrd="1" destOrd="0" presId="urn:microsoft.com/office/officeart/2008/layout/LinedList"/>
    <dgm:cxn modelId="{00B5EF17-F1A8-3846-948B-AA912010E21E}" type="presParOf" srcId="{9AF4D76D-83B8-4F4F-BFAF-43A0B6D4DA92}" destId="{3DCAFECC-3AE6-8242-BC32-8A0AD26C8895}" srcOrd="8" destOrd="0" presId="urn:microsoft.com/office/officeart/2008/layout/LinedList"/>
    <dgm:cxn modelId="{F5B2994A-2A98-4444-A2AE-6EBFCE6CD089}" type="presParOf" srcId="{9AF4D76D-83B8-4F4F-BFAF-43A0B6D4DA92}" destId="{6201131D-94E1-8D4B-A053-0F35619214A2}" srcOrd="9" destOrd="0" presId="urn:microsoft.com/office/officeart/2008/layout/LinedList"/>
    <dgm:cxn modelId="{6F38E0BE-0239-DD4C-8A9C-493D7F1B4C39}" type="presParOf" srcId="{6201131D-94E1-8D4B-A053-0F35619214A2}" destId="{45CE1A9A-6CD7-7A48-AF97-D127130A4AB7}" srcOrd="0" destOrd="0" presId="urn:microsoft.com/office/officeart/2008/layout/LinedList"/>
    <dgm:cxn modelId="{CE4428CA-6DD0-9C4A-B3B2-0700F56F4F73}" type="presParOf" srcId="{6201131D-94E1-8D4B-A053-0F35619214A2}" destId="{5249BF61-18D2-B04F-9490-4C0040A6FAA6}" srcOrd="1" destOrd="0" presId="urn:microsoft.com/office/officeart/2008/layout/LinedList"/>
    <dgm:cxn modelId="{552575D8-4991-BC45-8E98-08155248F44E}" type="presParOf" srcId="{9AF4D76D-83B8-4F4F-BFAF-43A0B6D4DA92}" destId="{22F4679A-06C5-CB43-A3B6-8382386683EC}" srcOrd="10" destOrd="0" presId="urn:microsoft.com/office/officeart/2008/layout/LinedList"/>
    <dgm:cxn modelId="{08D12FE7-B9EB-264E-B441-10978F7D745A}" type="presParOf" srcId="{9AF4D76D-83B8-4F4F-BFAF-43A0B6D4DA92}" destId="{01E1EA61-C779-774B-96B8-93CA21716E7E}" srcOrd="11" destOrd="0" presId="urn:microsoft.com/office/officeart/2008/layout/LinedList"/>
    <dgm:cxn modelId="{D165205B-CE27-AE4C-B935-A5CA6C98FAA7}" type="presParOf" srcId="{01E1EA61-C779-774B-96B8-93CA21716E7E}" destId="{212CE10F-3D65-974B-8B10-C7C1EFC5ECA2}" srcOrd="0" destOrd="0" presId="urn:microsoft.com/office/officeart/2008/layout/LinedList"/>
    <dgm:cxn modelId="{B9A0E496-4B82-AB43-87DE-725413E7DDD0}" type="presParOf" srcId="{01E1EA61-C779-774B-96B8-93CA21716E7E}" destId="{2DF4FD53-E450-EE40-AA21-DA2735BBF4D8}" srcOrd="1" destOrd="0" presId="urn:microsoft.com/office/officeart/2008/layout/LinedList"/>
    <dgm:cxn modelId="{A8B231A2-DF65-524E-91A8-E213360E20C8}" type="presParOf" srcId="{9AF4D76D-83B8-4F4F-BFAF-43A0B6D4DA92}" destId="{7827510A-DAA7-6045-9747-C05F85E5A481}" srcOrd="12" destOrd="0" presId="urn:microsoft.com/office/officeart/2008/layout/LinedList"/>
    <dgm:cxn modelId="{DD8E6EB5-544C-BD47-8BD7-F6D1C954C592}" type="presParOf" srcId="{9AF4D76D-83B8-4F4F-BFAF-43A0B6D4DA92}" destId="{BD256B94-D76E-B74B-B884-6A088B9BDEE2}" srcOrd="13" destOrd="0" presId="urn:microsoft.com/office/officeart/2008/layout/LinedList"/>
    <dgm:cxn modelId="{FA7E563A-4B15-D74B-A7EA-3A4D8309B621}" type="presParOf" srcId="{BD256B94-D76E-B74B-B884-6A088B9BDEE2}" destId="{75E4DF9D-DFA6-D642-8C66-4B901D1B55B8}" srcOrd="0" destOrd="0" presId="urn:microsoft.com/office/officeart/2008/layout/LinedList"/>
    <dgm:cxn modelId="{F1D64658-ED8F-CB42-B1DE-5543DA90E92A}" type="presParOf" srcId="{BD256B94-D76E-B74B-B884-6A088B9BDEE2}" destId="{F6ED5E30-24F6-EF47-9372-1434EC4F5EEA}" srcOrd="1" destOrd="0" presId="urn:microsoft.com/office/officeart/2008/layout/LinedList"/>
    <dgm:cxn modelId="{A43387E8-6FB4-F04A-A650-1D098513818A}" type="presParOf" srcId="{9AF4D76D-83B8-4F4F-BFAF-43A0B6D4DA92}" destId="{AD19F6C0-F94B-E844-AEDB-93A5A79810CA}" srcOrd="14" destOrd="0" presId="urn:microsoft.com/office/officeart/2008/layout/LinedList"/>
    <dgm:cxn modelId="{C2CE47E9-61E7-B744-81BF-46DFF14B68CE}" type="presParOf" srcId="{9AF4D76D-83B8-4F4F-BFAF-43A0B6D4DA92}" destId="{211B6928-1A7D-0749-87AE-EFEC00CA0072}" srcOrd="15" destOrd="0" presId="urn:microsoft.com/office/officeart/2008/layout/LinedList"/>
    <dgm:cxn modelId="{7663494B-C5F9-2149-A7D2-1030AAEF9189}" type="presParOf" srcId="{211B6928-1A7D-0749-87AE-EFEC00CA0072}" destId="{64E3374F-7742-BF40-9F1C-BFD0076353BF}" srcOrd="0" destOrd="0" presId="urn:microsoft.com/office/officeart/2008/layout/LinedList"/>
    <dgm:cxn modelId="{57B18382-64F2-5D4A-AADB-5623ED72B073}" type="presParOf" srcId="{211B6928-1A7D-0749-87AE-EFEC00CA0072}" destId="{5A8ED654-9453-9241-A428-93991CE846FE}" srcOrd="1" destOrd="0" presId="urn:microsoft.com/office/officeart/2008/layout/LinedList"/>
    <dgm:cxn modelId="{0CBA78CA-377C-1C46-8774-CFAC7EA682AA}" type="presParOf" srcId="{9AF4D76D-83B8-4F4F-BFAF-43A0B6D4DA92}" destId="{BCA9C14A-1631-E643-ADA5-164498DB4FBA}" srcOrd="16" destOrd="0" presId="urn:microsoft.com/office/officeart/2008/layout/LinedList"/>
    <dgm:cxn modelId="{FF42AC9B-FDD9-6743-9282-F3CBDEB5D020}" type="presParOf" srcId="{9AF4D76D-83B8-4F4F-BFAF-43A0B6D4DA92}" destId="{045EF4BE-3593-D54E-9111-796881EC643B}" srcOrd="17" destOrd="0" presId="urn:microsoft.com/office/officeart/2008/layout/LinedList"/>
    <dgm:cxn modelId="{33B0A2B3-0490-5344-A7C1-E66B183FB83A}" type="presParOf" srcId="{045EF4BE-3593-D54E-9111-796881EC643B}" destId="{A31A2B8F-1C54-0047-9D9E-120814E5C4FC}" srcOrd="0" destOrd="0" presId="urn:microsoft.com/office/officeart/2008/layout/LinedList"/>
    <dgm:cxn modelId="{07651551-1D7D-CC45-9D86-D7ACDCC119B8}" type="presParOf" srcId="{045EF4BE-3593-D54E-9111-796881EC643B}" destId="{FB23F98C-1B5E-A042-BE27-AAB24E59714D}" srcOrd="1" destOrd="0" presId="urn:microsoft.com/office/officeart/2008/layout/LinedList"/>
    <dgm:cxn modelId="{100E3997-7850-4F42-AA78-5C504D2FEB82}" type="presParOf" srcId="{9AF4D76D-83B8-4F4F-BFAF-43A0B6D4DA92}" destId="{32257736-768B-124E-BDF3-B50C3BA6478C}" srcOrd="18" destOrd="0" presId="urn:microsoft.com/office/officeart/2008/layout/LinedList"/>
    <dgm:cxn modelId="{ECDA3A5F-4B12-424F-96B4-CE08E91F4BD3}" type="presParOf" srcId="{9AF4D76D-83B8-4F4F-BFAF-43A0B6D4DA92}" destId="{EED3CF66-BFE1-3041-9FB2-0495323E40DE}" srcOrd="19" destOrd="0" presId="urn:microsoft.com/office/officeart/2008/layout/LinedList"/>
    <dgm:cxn modelId="{3FFB5394-0531-5B4A-B123-2283EB59B25D}" type="presParOf" srcId="{EED3CF66-BFE1-3041-9FB2-0495323E40DE}" destId="{BA9696AE-331D-774D-9389-D620179D175C}" srcOrd="0" destOrd="0" presId="urn:microsoft.com/office/officeart/2008/layout/LinedList"/>
    <dgm:cxn modelId="{C156E4FD-2895-8D42-927E-023072CA8392}" type="presParOf" srcId="{EED3CF66-BFE1-3041-9FB2-0495323E40DE}" destId="{0C5D6196-1C9F-9E4D-A66F-C2E8C97874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DFCA3-326F-1242-B099-144472C35E68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4A016-004A-564F-A93D-36C8A6FBB8D5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Total Records: </a:t>
          </a:r>
          <a:r>
            <a:rPr lang="en-US" sz="3700" b="1" kern="1200"/>
            <a:t>3,900</a:t>
          </a:r>
          <a:r>
            <a:rPr lang="en-US" sz="3700" kern="1200"/>
            <a:t> customers</a:t>
          </a:r>
        </a:p>
      </dsp:txBody>
      <dsp:txXfrm>
        <a:off x="0" y="2703"/>
        <a:ext cx="6900512" cy="1843578"/>
      </dsp:txXfrm>
    </dsp:sp>
    <dsp:sp modelId="{27156230-A567-A446-A195-4AA507F66E05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666F2-74BF-1345-980A-EC6B0BF35C1D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Columns: </a:t>
          </a:r>
          <a:r>
            <a:rPr lang="en-US" sz="3700" b="1" kern="1200"/>
            <a:t>18 Attributes</a:t>
          </a:r>
          <a:r>
            <a:rPr lang="en-US" sz="3700" kern="1200"/>
            <a:t> describing demographics, purchase details, and behavior</a:t>
          </a:r>
        </a:p>
      </dsp:txBody>
      <dsp:txXfrm>
        <a:off x="0" y="1846281"/>
        <a:ext cx="6900512" cy="1843578"/>
      </dsp:txXfrm>
    </dsp:sp>
    <dsp:sp modelId="{099C05EA-2AA8-BD4C-8F16-276EBD008A1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828DD-4448-BC4B-9395-2765CE41514A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U.S. based customer data</a:t>
          </a:r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180C0-EA00-5B48-AC77-5698784814E5}">
      <dsp:nvSpPr>
        <dsp:cNvPr id="0" name=""/>
        <dsp:cNvSpPr/>
      </dsp:nvSpPr>
      <dsp:spPr>
        <a:xfrm>
          <a:off x="0" y="386"/>
          <a:ext cx="108721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E6833-71AC-3E4B-BDED-82481C5F70A6}">
      <dsp:nvSpPr>
        <dsp:cNvPr id="0" name=""/>
        <dsp:cNvSpPr/>
      </dsp:nvSpPr>
      <dsp:spPr>
        <a:xfrm>
          <a:off x="0" y="386"/>
          <a:ext cx="10872169" cy="31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Conclusions from Analysis:</a:t>
          </a:r>
          <a:endParaRPr lang="en-US" sz="1600" kern="1200"/>
        </a:p>
      </dsp:txBody>
      <dsp:txXfrm>
        <a:off x="0" y="386"/>
        <a:ext cx="10872169" cy="316386"/>
      </dsp:txXfrm>
    </dsp:sp>
    <dsp:sp modelId="{926CA440-646A-DE48-A8FA-55441908BD51}">
      <dsp:nvSpPr>
        <dsp:cNvPr id="0" name=""/>
        <dsp:cNvSpPr/>
      </dsp:nvSpPr>
      <dsp:spPr>
        <a:xfrm>
          <a:off x="0" y="316773"/>
          <a:ext cx="108721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D50FF-5AD1-2C45-903F-0075F855EC8E}">
      <dsp:nvSpPr>
        <dsp:cNvPr id="0" name=""/>
        <dsp:cNvSpPr/>
      </dsp:nvSpPr>
      <dsp:spPr>
        <a:xfrm>
          <a:off x="0" y="316773"/>
          <a:ext cx="10872169" cy="31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shopping behavior can be </a:t>
          </a:r>
          <a:r>
            <a:rPr lang="en-US" sz="1600" b="1" kern="1200" dirty="0"/>
            <a:t>effectively modeled as a social network</a:t>
          </a:r>
          <a:r>
            <a:rPr lang="en-US" sz="1600" kern="1200" dirty="0"/>
            <a:t>.</a:t>
          </a:r>
        </a:p>
      </dsp:txBody>
      <dsp:txXfrm>
        <a:off x="0" y="316773"/>
        <a:ext cx="10872169" cy="316386"/>
      </dsp:txXfrm>
    </dsp:sp>
    <dsp:sp modelId="{7D62DCBC-FCC3-2A4B-A5DB-F902077EA298}">
      <dsp:nvSpPr>
        <dsp:cNvPr id="0" name=""/>
        <dsp:cNvSpPr/>
      </dsp:nvSpPr>
      <dsp:spPr>
        <a:xfrm>
          <a:off x="0" y="633160"/>
          <a:ext cx="108721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A1C31-58C4-E145-B32B-BC82EC8C8F62}">
      <dsp:nvSpPr>
        <dsp:cNvPr id="0" name=""/>
        <dsp:cNvSpPr/>
      </dsp:nvSpPr>
      <dsp:spPr>
        <a:xfrm>
          <a:off x="0" y="633160"/>
          <a:ext cx="10872169" cy="31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Top influential customers</a:t>
          </a:r>
          <a:r>
            <a:rPr lang="en-US" sz="1600" kern="1200"/>
            <a:t> (high-degree) were identified — they can act as </a:t>
          </a:r>
          <a:r>
            <a:rPr lang="en-US" sz="1600" b="1" kern="1200"/>
            <a:t>brand ambassadors</a:t>
          </a:r>
          <a:r>
            <a:rPr lang="en-US" sz="1600" kern="1200"/>
            <a:t>.</a:t>
          </a:r>
        </a:p>
      </dsp:txBody>
      <dsp:txXfrm>
        <a:off x="0" y="633160"/>
        <a:ext cx="10872169" cy="316386"/>
      </dsp:txXfrm>
    </dsp:sp>
    <dsp:sp modelId="{3143228F-40DA-7347-A7E6-03A53B924E12}">
      <dsp:nvSpPr>
        <dsp:cNvPr id="0" name=""/>
        <dsp:cNvSpPr/>
      </dsp:nvSpPr>
      <dsp:spPr>
        <a:xfrm>
          <a:off x="0" y="949547"/>
          <a:ext cx="108721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DAB7A-ADAA-BB43-AB15-A3BEFB1723A3}">
      <dsp:nvSpPr>
        <dsp:cNvPr id="0" name=""/>
        <dsp:cNvSpPr/>
      </dsp:nvSpPr>
      <dsp:spPr>
        <a:xfrm>
          <a:off x="0" y="949547"/>
          <a:ext cx="10872169" cy="31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Distinct communities</a:t>
          </a:r>
          <a:r>
            <a:rPr lang="en-US" sz="1600" kern="1200" dirty="0"/>
            <a:t> exist based on shared purchase behaviors.</a:t>
          </a:r>
        </a:p>
      </dsp:txBody>
      <dsp:txXfrm>
        <a:off x="0" y="949547"/>
        <a:ext cx="10872169" cy="316386"/>
      </dsp:txXfrm>
    </dsp:sp>
    <dsp:sp modelId="{3DCAFECC-3AE6-8242-BC32-8A0AD26C8895}">
      <dsp:nvSpPr>
        <dsp:cNvPr id="0" name=""/>
        <dsp:cNvSpPr/>
      </dsp:nvSpPr>
      <dsp:spPr>
        <a:xfrm>
          <a:off x="0" y="1265934"/>
          <a:ext cx="108721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E1A9A-6CD7-7A48-AF97-D127130A4AB7}">
      <dsp:nvSpPr>
        <dsp:cNvPr id="0" name=""/>
        <dsp:cNvSpPr/>
      </dsp:nvSpPr>
      <dsp:spPr>
        <a:xfrm>
          <a:off x="0" y="1265934"/>
          <a:ext cx="10872169" cy="31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 </a:t>
          </a:r>
          <a:r>
            <a:rPr lang="en-US" sz="1600" b="1" kern="1200"/>
            <a:t>clustering</a:t>
          </a:r>
          <a:r>
            <a:rPr lang="en-US" sz="1600" kern="1200"/>
            <a:t> suggests potential for </a:t>
          </a:r>
          <a:r>
            <a:rPr lang="en-US" sz="1600" b="1" kern="1200"/>
            <a:t>group loyalty marketing</a:t>
          </a:r>
          <a:r>
            <a:rPr lang="en-US" sz="1600" kern="1200"/>
            <a:t>.</a:t>
          </a:r>
        </a:p>
      </dsp:txBody>
      <dsp:txXfrm>
        <a:off x="0" y="1265934"/>
        <a:ext cx="10872169" cy="316386"/>
      </dsp:txXfrm>
    </dsp:sp>
    <dsp:sp modelId="{22F4679A-06C5-CB43-A3B6-8382386683EC}">
      <dsp:nvSpPr>
        <dsp:cNvPr id="0" name=""/>
        <dsp:cNvSpPr/>
      </dsp:nvSpPr>
      <dsp:spPr>
        <a:xfrm>
          <a:off x="0" y="1582321"/>
          <a:ext cx="108721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CE10F-3D65-974B-8B10-C7C1EFC5ECA2}">
      <dsp:nvSpPr>
        <dsp:cNvPr id="0" name=""/>
        <dsp:cNvSpPr/>
      </dsp:nvSpPr>
      <dsp:spPr>
        <a:xfrm>
          <a:off x="0" y="1582321"/>
          <a:ext cx="10872169" cy="31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Next Steps and Future Work:</a:t>
          </a:r>
          <a:endParaRPr lang="en-US" sz="1600" kern="1200"/>
        </a:p>
      </dsp:txBody>
      <dsp:txXfrm>
        <a:off x="0" y="1582321"/>
        <a:ext cx="10872169" cy="316386"/>
      </dsp:txXfrm>
    </dsp:sp>
    <dsp:sp modelId="{7827510A-DAA7-6045-9747-C05F85E5A481}">
      <dsp:nvSpPr>
        <dsp:cNvPr id="0" name=""/>
        <dsp:cNvSpPr/>
      </dsp:nvSpPr>
      <dsp:spPr>
        <a:xfrm>
          <a:off x="0" y="1898707"/>
          <a:ext cx="108721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4DF9D-DFA6-D642-8C66-4B901D1B55B8}">
      <dsp:nvSpPr>
        <dsp:cNvPr id="0" name=""/>
        <dsp:cNvSpPr/>
      </dsp:nvSpPr>
      <dsp:spPr>
        <a:xfrm>
          <a:off x="0" y="1898707"/>
          <a:ext cx="10872169" cy="31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Analyze </a:t>
          </a:r>
          <a:r>
            <a:rPr lang="en-US" sz="1600" b="1" kern="1200"/>
            <a:t>additional features</a:t>
          </a:r>
          <a:r>
            <a:rPr lang="en-US" sz="1600" kern="1200"/>
            <a:t> like </a:t>
          </a:r>
          <a:r>
            <a:rPr lang="en-US" sz="1600" b="1" kern="1200"/>
            <a:t>seasonality</a:t>
          </a:r>
          <a:r>
            <a:rPr lang="en-US" sz="1600" kern="1200"/>
            <a:t>, </a:t>
          </a:r>
          <a:r>
            <a:rPr lang="en-US" sz="1600" b="1" kern="1200"/>
            <a:t>payment method trends</a:t>
          </a:r>
          <a:r>
            <a:rPr lang="en-US" sz="1600" kern="1200"/>
            <a:t> within communities.</a:t>
          </a:r>
        </a:p>
      </dsp:txBody>
      <dsp:txXfrm>
        <a:off x="0" y="1898707"/>
        <a:ext cx="10872169" cy="316386"/>
      </dsp:txXfrm>
    </dsp:sp>
    <dsp:sp modelId="{AD19F6C0-F94B-E844-AEDB-93A5A79810CA}">
      <dsp:nvSpPr>
        <dsp:cNvPr id="0" name=""/>
        <dsp:cNvSpPr/>
      </dsp:nvSpPr>
      <dsp:spPr>
        <a:xfrm>
          <a:off x="0" y="2215094"/>
          <a:ext cx="108721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374F-7742-BF40-9F1C-BFD0076353BF}">
      <dsp:nvSpPr>
        <dsp:cNvPr id="0" name=""/>
        <dsp:cNvSpPr/>
      </dsp:nvSpPr>
      <dsp:spPr>
        <a:xfrm>
          <a:off x="0" y="2215094"/>
          <a:ext cx="10872169" cy="31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</a:t>
          </a:r>
          <a:r>
            <a:rPr lang="en-US" sz="1600" b="1" kern="1200"/>
            <a:t>advanced layouts</a:t>
          </a:r>
          <a:r>
            <a:rPr lang="en-US" sz="1600" kern="1200"/>
            <a:t> (e.g., modularity partitioning) for deeper segmentation.</a:t>
          </a:r>
        </a:p>
      </dsp:txBody>
      <dsp:txXfrm>
        <a:off x="0" y="2215094"/>
        <a:ext cx="10872169" cy="316386"/>
      </dsp:txXfrm>
    </dsp:sp>
    <dsp:sp modelId="{BCA9C14A-1631-E643-ADA5-164498DB4FBA}">
      <dsp:nvSpPr>
        <dsp:cNvPr id="0" name=""/>
        <dsp:cNvSpPr/>
      </dsp:nvSpPr>
      <dsp:spPr>
        <a:xfrm>
          <a:off x="0" y="2531481"/>
          <a:ext cx="108721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A2B8F-1C54-0047-9D9E-120814E5C4FC}">
      <dsp:nvSpPr>
        <dsp:cNvPr id="0" name=""/>
        <dsp:cNvSpPr/>
      </dsp:nvSpPr>
      <dsp:spPr>
        <a:xfrm>
          <a:off x="0" y="2531481"/>
          <a:ext cx="10872169" cy="31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Integrate product recommendations</a:t>
          </a:r>
          <a:r>
            <a:rPr lang="en-US" sz="1600" kern="1200"/>
            <a:t> based on community shopping patterns.</a:t>
          </a:r>
        </a:p>
      </dsp:txBody>
      <dsp:txXfrm>
        <a:off x="0" y="2531481"/>
        <a:ext cx="10872169" cy="316386"/>
      </dsp:txXfrm>
    </dsp:sp>
    <dsp:sp modelId="{32257736-768B-124E-BDF3-B50C3BA6478C}">
      <dsp:nvSpPr>
        <dsp:cNvPr id="0" name=""/>
        <dsp:cNvSpPr/>
      </dsp:nvSpPr>
      <dsp:spPr>
        <a:xfrm>
          <a:off x="0" y="2847868"/>
          <a:ext cx="108721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696AE-331D-774D-9389-D620179D175C}">
      <dsp:nvSpPr>
        <dsp:cNvPr id="0" name=""/>
        <dsp:cNvSpPr/>
      </dsp:nvSpPr>
      <dsp:spPr>
        <a:xfrm>
          <a:off x="0" y="2847868"/>
          <a:ext cx="10872169" cy="316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Extend the network to </a:t>
          </a:r>
          <a:r>
            <a:rPr lang="en-US" sz="1600" b="1" kern="1200"/>
            <a:t>multi-product or multi-transaction connections</a:t>
          </a:r>
          <a:r>
            <a:rPr lang="en-US" sz="1600" kern="1200"/>
            <a:t> for richer insights.</a:t>
          </a:r>
        </a:p>
      </dsp:txBody>
      <dsp:txXfrm>
        <a:off x="0" y="2847868"/>
        <a:ext cx="10872169" cy="316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7B07-E789-6760-9772-41C6E3EAF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5EA32-E2C0-0C12-4608-002E1F183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B5FA5-A85C-ACE2-23FA-EBD68C43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EF4B-C5AD-204A-8DD6-35234D80347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8B4C-FAD7-BC8F-7D7D-7D5BA878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3E10-DD1F-6520-B91D-1CA3DAD9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5DFD-B3AB-6C47-B7E0-3EE1BD7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7ACB-6880-2FE9-7F6E-BE618B12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4808F-AE9F-F4A2-2A97-C26DF7DED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4A6E1-090F-195E-A6A7-8FF99214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EF4B-C5AD-204A-8DD6-35234D80347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B7E4D-1071-DF84-10FA-1170AF9F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DED5-D1FB-F0AD-1737-AC15687B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5DFD-B3AB-6C47-B7E0-3EE1BD7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7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3CADD-970C-3A39-E3ED-AA7D9E383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31BE4-937F-382B-85CB-4645D6EEC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BFB2F-BD02-03DD-6531-946BA144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EF4B-C5AD-204A-8DD6-35234D80347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4313-10F8-3080-1A7E-DBC776B4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7EDC-F0F1-732E-E565-162119A9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5DFD-B3AB-6C47-B7E0-3EE1BD7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3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A0E2-A415-070C-D4AE-AD3AADCD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7D18-0E37-8133-13CE-A980D5E8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DC77B-E6F9-A2ED-2EAA-2393BE7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EF4B-C5AD-204A-8DD6-35234D80347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5F8E-A527-F533-4619-29F96E42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9D90-0591-A6D5-C5C2-242A7C4E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5DFD-B3AB-6C47-B7E0-3EE1BD7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D3D1-E3B7-9EC9-BC01-9E7DD47C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CF1AF-D3A2-FEA2-C879-BDF4ED052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87BC9-BA84-8081-0150-6ADE9FBD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EF4B-C5AD-204A-8DD6-35234D80347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9CAC-ECB1-F873-F1EA-921F44D6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4846D-9438-C93E-9A38-1C2FC1EA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5DFD-B3AB-6C47-B7E0-3EE1BD7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A13A-8BC4-6CDE-9E75-FC96B70B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D657-3D67-7E5C-1CB5-9497651D9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D711E-CCF9-04DD-B7D4-E05055EE3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7170D-6CB5-5543-8F11-7BEE9728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EF4B-C5AD-204A-8DD6-35234D803470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9925D-F348-7309-84F5-D2631B97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0836E-D99B-EBBF-C544-C6CB8966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5DFD-B3AB-6C47-B7E0-3EE1BD7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9DED-BB5D-7D7B-56B7-BEE4EB60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C3BD-58BD-64D1-AB89-75BD11BE9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CE9DF-AF18-09A8-7ABE-5BE9B42D2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1AAE8-22A4-1DD2-E836-3E91A7E41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16011-8A7C-8C9E-80F8-C7D307A92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A087B-B4CA-5455-B418-A94A5292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EF4B-C5AD-204A-8DD6-35234D803470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A3AB7-C31B-B384-D2AC-6D3CF10C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12A38-CF56-2312-F717-ADC65233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5DFD-B3AB-6C47-B7E0-3EE1BD7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2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B966-987E-90A4-22BF-F0D5FDFA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1432-2239-089A-AC52-877D07EE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EF4B-C5AD-204A-8DD6-35234D803470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4CF5C-39A0-ACF2-FD53-9E64358F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E7A72-8C85-9FD0-6740-B90B242C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5DFD-B3AB-6C47-B7E0-3EE1BD7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A98C5-0D55-A56F-4DAD-BFE72F37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EF4B-C5AD-204A-8DD6-35234D803470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CD540-0FC4-C709-CAD4-F632DE2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3A51E-72E9-F16B-9BC4-6CD054A4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5DFD-B3AB-6C47-B7E0-3EE1BD7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999D-BD68-0DD7-A690-EE7E82A4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68CD-CEFB-89F3-509A-7DFC9359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1054E-86AA-65AB-6A64-2D70F01EC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956C-FB2B-0166-DE37-B2B1CD7E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EF4B-C5AD-204A-8DD6-35234D803470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25A43-4600-1FD1-81B0-1CD106C2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D314-3563-03F4-FD5D-587BFEA7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5DFD-B3AB-6C47-B7E0-3EE1BD7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89F9-B6D9-CA41-3C48-D2CA60AB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00D06-C8D9-37AA-AF73-6141488AD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2345F-DB6D-77C0-4C1B-700E3847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3A4A3-94D5-0A39-F012-28B2181C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EF4B-C5AD-204A-8DD6-35234D803470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FAD94-E778-8F51-B9E2-AD13B2B1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481C0-6DD9-2877-E520-D1C67DAD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5DFD-B3AB-6C47-B7E0-3EE1BD7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4ECA5-67A6-370B-6DB5-01858620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DC840-BA27-893D-B154-E4BF7B8B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17D9-EDE9-6B6B-2555-EC6B1533A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6EF4B-C5AD-204A-8DD6-35234D80347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3356-082F-DAF1-2E50-A9C82AA6F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85FF-F2D5-0124-ED0A-ADCBBAAD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9B5DFD-B3AB-6C47-B7E0-3EE1BD7D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3A54F-324C-1490-0395-98528CC0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Shopping Behavior through Social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B778-8D41-D903-64E4-0B6E0520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By-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Yashika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hemnani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400" dirty="0"/>
              <a:t>        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E1C6C-13A0-BCB5-3D9D-AD904BDA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Methods for Network Creation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AEF32-7879-42E3-2EFB-F64698F2B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/>
              <a:t>Methods Applied:</a:t>
            </a: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/>
              <a:t>Python:</a:t>
            </a:r>
            <a:endParaRPr lang="en-US" sz="140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/>
              <a:t>Loaded and cleaned dataset.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/>
              <a:t>Grouped customers by Item Purchased.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/>
              <a:t>Created a customer-customer edge list where customers are linked if they purchased the same item.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/>
              <a:t>Exported edge list to CSV for Gephi.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/>
              <a:t>Gephi:</a:t>
            </a:r>
            <a:endParaRPr lang="en-US" sz="140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/>
              <a:t>Imported edge list and created a network.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/>
              <a:t>Calculated key metrics: Degree Centrality, Modularity, Clustering.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/>
              <a:t>Visualized network with layouts (e.g., ForceAtlas2).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6" name="Content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B561FA4-0CD6-6497-2F57-4A99CA793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824" y="1462774"/>
            <a:ext cx="6108192" cy="35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F91-6310-5BB9-6D50-E8708800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0402"/>
            <a:ext cx="4818888" cy="1447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Customer Network Visualization using Gephi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7203B-BB01-E515-3A2B-C806DDA0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5" y="2485048"/>
            <a:ext cx="5803239" cy="3776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1900" b="1" dirty="0"/>
              <a:t>Network Building in Gephi:</a:t>
            </a:r>
            <a:endParaRPr lang="en-US" sz="19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Imported the </a:t>
            </a:r>
            <a:r>
              <a:rPr lang="en-US" sz="1900" b="1" dirty="0"/>
              <a:t>customer-customer edge list</a:t>
            </a:r>
            <a:r>
              <a:rPr lang="en-US" sz="1900" dirty="0"/>
              <a:t> (CSV) created from Python.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Each </a:t>
            </a:r>
            <a:r>
              <a:rPr lang="en-US" sz="1900" b="1" dirty="0"/>
              <a:t>node</a:t>
            </a:r>
            <a:r>
              <a:rPr lang="en-US" sz="1900" dirty="0"/>
              <a:t> represents a </a:t>
            </a:r>
            <a:r>
              <a:rPr lang="en-US" sz="1900" b="1" dirty="0"/>
              <a:t>customer</a:t>
            </a:r>
            <a:r>
              <a:rPr lang="en-US" sz="19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An </a:t>
            </a:r>
            <a:r>
              <a:rPr lang="en-US" sz="1900" b="1" dirty="0"/>
              <a:t>edge</a:t>
            </a:r>
            <a:r>
              <a:rPr lang="en-US" sz="1900" dirty="0"/>
              <a:t> between two customers exists if they purchased the same item.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Used </a:t>
            </a:r>
            <a:r>
              <a:rPr lang="en-US" sz="1900" b="1" dirty="0"/>
              <a:t>ForceAtlas2</a:t>
            </a:r>
            <a:r>
              <a:rPr lang="en-US" sz="1900" dirty="0"/>
              <a:t> layout to arrange nodes based on connections.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 dirty="0"/>
              <a:t>Key Settings in Gephi:</a:t>
            </a:r>
            <a:endParaRPr lang="en-US" sz="19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Node Size: Based on </a:t>
            </a:r>
            <a:r>
              <a:rPr lang="en-US" sz="1900" b="1" dirty="0"/>
              <a:t>Degree Centrality</a:t>
            </a:r>
            <a:r>
              <a:rPr lang="en-US" sz="1900" dirty="0"/>
              <a:t> (number of connections).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Colors: Randomly assigned clusters for better visibility.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Layout: </a:t>
            </a:r>
            <a:r>
              <a:rPr lang="en-US" sz="1900" b="1" dirty="0"/>
              <a:t>ForceAtlas2</a:t>
            </a:r>
            <a:r>
              <a:rPr lang="en-US" sz="1900" dirty="0"/>
              <a:t> (best for organic-looking networks).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2CDC7-640D-677F-E5BC-2455FE12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45" t="20199" r="49544" b="18672"/>
          <a:stretch/>
        </p:blipFill>
        <p:spPr>
          <a:xfrm>
            <a:off x="6434174" y="36576"/>
            <a:ext cx="5589660" cy="67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6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84B7D-9C6E-F151-FF27-1950EA21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Analysis Metrics and Insights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83C9C-EA16-8F6F-C90D-C3818D247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/>
              <a:t>Key Metrics:</a:t>
            </a:r>
            <a:endParaRPr lang="en-US" sz="17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Degree Centrality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Modularity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Clustering Coefficient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/>
              <a:t>Main Findings:</a:t>
            </a:r>
            <a:endParaRPr lang="en-US" sz="17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High-degree customers are central influencers.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Communities show customers with shared shopping behaviors.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Tight clusters suggest patterns for marketing targeting.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6" name="Content Placeholder 5" descr="A graph of a number of connections&#10;&#10;AI-generated content may be incorrect.">
            <a:extLst>
              <a:ext uri="{FF2B5EF4-FFF2-40B4-BE49-F238E27FC236}">
                <a16:creationId xmlns:a16="http://schemas.microsoft.com/office/drawing/2014/main" id="{26458401-EB78-3311-527B-A8426C735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1798134"/>
            <a:ext cx="5458968" cy="32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2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17FC4-9397-AD65-BF76-ED6E50BC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58750"/>
            <a:ext cx="4818888" cy="1455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Findings from Customer Network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1AA53-3938-FE62-EBBA-A7B3465C7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5" y="2660904"/>
            <a:ext cx="6127673" cy="38943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 b="1" dirty="0"/>
              <a:t>Top Observations from Network:</a:t>
            </a:r>
            <a:endParaRPr lang="en-US" sz="1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b="1" dirty="0"/>
              <a:t>Top Influential Customers Identified:</a:t>
            </a:r>
            <a:endParaRPr lang="en-US" sz="12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Some customers have very </a:t>
            </a:r>
            <a:r>
              <a:rPr lang="en-US" sz="1200" b="1" dirty="0"/>
              <a:t>high degree centrality</a:t>
            </a:r>
            <a:r>
              <a:rPr lang="en-US" sz="1200" dirty="0"/>
              <a:t> — meaning they share purchases with many others.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These customers are </a:t>
            </a:r>
            <a:r>
              <a:rPr lang="en-US" sz="1200" b="1" dirty="0"/>
              <a:t>potential brand advocates</a:t>
            </a:r>
            <a:r>
              <a:rPr lang="en-US" sz="1200" dirty="0"/>
              <a:t> or </a:t>
            </a:r>
            <a:r>
              <a:rPr lang="en-US" sz="1200" b="1" dirty="0"/>
              <a:t>target audiences for promotions</a:t>
            </a:r>
            <a:r>
              <a:rPr lang="en-US" sz="12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b="1" dirty="0"/>
              <a:t>Clear Community Structures Detected:</a:t>
            </a:r>
            <a:endParaRPr lang="en-US" sz="12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Customers naturally formed into </a:t>
            </a:r>
            <a:r>
              <a:rPr lang="en-US" sz="1200" b="1" dirty="0"/>
              <a:t>distinct clusters</a:t>
            </a:r>
            <a:r>
              <a:rPr lang="en-US" sz="1200" dirty="0"/>
              <a:t> based on shared shopping behavior.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Each community likely shares </a:t>
            </a:r>
            <a:r>
              <a:rPr lang="en-US" sz="1200" b="1" dirty="0"/>
              <a:t>similar preferences</a:t>
            </a:r>
            <a:r>
              <a:rPr lang="en-US" sz="1200" dirty="0"/>
              <a:t> (e.g., similar product categories, payment methods).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b="1" dirty="0"/>
              <a:t>Dense Clusters Indicate Loyal Customer Groups:</a:t>
            </a:r>
            <a:endParaRPr lang="en-US" sz="12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Some tight groups were found where customers are </a:t>
            </a:r>
            <a:r>
              <a:rPr lang="en-US" sz="1200" b="1" dirty="0"/>
              <a:t>strongly interconnected</a:t>
            </a:r>
            <a:r>
              <a:rPr lang="en-US" sz="1200" dirty="0"/>
              <a:t>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These can be </a:t>
            </a:r>
            <a:r>
              <a:rPr lang="en-US" sz="1200" b="1" dirty="0"/>
              <a:t>loyalty groups</a:t>
            </a:r>
            <a:r>
              <a:rPr lang="en-US" sz="1200" dirty="0"/>
              <a:t> for special marketing strategies.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b="1" dirty="0"/>
              <a:t>Potential Business Strategy:</a:t>
            </a:r>
            <a:endParaRPr lang="en-US" sz="1200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Target high-degree customers first (they can spread influence).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Customize campaigns per detected community preferences.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pic>
        <p:nvPicPr>
          <p:cNvPr id="6" name="Content Placeholder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EE94978-ED34-CB22-E595-9CBA4BB00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626" y="1711385"/>
            <a:ext cx="4693390" cy="38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5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0063C-B016-AE9A-3A66-F1505463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50574"/>
            <a:ext cx="3981854" cy="16167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 and Future Directions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-up of a network building&#10;&#10;AI-generated content may be incorrect.">
            <a:extLst>
              <a:ext uri="{FF2B5EF4-FFF2-40B4-BE49-F238E27FC236}">
                <a16:creationId xmlns:a16="http://schemas.microsoft.com/office/drawing/2014/main" id="{9B8D2E2A-FCB1-7021-8A53-9E555E1F6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14" y="5169613"/>
            <a:ext cx="10872172" cy="173954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15" name="Text Placeholder 3">
            <a:extLst>
              <a:ext uri="{FF2B5EF4-FFF2-40B4-BE49-F238E27FC236}">
                <a16:creationId xmlns:a16="http://schemas.microsoft.com/office/drawing/2014/main" id="{07032191-7723-37DE-FF70-C735DA24A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327444"/>
              </p:ext>
            </p:extLst>
          </p:nvPr>
        </p:nvGraphicFramePr>
        <p:xfrm>
          <a:off x="481629" y="1851485"/>
          <a:ext cx="10872170" cy="3164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919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31ED7-AE06-8194-F40B-EE04FBDFD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1A400-2456-804B-7515-37F44833B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/>
              <a:t>Dataset Source:</a:t>
            </a: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Internal project dataset (</a:t>
            </a:r>
            <a:r>
              <a:rPr lang="en-US" sz="2200" i="1"/>
              <a:t>"shopping_behavior_updated.csv"</a:t>
            </a:r>
            <a:r>
              <a:rPr lang="en-US" sz="2200"/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/>
              <a:t>Tools Used:</a:t>
            </a: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/>
              <a:t>Python 3</a:t>
            </a:r>
            <a:r>
              <a:rPr lang="en-US" sz="2200"/>
              <a:t> (Pandas, NetworkX, Matplotlib)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/>
              <a:t>Gephi 0.10.1</a:t>
            </a:r>
            <a:r>
              <a:rPr lang="en-US" sz="2200"/>
              <a:t> (for network visualization and analysis)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/>
              <a:t>Libraries Used:</a:t>
            </a: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Pandas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NetworkX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Matplotlib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/>
              <a:t>Layouts Used (Gephi):</a:t>
            </a: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ForceAtlas2 (for network layout)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Spring Layout (simulated in Python)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0307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6D980-4CFD-CDAF-39CA-7372C4B6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97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946E1-DE36-B18C-3DDB-24057B48C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3429001"/>
            <a:ext cx="3571810" cy="2761488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INDEX</a:t>
            </a: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D1D143A-1572-2D00-CCA3-366490F93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99510"/>
              </p:ext>
            </p:extLst>
          </p:nvPr>
        </p:nvGraphicFramePr>
        <p:xfrm>
          <a:off x="4654296" y="678236"/>
          <a:ext cx="7214618" cy="54741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51245">
                  <a:extLst>
                    <a:ext uri="{9D8B030D-6E8A-4147-A177-3AD203B41FA5}">
                      <a16:colId xmlns:a16="http://schemas.microsoft.com/office/drawing/2014/main" val="29204916"/>
                    </a:ext>
                  </a:extLst>
                </a:gridCol>
                <a:gridCol w="2874107">
                  <a:extLst>
                    <a:ext uri="{9D8B030D-6E8A-4147-A177-3AD203B41FA5}">
                      <a16:colId xmlns:a16="http://schemas.microsoft.com/office/drawing/2014/main" val="2428081684"/>
                    </a:ext>
                  </a:extLst>
                </a:gridCol>
                <a:gridCol w="2989266">
                  <a:extLst>
                    <a:ext uri="{9D8B030D-6E8A-4147-A177-3AD203B41FA5}">
                      <a16:colId xmlns:a16="http://schemas.microsoft.com/office/drawing/2014/main" val="3669620291"/>
                    </a:ext>
                  </a:extLst>
                </a:gridCol>
              </a:tblGrid>
              <a:tr h="363639">
                <a:tc>
                  <a:txBody>
                    <a:bodyPr/>
                    <a:lstStyle/>
                    <a:p>
                      <a:pPr algn="l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Slide</a:t>
                      </a:r>
                    </a:p>
                  </a:txBody>
                  <a:tcPr marL="43015" marR="43015" marT="13784" marB="8603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Title</a:t>
                      </a:r>
                    </a:p>
                  </a:txBody>
                  <a:tcPr marL="43015" marR="43015" marT="13784" marB="8603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cap="none" spc="0">
                          <a:solidFill>
                            <a:schemeClr val="tx1"/>
                          </a:solidFill>
                          <a:effectLst/>
                        </a:rPr>
                        <a:t>What Will Be Shown</a:t>
                      </a:r>
                    </a:p>
                  </a:txBody>
                  <a:tcPr marL="43015" marR="43015" marT="13784" marB="8603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541360"/>
                  </a:ext>
                </a:extLst>
              </a:tr>
              <a:tr h="478345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Background &amp; Problem statement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Why understanding customer behavior connections matter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328997"/>
                  </a:ext>
                </a:extLst>
              </a:tr>
              <a:tr h="306286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Dataset Overview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Dataset columns explanation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606855"/>
                  </a:ext>
                </a:extLst>
              </a:tr>
              <a:tr h="306286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Key Attributes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Pie chart (Payment Methods)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190013"/>
                  </a:ext>
                </a:extLst>
              </a:tr>
              <a:tr h="306286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Key Attributes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Bar chart (Top 10 Purchased Items)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1204"/>
                  </a:ext>
                </a:extLst>
              </a:tr>
              <a:tr h="306286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Data Preparation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Data Cleaning steps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93227"/>
                  </a:ext>
                </a:extLst>
              </a:tr>
              <a:tr h="478345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Network Creation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How we formed the Customer-Customer network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49602"/>
                  </a:ext>
                </a:extLst>
              </a:tr>
              <a:tr h="478345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Tools Used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Python (for preprocessing), Gephi (for visualization)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6091"/>
                  </a:ext>
                </a:extLst>
              </a:tr>
              <a:tr h="306286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Network Overview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Screenshot of Gephi network diagram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343790"/>
                  </a:ext>
                </a:extLst>
              </a:tr>
              <a:tr h="306286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Centrality Measures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Degree distribution explanation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244383"/>
                  </a:ext>
                </a:extLst>
              </a:tr>
              <a:tr h="306286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Communities Detected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Example of customer clusters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997614"/>
                  </a:ext>
                </a:extLst>
              </a:tr>
              <a:tr h="306286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Key Findings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Insights from the network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169831"/>
                  </a:ext>
                </a:extLst>
              </a:tr>
              <a:tr h="306286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Business Value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How this analysis helps marketing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326076"/>
                  </a:ext>
                </a:extLst>
              </a:tr>
              <a:tr h="306286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Challenges &amp; Learnings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What you learned from this project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004123"/>
                  </a:ext>
                </a:extLst>
              </a:tr>
              <a:tr h="306286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References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Dataset link, libraries/tools used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65588"/>
                  </a:ext>
                </a:extLst>
              </a:tr>
              <a:tr h="306286"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Thank you!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Final closing </a:t>
                      </a:r>
                    </a:p>
                  </a:txBody>
                  <a:tcPr marL="43015" marR="43015" marT="13784" marB="860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10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92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DD6AF-FCB1-38B1-2C27-32CA1719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 &amp; Problem to Solve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84D0-82D7-22CF-82B9-29327D3A4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500" b="1" dirty="0"/>
              <a:t>Background:</a:t>
            </a:r>
          </a:p>
          <a:p>
            <a:r>
              <a:rPr lang="en-US" sz="1500" dirty="0"/>
              <a:t>In today’s competitive market, understanding customer behavior is crucial for personalized marketing and loyalty strategies. Traditional methods focus on individual attributes, but connections between customers can reveal </a:t>
            </a:r>
            <a:r>
              <a:rPr lang="en-US" sz="1500" b="1" dirty="0"/>
              <a:t>hidden communities</a:t>
            </a:r>
            <a:r>
              <a:rPr lang="en-US" sz="1500" dirty="0"/>
              <a:t>, </a:t>
            </a:r>
            <a:r>
              <a:rPr lang="en-US" sz="1500" b="1" dirty="0"/>
              <a:t>shopping patterns</a:t>
            </a:r>
            <a:r>
              <a:rPr lang="en-US" sz="1500" dirty="0"/>
              <a:t>, and </a:t>
            </a:r>
            <a:r>
              <a:rPr lang="en-US" sz="1500" b="1" dirty="0"/>
              <a:t>influential buyers</a:t>
            </a:r>
            <a:r>
              <a:rPr lang="en-US" sz="1500" dirty="0"/>
              <a:t>.</a:t>
            </a:r>
          </a:p>
          <a:p>
            <a:r>
              <a:rPr lang="en-US" sz="1500" b="1" dirty="0"/>
              <a:t>Problem Statement / Research Questions: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Can we identify communities of customers who exhibit similar shopping behaviors?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Which customers are most central or influential based on shared purchase behavior?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How can these insights help businesses in targeted promotions and recommendations?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6" name="Picture Placeholder 5" descr="A diagram of a customer&#10;&#10;AI-generated content may be incorrect.">
            <a:extLst>
              <a:ext uri="{FF2B5EF4-FFF2-40B4-BE49-F238E27FC236}">
                <a16:creationId xmlns:a16="http://schemas.microsoft.com/office/drawing/2014/main" id="{1310D6C9-FE0B-9C0F-2C4A-54A04D6232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15" r="415"/>
          <a:stretch>
            <a:fillRect/>
          </a:stretch>
        </p:blipFill>
        <p:spPr>
          <a:xfrm>
            <a:off x="6099048" y="1268423"/>
            <a:ext cx="5458968" cy="43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5C1C4-BAD8-3DBA-A2C8-DA6A891071FC}"/>
              </a:ext>
            </a:extLst>
          </p:cNvPr>
          <p:cNvSpPr txBox="1"/>
          <p:nvPr/>
        </p:nvSpPr>
        <p:spPr>
          <a:xfrm>
            <a:off x="468647" y="2779776"/>
            <a:ext cx="3807688" cy="3438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latin typeface="Algerian" pitchFamily="82" charset="77"/>
              </a:rPr>
              <a:t>Shopping Behavior Dataset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DD3FA0-EE14-7671-8A33-5ED7A2E3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3" t="16478" r="28134"/>
          <a:stretch/>
        </p:blipFill>
        <p:spPr>
          <a:xfrm>
            <a:off x="4276335" y="514586"/>
            <a:ext cx="7281681" cy="557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9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3C3-A16C-681F-3CD0-AC1D49CF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/>
              <a:t>Dataset Overview:</a:t>
            </a:r>
            <a:br>
              <a:rPr lang="en-US" sz="5400"/>
            </a:b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3DA650-1ED7-D4F2-0A2B-9AB6D886F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90446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85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22030-5D42-68A8-F15D-774004A17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419101"/>
            <a:ext cx="5003800" cy="1269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Key Attributes:</a:t>
            </a:r>
          </a:p>
        </p:txBody>
      </p:sp>
      <p:pic>
        <p:nvPicPr>
          <p:cNvPr id="9" name="Picture Placeholder 8" descr="A diagram of a payment method distribution&#10;&#10;AI-generated content may be incorrect.">
            <a:extLst>
              <a:ext uri="{FF2B5EF4-FFF2-40B4-BE49-F238E27FC236}">
                <a16:creationId xmlns:a16="http://schemas.microsoft.com/office/drawing/2014/main" id="{447542EC-6763-384C-75D6-B1BA50F3DF6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6499" b="6499"/>
          <a:stretch/>
        </p:blipFill>
        <p:spPr>
          <a:xfrm>
            <a:off x="6064824" y="1054100"/>
            <a:ext cx="5822376" cy="459740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F07933-EA17-2082-0D4B-50B7ACB81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09725"/>
              </p:ext>
            </p:extLst>
          </p:nvPr>
        </p:nvGraphicFramePr>
        <p:xfrm>
          <a:off x="546100" y="1841500"/>
          <a:ext cx="5549900" cy="45974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74950">
                  <a:extLst>
                    <a:ext uri="{9D8B030D-6E8A-4147-A177-3AD203B41FA5}">
                      <a16:colId xmlns:a16="http://schemas.microsoft.com/office/drawing/2014/main" val="818897922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1771324512"/>
                    </a:ext>
                  </a:extLst>
                </a:gridCol>
              </a:tblGrid>
              <a:tr h="536591"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</a:p>
                  </a:txBody>
                  <a:tcPr marL="57101" marR="81573" marT="16315" marB="1223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7101" marR="81573" marT="16315" marB="122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05692"/>
                  </a:ext>
                </a:extLst>
              </a:tr>
              <a:tr h="406081"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Customer ID</a:t>
                      </a:r>
                    </a:p>
                  </a:txBody>
                  <a:tcPr marL="57101" marR="81573" marT="16315" marB="1223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Unique ID</a:t>
                      </a:r>
                    </a:p>
                  </a:txBody>
                  <a:tcPr marL="57101" marR="81573" marT="16315" marB="122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74050"/>
                  </a:ext>
                </a:extLst>
              </a:tr>
              <a:tr h="406081"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</a:p>
                  </a:txBody>
                  <a:tcPr marL="57101" marR="81573" marT="16315" marB="1223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Customer's age</a:t>
                      </a:r>
                    </a:p>
                  </a:txBody>
                  <a:tcPr marL="57101" marR="81573" marT="16315" marB="122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013159"/>
                  </a:ext>
                </a:extLst>
              </a:tr>
              <a:tr h="406081"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</a:p>
                  </a:txBody>
                  <a:tcPr marL="57101" marR="81573" marT="16315" marB="1223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Male/Female</a:t>
                      </a:r>
                    </a:p>
                  </a:txBody>
                  <a:tcPr marL="57101" marR="81573" marT="16315" marB="122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53688"/>
                  </a:ext>
                </a:extLst>
              </a:tr>
              <a:tr h="406081"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Item Purchased</a:t>
                      </a:r>
                    </a:p>
                  </a:txBody>
                  <a:tcPr marL="57101" marR="81573" marT="16315" marB="1223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Product purchased</a:t>
                      </a:r>
                    </a:p>
                  </a:txBody>
                  <a:tcPr marL="57101" marR="81573" marT="16315" marB="122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656027"/>
                  </a:ext>
                </a:extLst>
              </a:tr>
              <a:tr h="406081"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57101" marR="81573" marT="16315" marB="1223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Clothing, Footwear etc.</a:t>
                      </a:r>
                    </a:p>
                  </a:txBody>
                  <a:tcPr marL="57101" marR="81573" marT="16315" marB="122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196440"/>
                  </a:ext>
                </a:extLst>
              </a:tr>
              <a:tr h="406081"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Purchase Amount</a:t>
                      </a:r>
                    </a:p>
                  </a:txBody>
                  <a:tcPr marL="57101" marR="81573" marT="16315" marB="1223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Purchase value</a:t>
                      </a:r>
                    </a:p>
                  </a:txBody>
                  <a:tcPr marL="57101" marR="81573" marT="16315" marB="122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143394"/>
                  </a:ext>
                </a:extLst>
              </a:tr>
              <a:tr h="406081"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Location</a:t>
                      </a:r>
                    </a:p>
                  </a:txBody>
                  <a:tcPr marL="57101" marR="81573" marT="16315" marB="1223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U.S. location</a:t>
                      </a:r>
                    </a:p>
                  </a:txBody>
                  <a:tcPr marL="57101" marR="81573" marT="16315" marB="122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206699"/>
                  </a:ext>
                </a:extLst>
              </a:tr>
              <a:tr h="406081"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Review Rating</a:t>
                      </a:r>
                    </a:p>
                  </a:txBody>
                  <a:tcPr marL="57101" marR="81573" marT="16315" marB="1223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Product review score</a:t>
                      </a:r>
                    </a:p>
                  </a:txBody>
                  <a:tcPr marL="57101" marR="81573" marT="16315" marB="122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878059"/>
                  </a:ext>
                </a:extLst>
              </a:tr>
              <a:tr h="406081"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Subscription Status</a:t>
                      </a:r>
                    </a:p>
                  </a:txBody>
                  <a:tcPr marL="57101" marR="81573" marT="16315" marB="1223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Yes/No</a:t>
                      </a:r>
                    </a:p>
                  </a:txBody>
                  <a:tcPr marL="57101" marR="81573" marT="16315" marB="122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51465"/>
                  </a:ext>
                </a:extLst>
              </a:tr>
              <a:tr h="406081"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Payment Method</a:t>
                      </a:r>
                    </a:p>
                  </a:txBody>
                  <a:tcPr marL="57101" marR="81573" marT="16315" marB="122359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Venmo, PayPal, etc.</a:t>
                      </a:r>
                    </a:p>
                  </a:txBody>
                  <a:tcPr marL="57101" marR="81573" marT="16315" marB="122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59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0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7D0D0-5EDD-D9A8-8DB8-D2F7FC44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Descriptive Insights from the Dataset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5E6C7-8C00-AF2A-5963-8B8765FA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/>
              <a:t>Key Insights:</a:t>
            </a:r>
            <a:endParaRPr lang="en-US" sz="19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Certain products, especially in clothing, dominate customer purchases.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Blouse, Sweater, and Jeans are among the most frequently bought items.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Majority of transactions are carried out using digital payments like Venmo and PayPal.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/>
              <a:t>These patterns help guide the formation of meaningful customer communities later in the project.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7" name="Content Placeholder 6" descr="A graph of a number of items&#10;&#10;AI-generated content may be incorrect.">
            <a:extLst>
              <a:ext uri="{FF2B5EF4-FFF2-40B4-BE49-F238E27FC236}">
                <a16:creationId xmlns:a16="http://schemas.microsoft.com/office/drawing/2014/main" id="{5A7AA7EE-3491-625E-2C0F-302596F97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1798134"/>
            <a:ext cx="5458968" cy="32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7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D1A46-2219-D339-50B8-7A4D462F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 and Preprocessing Steps: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820F5-0A45-031A-4A2A-AFB41688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 dirty="0"/>
              <a:t>Why Cleaning is Important:</a:t>
            </a:r>
            <a:br>
              <a:rPr lang="en-US" sz="1700" dirty="0"/>
            </a:br>
            <a:r>
              <a:rPr lang="en-US" sz="1700" dirty="0"/>
              <a:t>Ensuring the dataset is accurate and reliable is essential for meaningful network analysis.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 dirty="0"/>
              <a:t>Cleaning Steps Applied:</a:t>
            </a:r>
            <a:endParaRPr lang="en-US" sz="17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✅ Checked for missing values (none found)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✅ Removed rare items bought by only one customer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✅ Dropped duplicates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✅ Selected relevant columns to focus on purchase behavior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0AB00D-75E3-C9B3-AC21-5EF403F6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759174"/>
              </p:ext>
            </p:extLst>
          </p:nvPr>
        </p:nvGraphicFramePr>
        <p:xfrm>
          <a:off x="6099048" y="926517"/>
          <a:ext cx="5458969" cy="50049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42713">
                  <a:extLst>
                    <a:ext uri="{9D8B030D-6E8A-4147-A177-3AD203B41FA5}">
                      <a16:colId xmlns:a16="http://schemas.microsoft.com/office/drawing/2014/main" val="625438465"/>
                    </a:ext>
                  </a:extLst>
                </a:gridCol>
                <a:gridCol w="1853051">
                  <a:extLst>
                    <a:ext uri="{9D8B030D-6E8A-4147-A177-3AD203B41FA5}">
                      <a16:colId xmlns:a16="http://schemas.microsoft.com/office/drawing/2014/main" val="432288592"/>
                    </a:ext>
                  </a:extLst>
                </a:gridCol>
                <a:gridCol w="1463205">
                  <a:extLst>
                    <a:ext uri="{9D8B030D-6E8A-4147-A177-3AD203B41FA5}">
                      <a16:colId xmlns:a16="http://schemas.microsoft.com/office/drawing/2014/main" val="288945369"/>
                    </a:ext>
                  </a:extLst>
                </a:gridCol>
              </a:tblGrid>
              <a:tr h="1057180">
                <a:tc>
                  <a:txBody>
                    <a:bodyPr/>
                    <a:lstStyle/>
                    <a:p>
                      <a:pPr algn="l"/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Aspect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Before Cleaning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After Cleaning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208518"/>
                  </a:ext>
                </a:extLst>
              </a:tr>
              <a:tr h="722653"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Total Records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3,900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3,900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232867"/>
                  </a:ext>
                </a:extLst>
              </a:tr>
              <a:tr h="722653"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Missing Values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Present (No)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340880"/>
                  </a:ext>
                </a:extLst>
              </a:tr>
              <a:tr h="1057180"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Duplicate Purchases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Checked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907241"/>
                  </a:ext>
                </a:extLst>
              </a:tr>
              <a:tr h="722653"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Rare Items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Present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Removed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62524"/>
                  </a:ext>
                </a:extLst>
              </a:tr>
              <a:tr h="722653"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Columns Used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3-5</a:t>
                      </a:r>
                    </a:p>
                  </a:txBody>
                  <a:tcPr marL="0" marR="99396" marT="39758" marB="2981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2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9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5DF6-1E48-7602-7BEF-3AF56C6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3" y="329184"/>
            <a:ext cx="4389518" cy="20482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dirty="0"/>
              <a:t>Data Filtering and Network Formation Criteria</a:t>
            </a:r>
          </a:p>
        </p:txBody>
      </p:sp>
      <p:pic>
        <p:nvPicPr>
          <p:cNvPr id="8" name="Picture 7" descr="A diagram of a customer network&#10;&#10;AI-generated content may be incorrect.">
            <a:extLst>
              <a:ext uri="{FF2B5EF4-FFF2-40B4-BE49-F238E27FC236}">
                <a16:creationId xmlns:a16="http://schemas.microsoft.com/office/drawing/2014/main" id="{7F055522-2095-F727-56B4-567EBE3C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706625"/>
            <a:ext cx="4203988" cy="3483863"/>
          </a:xfrm>
          <a:prstGeom prst="rect">
            <a:avLst/>
          </a:pr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customer and credit card&#10;&#10;AI-generated content may be incorrect.">
            <a:extLst>
              <a:ext uri="{FF2B5EF4-FFF2-40B4-BE49-F238E27FC236}">
                <a16:creationId xmlns:a16="http://schemas.microsoft.com/office/drawing/2014/main" id="{96387104-9FAF-DA56-BB7E-EE43D4BA3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2766" y="588131"/>
            <a:ext cx="6050353" cy="162312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7E014-6D4A-3AD5-0B71-F2C66ADC7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7494" y="2706624"/>
            <a:ext cx="675562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/>
              <a:t>Further Data Preparation:</a:t>
            </a:r>
            <a:br>
              <a:rPr lang="en-US" sz="1400"/>
            </a:br>
            <a:r>
              <a:rPr lang="en-US" sz="1400"/>
              <a:t>After basic cleaning, additional filters were applied to </a:t>
            </a:r>
            <a:r>
              <a:rPr lang="en-US" sz="1400" b="1"/>
              <a:t>optimize the customer network</a:t>
            </a:r>
            <a:r>
              <a:rPr lang="en-US" sz="1400"/>
              <a:t> and </a:t>
            </a:r>
            <a:r>
              <a:rPr lang="en-US" sz="1400" b="1"/>
              <a:t>avoid noise</a:t>
            </a:r>
            <a:r>
              <a:rPr lang="en-US" sz="140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/>
              <a:t>Filtering Criteria Applied:</a:t>
            </a: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✅ Focused only on items bought by at least </a:t>
            </a:r>
            <a:r>
              <a:rPr lang="en-US" sz="1400" b="1"/>
              <a:t>2 customers</a:t>
            </a:r>
            <a:r>
              <a:rPr lang="en-US" sz="140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✅ Created </a:t>
            </a:r>
            <a:r>
              <a:rPr lang="en-US" sz="1400" b="1"/>
              <a:t>customer-customer connections</a:t>
            </a:r>
            <a:r>
              <a:rPr lang="en-US" sz="1400"/>
              <a:t> based on shared item purchases.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✅ Selected relevant columns for network creation (Customer ID and Item Purchased).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/>
              <a:t>Resulting Network:</a:t>
            </a: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/>
              <a:t>Nodes</a:t>
            </a:r>
            <a:r>
              <a:rPr lang="en-US" sz="1400"/>
              <a:t> = Customers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/>
              <a:t>Edges</a:t>
            </a:r>
            <a:r>
              <a:rPr lang="en-US" sz="1400"/>
              <a:t> = Links between customers based on common purchases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b="1"/>
              <a:t>Total Connections Formed</a:t>
            </a:r>
            <a:r>
              <a:rPr lang="en-US" sz="1400"/>
              <a:t> = </a:t>
            </a:r>
            <a:r>
              <a:rPr lang="en-US" sz="1400" b="1"/>
              <a:t>303,766 Edges</a:t>
            </a: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5693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1060</Words>
  <Application>Microsoft Macintosh PowerPoint</Application>
  <PresentationFormat>Widescreen</PresentationFormat>
  <Paragraphs>197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Aptos</vt:lpstr>
      <vt:lpstr>Aptos Display</vt:lpstr>
      <vt:lpstr>Arial</vt:lpstr>
      <vt:lpstr>Calibri</vt:lpstr>
      <vt:lpstr>Office Theme</vt:lpstr>
      <vt:lpstr>Understanding Shopping Behavior through Social Networks</vt:lpstr>
      <vt:lpstr>PowerPoint Presentation</vt:lpstr>
      <vt:lpstr>Background &amp; Problem to Solve</vt:lpstr>
      <vt:lpstr>PowerPoint Presentation</vt:lpstr>
      <vt:lpstr>Dataset Overview: </vt:lpstr>
      <vt:lpstr>Key Attributes:</vt:lpstr>
      <vt:lpstr>Key Descriptive Insights from the Dataset</vt:lpstr>
      <vt:lpstr>Data Cleaning and Preprocessing Steps:</vt:lpstr>
      <vt:lpstr>Data Filtering and Network Formation Criteria</vt:lpstr>
      <vt:lpstr>Tools and Methods for Network Creation</vt:lpstr>
      <vt:lpstr>Initial Customer Network Visualization using Gephi</vt:lpstr>
      <vt:lpstr>Network Analysis Metrics and Insights</vt:lpstr>
      <vt:lpstr>Key Findings from Customer Network Analysis</vt:lpstr>
      <vt:lpstr>Conclusions and Future Directions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Yashika Hemnani</dc:creator>
  <cp:lastModifiedBy>Yashika Hemnani</cp:lastModifiedBy>
  <cp:revision>3</cp:revision>
  <dcterms:created xsi:type="dcterms:W3CDTF">2025-04-28T20:52:51Z</dcterms:created>
  <dcterms:modified xsi:type="dcterms:W3CDTF">2025-05-05T19:24:10Z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2025-04-28T22:32:04Z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b344e917-ad90-40c7-8516-b1f774caa16e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50, 3, 0, 1</vt:lpwstr>
  </property>
</Properties>
</file>