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media/image1.png" ContentType="image/png"/>
  <Override PartName="/ppt/media/image2.png" ContentType="image/png"/>
  <Override PartName="/ppt/media/image3.jpeg" ContentType="image/jpeg"/>
  <Override PartName="/ppt/media/image4.png" ContentType="image/png"/>
  <Override PartName="/ppt/media/image6.jpeg" ContentType="image/jpeg"/>
  <Override PartName="/ppt/media/image5.jpeg" ContentType="image/jpeg"/>
  <Override PartName="/ppt/media/image7.png" ContentType="image/png"/>
  <Override PartName="/ppt/media/image8.png" ContentType="image/png"/>
  <Override PartName="/ppt/media/image9.png" ContentType="image/png"/>
  <Override PartName="/ppt/media/image10.png" ContentType="image/png"/>
  <Override PartName="/ppt/media/image11.jpeg" ContentType="image/jpeg"/>
  <Override PartName="/ppt/media/image12.png" ContentType="image/png"/>
  <Override PartName="/ppt/media/image18.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184F059A-C4A7-4C02-B7A0-6EF88280B33A}" type="datetime">
              <a:rPr b="0" lang="en-IN" sz="1200" spc="-1" strike="noStrike">
                <a:solidFill>
                  <a:srgbClr val="8b8b8b"/>
                </a:solidFill>
                <a:latin typeface="Calibri"/>
              </a:rPr>
              <a:t>03/06/21</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7C40AC7A-D908-4FDC-B219-B11DAF829954}" type="slidenum">
              <a:rPr b="0" lang="en-IN" sz="1200" spc="-1" strike="noStrike">
                <a:solidFill>
                  <a:srgbClr val="8b8b8b"/>
                </a:solidFill>
                <a:latin typeface="Calibri"/>
              </a:rPr>
              <a:t>19</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E4F3BDAF-0D18-4FA5-98E0-16D43861AD19}" type="datetime">
              <a:rPr b="0" lang="en-IN" sz="1200" spc="-1" strike="noStrike">
                <a:solidFill>
                  <a:srgbClr val="8b8b8b"/>
                </a:solidFill>
                <a:latin typeface="Calibri"/>
              </a:rPr>
              <a:t>03/06/21</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87B14D26-4EC3-4728-9FBD-D707FC1D92A0}"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le 1"/>
          <p:cNvSpPr txBox="1"/>
          <p:nvPr/>
        </p:nvSpPr>
        <p:spPr>
          <a:xfrm>
            <a:off x="683640" y="692640"/>
            <a:ext cx="7772040" cy="367200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Course Recommender System for Online Courses</a:t>
            </a:r>
            <a:br/>
            <a:br/>
            <a:r>
              <a:rPr b="0" lang="en-IN" sz="3600" spc="-1" strike="noStrike">
                <a:solidFill>
                  <a:srgbClr val="000000"/>
                </a:solidFill>
                <a:latin typeface="Times New Roman"/>
              </a:rPr>
              <a:t>Module 1</a:t>
            </a:r>
            <a:endParaRPr b="0" lang="en-US" sz="3600" spc="-1" strike="noStrike">
              <a:solidFill>
                <a:srgbClr val="000000"/>
              </a:solidFill>
              <a:latin typeface="Calibri"/>
            </a:endParaRPr>
          </a:p>
        </p:txBody>
      </p:sp>
      <p:sp>
        <p:nvSpPr>
          <p:cNvPr id="83" name="Subtitle 2"/>
          <p:cNvSpPr txBox="1"/>
          <p:nvPr/>
        </p:nvSpPr>
        <p:spPr>
          <a:xfrm>
            <a:off x="6372360" y="4437000"/>
            <a:ext cx="2048040" cy="1849320"/>
          </a:xfrm>
          <a:prstGeom prst="rect">
            <a:avLst/>
          </a:prstGeom>
          <a:noFill/>
          <a:ln w="0">
            <a:noFill/>
          </a:ln>
        </p:spPr>
        <p:txBody>
          <a:bodyPr>
            <a:noAutofit/>
          </a:bodyPr>
          <a:p>
            <a:pPr>
              <a:lnSpc>
                <a:spcPct val="100000"/>
              </a:lnSpc>
              <a:spcBef>
                <a:spcPts val="479"/>
              </a:spcBef>
              <a:tabLst>
                <a:tab algn="l" pos="0"/>
              </a:tabLst>
            </a:pPr>
            <a:r>
              <a:rPr b="0" lang="en-IN" sz="2400" spc="-1" strike="noStrike">
                <a:solidFill>
                  <a:srgbClr val="000000"/>
                </a:solidFill>
                <a:latin typeface="Times New Roman"/>
              </a:rPr>
              <a:t>Presented By:</a:t>
            </a:r>
            <a:endParaRPr b="0" lang="en-IN" sz="24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rPr>
              <a:t>Ambika K.M. (10)</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rPr>
              <a:t>Anjith Paul (12)</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rPr>
              <a:t>Reenu Thomas (43)</a:t>
            </a:r>
            <a:endParaRPr b="0" lang="en-IN" sz="1800" spc="-1" strike="noStrike">
              <a:latin typeface="Arial"/>
            </a:endParaRPr>
          </a:p>
          <a:p>
            <a:pPr>
              <a:lnSpc>
                <a:spcPct val="100000"/>
              </a:lnSpc>
              <a:spcBef>
                <a:spcPts val="360"/>
              </a:spcBef>
              <a:tabLst>
                <a:tab algn="l" pos="0"/>
              </a:tabLst>
            </a:pPr>
            <a:r>
              <a:rPr b="0" lang="en-IN" sz="1800" spc="-1" strike="noStrike">
                <a:solidFill>
                  <a:srgbClr val="000000"/>
                </a:solidFill>
                <a:latin typeface="Times New Roman"/>
              </a:rPr>
              <a:t>Silpa T.S. (50)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Data Importing and Cleaning</a:t>
            </a:r>
            <a:endParaRPr b="0" lang="en-US" sz="4000" spc="-1" strike="noStrike">
              <a:solidFill>
                <a:srgbClr val="000000"/>
              </a:solidFill>
              <a:latin typeface="Calibri"/>
            </a:endParaRPr>
          </a:p>
        </p:txBody>
      </p:sp>
      <p:sp>
        <p:nvSpPr>
          <p:cNvPr id="102" name=""/>
          <p:cNvSpPr txBox="1"/>
          <p:nvPr/>
        </p:nvSpPr>
        <p:spPr>
          <a:xfrm>
            <a:off x="5940000" y="2520000"/>
            <a:ext cx="180000" cy="360"/>
          </a:xfrm>
          <a:prstGeom prst="rect">
            <a:avLst/>
          </a:prstGeom>
          <a:noFill/>
          <a:ln w="0">
            <a:noFill/>
          </a:ln>
        </p:spPr>
      </p:sp>
      <p:sp>
        <p:nvSpPr>
          <p:cNvPr id="103" name=""/>
          <p:cNvSpPr txBox="1"/>
          <p:nvPr/>
        </p:nvSpPr>
        <p:spPr>
          <a:xfrm>
            <a:off x="457200" y="16002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We use Pandas library for data manipulation and analysis.</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Pandas makes it easier to read and clean the tables.</a:t>
            </a:r>
            <a:endParaRPr b="0" lang="en-US" sz="2800" spc="-1" strike="noStrike">
              <a:solidFill>
                <a:srgbClr val="333333"/>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Data Importing and cleaning</a:t>
            </a:r>
            <a:endParaRPr b="0" lang="en-US" sz="3600" spc="-1" strike="noStrike">
              <a:solidFill>
                <a:srgbClr val="000000"/>
              </a:solidFill>
              <a:latin typeface="Calibri"/>
            </a:endParaRPr>
          </a:p>
        </p:txBody>
      </p:sp>
      <p:pic>
        <p:nvPicPr>
          <p:cNvPr id="105" name="" descr=""/>
          <p:cNvPicPr/>
          <p:nvPr/>
        </p:nvPicPr>
        <p:blipFill>
          <a:blip r:embed="rId1"/>
          <a:stretch/>
        </p:blipFill>
        <p:spPr>
          <a:xfrm>
            <a:off x="693000" y="1599840"/>
            <a:ext cx="7756920" cy="4525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Content Based Algorithm</a:t>
            </a:r>
            <a:endParaRPr b="0" lang="en-US" sz="4000" spc="-1" strike="noStrike">
              <a:solidFill>
                <a:srgbClr val="000000"/>
              </a:solidFill>
              <a:latin typeface="Calibri"/>
            </a:endParaRPr>
          </a:p>
        </p:txBody>
      </p:sp>
      <p:sp>
        <p:nvSpPr>
          <p:cNvPr id="107" name=""/>
          <p:cNvSpPr txBox="1"/>
          <p:nvPr/>
        </p:nvSpPr>
        <p:spPr>
          <a:xfrm>
            <a:off x="5940000" y="2520000"/>
            <a:ext cx="180000" cy="360"/>
          </a:xfrm>
          <a:prstGeom prst="rect">
            <a:avLst/>
          </a:prstGeom>
          <a:noFill/>
          <a:ln w="0">
            <a:noFill/>
          </a:ln>
        </p:spPr>
      </p:sp>
      <p:sp>
        <p:nvSpPr>
          <p:cNvPr id="108" name=""/>
          <p:cNvSpPr txBox="1"/>
          <p:nvPr/>
        </p:nvSpPr>
        <p:spPr>
          <a:xfrm>
            <a:off x="457200" y="16002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Content Based Recommendation algorithms are aware of the content of the product.</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In this case the contents are the topics covered in each course and the interested topics of each user.</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These contents are available in the Course table and the User table respectively.</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The algorithm use these data to produce accurate recommendation.</a:t>
            </a:r>
            <a:endParaRPr b="0" lang="en-US" sz="2800" spc="-1" strike="noStrike">
              <a:solidFill>
                <a:srgbClr val="333333"/>
              </a:solidFill>
              <a:latin typeface="Calibri"/>
            </a:endParaRPr>
          </a:p>
        </p:txBody>
      </p:sp>
      <p:pic>
        <p:nvPicPr>
          <p:cNvPr id="109" name="" descr=""/>
          <p:cNvPicPr/>
          <p:nvPr/>
        </p:nvPicPr>
        <p:blipFill>
          <a:blip r:embed="rId1"/>
          <a:stretch/>
        </p:blipFill>
        <p:spPr>
          <a:xfrm>
            <a:off x="1440360" y="5220000"/>
            <a:ext cx="6479640" cy="14374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Content Based</a:t>
            </a:r>
            <a:endParaRPr b="0" lang="en-US" sz="3600" spc="-1" strike="noStrike">
              <a:solidFill>
                <a:srgbClr val="000000"/>
              </a:solidFill>
              <a:latin typeface="Calibri"/>
            </a:endParaRPr>
          </a:p>
        </p:txBody>
      </p:sp>
      <p:pic>
        <p:nvPicPr>
          <p:cNvPr id="111" name="" descr=""/>
          <p:cNvPicPr/>
          <p:nvPr/>
        </p:nvPicPr>
        <p:blipFill>
          <a:blip r:embed="rId1"/>
          <a:stretch/>
        </p:blipFill>
        <p:spPr>
          <a:xfrm>
            <a:off x="836640" y="1594440"/>
            <a:ext cx="7623360" cy="4525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Collaborative Filtering Algorithm</a:t>
            </a:r>
            <a:endParaRPr b="0" lang="en-US" sz="4000" spc="-1" strike="noStrike">
              <a:solidFill>
                <a:srgbClr val="000000"/>
              </a:solidFill>
              <a:latin typeface="Calibri"/>
            </a:endParaRPr>
          </a:p>
        </p:txBody>
      </p:sp>
      <p:sp>
        <p:nvSpPr>
          <p:cNvPr id="113" name=""/>
          <p:cNvSpPr txBox="1"/>
          <p:nvPr/>
        </p:nvSpPr>
        <p:spPr>
          <a:xfrm>
            <a:off x="5940000" y="2520000"/>
            <a:ext cx="180000" cy="360"/>
          </a:xfrm>
          <a:prstGeom prst="rect">
            <a:avLst/>
          </a:prstGeom>
          <a:noFill/>
          <a:ln w="0">
            <a:noFill/>
          </a:ln>
        </p:spPr>
      </p:sp>
      <p:sp>
        <p:nvSpPr>
          <p:cNvPr id="114" name=""/>
          <p:cNvSpPr txBox="1"/>
          <p:nvPr/>
        </p:nvSpPr>
        <p:spPr>
          <a:xfrm>
            <a:off x="360000" y="14400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Collaborative Filtering is used to get accurate prediction of subjective data.</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Collaborative filtering first finds the similarity with other users.</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Users who like same courses and dislike same courses are more similar to each other.</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Then use this similarity to find the courses that the user will like the most.</a:t>
            </a:r>
            <a:endParaRPr b="0" lang="en-US" sz="2800" spc="-1" strike="noStrike">
              <a:solidFill>
                <a:srgbClr val="333333"/>
              </a:solidFill>
              <a:latin typeface="Calibri"/>
            </a:endParaRPr>
          </a:p>
        </p:txBody>
      </p:sp>
      <p:pic>
        <p:nvPicPr>
          <p:cNvPr id="115" name="" descr=""/>
          <p:cNvPicPr/>
          <p:nvPr/>
        </p:nvPicPr>
        <p:blipFill>
          <a:blip r:embed="rId1"/>
          <a:stretch/>
        </p:blipFill>
        <p:spPr>
          <a:xfrm>
            <a:off x="1044720" y="2953440"/>
            <a:ext cx="7235280" cy="1186560"/>
          </a:xfrm>
          <a:prstGeom prst="rect">
            <a:avLst/>
          </a:prstGeom>
          <a:ln w="0">
            <a:noFill/>
          </a:ln>
        </p:spPr>
      </p:pic>
      <p:pic>
        <p:nvPicPr>
          <p:cNvPr id="116" name="" descr=""/>
          <p:cNvPicPr/>
          <p:nvPr/>
        </p:nvPicPr>
        <p:blipFill>
          <a:blip r:embed="rId2"/>
          <a:stretch/>
        </p:blipFill>
        <p:spPr>
          <a:xfrm>
            <a:off x="4022280" y="5554800"/>
            <a:ext cx="2997720" cy="12175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Collaborative Filtering</a:t>
            </a:r>
            <a:endParaRPr b="0" lang="en-US" sz="3600" spc="-1" strike="noStrike">
              <a:solidFill>
                <a:srgbClr val="000000"/>
              </a:solidFill>
              <a:latin typeface="Calibri"/>
            </a:endParaRPr>
          </a:p>
        </p:txBody>
      </p:sp>
      <p:pic>
        <p:nvPicPr>
          <p:cNvPr id="118" name="" descr=""/>
          <p:cNvPicPr/>
          <p:nvPr/>
        </p:nvPicPr>
        <p:blipFill>
          <a:blip r:embed="rId1"/>
          <a:stretch/>
        </p:blipFill>
        <p:spPr>
          <a:xfrm>
            <a:off x="759960" y="1257120"/>
            <a:ext cx="7801560" cy="44197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Finding User Similarity</a:t>
            </a:r>
            <a:endParaRPr b="0" lang="en-US" sz="3600" spc="-1" strike="noStrike">
              <a:solidFill>
                <a:srgbClr val="000000"/>
              </a:solidFill>
              <a:latin typeface="Calibri"/>
            </a:endParaRPr>
          </a:p>
        </p:txBody>
      </p:sp>
      <p:pic>
        <p:nvPicPr>
          <p:cNvPr id="120" name="" descr=""/>
          <p:cNvPicPr/>
          <p:nvPr/>
        </p:nvPicPr>
        <p:blipFill>
          <a:blip r:embed="rId1"/>
          <a:stretch/>
        </p:blipFill>
        <p:spPr>
          <a:xfrm>
            <a:off x="0" y="1331280"/>
            <a:ext cx="9143640" cy="42717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
          <p:cNvSpPr txBox="1"/>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pic>
        <p:nvPicPr>
          <p:cNvPr id="122" name="" descr=""/>
          <p:cNvPicPr/>
          <p:nvPr/>
        </p:nvPicPr>
        <p:blipFill>
          <a:blip r:embed="rId1"/>
          <a:stretch/>
        </p:blipFill>
        <p:spPr>
          <a:xfrm>
            <a:off x="960120" y="2019240"/>
            <a:ext cx="7401240" cy="2895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txBox="1"/>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pic>
        <p:nvPicPr>
          <p:cNvPr id="124" name="" descr=""/>
          <p:cNvPicPr/>
          <p:nvPr/>
        </p:nvPicPr>
        <p:blipFill>
          <a:blip r:embed="rId1"/>
          <a:stretch/>
        </p:blipFill>
        <p:spPr>
          <a:xfrm>
            <a:off x="237240" y="971280"/>
            <a:ext cx="8582760" cy="49914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
          <p:cNvSpPr txBox="1"/>
          <p:nvPr/>
        </p:nvSpPr>
        <p:spPr>
          <a:xfrm>
            <a:off x="457200" y="11736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Hybrid Algorithm</a:t>
            </a:r>
            <a:endParaRPr b="0" lang="en-US" sz="4000" spc="-1" strike="noStrike">
              <a:solidFill>
                <a:srgbClr val="000000"/>
              </a:solidFill>
              <a:latin typeface="Calibri"/>
            </a:endParaRPr>
          </a:p>
        </p:txBody>
      </p:sp>
      <p:sp>
        <p:nvSpPr>
          <p:cNvPr id="126" name=""/>
          <p:cNvSpPr txBox="1"/>
          <p:nvPr/>
        </p:nvSpPr>
        <p:spPr>
          <a:xfrm>
            <a:off x="5940000" y="2520000"/>
            <a:ext cx="180000" cy="360"/>
          </a:xfrm>
          <a:prstGeom prst="rect">
            <a:avLst/>
          </a:prstGeom>
          <a:noFill/>
          <a:ln w="0">
            <a:noFill/>
          </a:ln>
        </p:spPr>
      </p:sp>
      <p:sp>
        <p:nvSpPr>
          <p:cNvPr id="127" name=""/>
          <p:cNvSpPr txBox="1"/>
          <p:nvPr/>
        </p:nvSpPr>
        <p:spPr>
          <a:xfrm>
            <a:off x="360000" y="12600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Both Content Based and Collaborative Filtering algorithms have their own strengths and weaknesses.</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Content based method is better when the user is new and don’t have enough data to find similarity, and when a course with less ratings would be a better choice for the user.</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Collaborative filtering provides a subjective approach by making the prediction based on user interactions rather than on data given by the user.</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We can get the best of both worlds by combining these two algorithms.</a:t>
            </a:r>
            <a:endParaRPr b="0" lang="en-US" sz="2800" spc="-1" strike="noStrike">
              <a:solidFill>
                <a:srgbClr val="333333"/>
              </a:solidFill>
              <a:latin typeface="Calibri"/>
            </a:endParaRPr>
          </a:p>
        </p:txBody>
      </p:sp>
      <p:pic>
        <p:nvPicPr>
          <p:cNvPr id="128" name="" descr=""/>
          <p:cNvPicPr/>
          <p:nvPr/>
        </p:nvPicPr>
        <p:blipFill>
          <a:blip r:embed="rId1"/>
          <a:stretch/>
        </p:blipFill>
        <p:spPr>
          <a:xfrm>
            <a:off x="1080000" y="5827320"/>
            <a:ext cx="7019640" cy="1030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Modules</a:t>
            </a:r>
            <a:endParaRPr b="0" lang="en-US" sz="4400" spc="-1" strike="noStrike">
              <a:solidFill>
                <a:srgbClr val="000000"/>
              </a:solidFill>
              <a:latin typeface="Calibri"/>
            </a:endParaRPr>
          </a:p>
        </p:txBody>
      </p:sp>
      <p:sp>
        <p:nvSpPr>
          <p:cNvPr id="85" name="Content Placeholder 2"/>
          <p:cNvSpPr txBox="1"/>
          <p:nvPr/>
        </p:nvSpPr>
        <p:spPr>
          <a:xfrm>
            <a:off x="457200" y="1600200"/>
            <a:ext cx="8229240" cy="4525560"/>
          </a:xfrm>
          <a:prstGeom prst="rect">
            <a:avLst/>
          </a:prstGeom>
          <a:noFill/>
          <a:ln w="0">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A recommender system is made up of five core components.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Components in a recommender system are ordered in a backend to frontend pipeline.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Hybrid</a:t>
            </a:r>
            <a:endParaRPr b="0" lang="en-US" sz="3600" spc="-1" strike="noStrike">
              <a:solidFill>
                <a:srgbClr val="000000"/>
              </a:solidFill>
              <a:latin typeface="Calibri"/>
            </a:endParaRPr>
          </a:p>
        </p:txBody>
      </p:sp>
      <p:pic>
        <p:nvPicPr>
          <p:cNvPr id="130" name="" descr=""/>
          <p:cNvPicPr/>
          <p:nvPr/>
        </p:nvPicPr>
        <p:blipFill>
          <a:blip r:embed="rId1"/>
          <a:stretch/>
        </p:blipFill>
        <p:spPr>
          <a:xfrm>
            <a:off x="731520" y="2529000"/>
            <a:ext cx="7858800" cy="18763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3.Recommendation Post Processing</a:t>
            </a:r>
            <a:endParaRPr b="0" lang="en-US" sz="4000" spc="-1" strike="noStrike">
              <a:solidFill>
                <a:srgbClr val="000000"/>
              </a:solidFill>
              <a:latin typeface="Calibri"/>
            </a:endParaRPr>
          </a:p>
        </p:txBody>
      </p:sp>
      <p:sp>
        <p:nvSpPr>
          <p:cNvPr id="132" name=""/>
          <p:cNvSpPr txBox="1"/>
          <p:nvPr/>
        </p:nvSpPr>
        <p:spPr>
          <a:xfrm>
            <a:off x="5940000" y="2520000"/>
            <a:ext cx="180000" cy="360"/>
          </a:xfrm>
          <a:prstGeom prst="rect">
            <a:avLst/>
          </a:prstGeom>
          <a:noFill/>
          <a:ln w="0">
            <a:noFill/>
          </a:ln>
        </p:spPr>
      </p:sp>
      <p:sp>
        <p:nvSpPr>
          <p:cNvPr id="133" name=""/>
          <p:cNvSpPr txBox="1"/>
          <p:nvPr/>
        </p:nvSpPr>
        <p:spPr>
          <a:xfrm>
            <a:off x="457200" y="1600200"/>
            <a:ext cx="8229240" cy="4525560"/>
          </a:xfrm>
          <a:prstGeom prst="rect">
            <a:avLst/>
          </a:prstGeom>
          <a:noFill/>
          <a:ln w="0">
            <a:noFill/>
          </a:ln>
        </p:spPr>
        <p:txBody>
          <a:bodyPr lIns="0" rIns="0" tIns="0" bIns="0">
            <a:normAutofit fontScale="91000"/>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In post processing we remove recommendations of courses with very low probabilities to be liked by user.</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Sometimes the user may want to get more recommendations than on hybrid results.</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In that case instead of not providing anymore courses or recommending random courses, we take the results of content based and collaborative filtering individually.</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If a user have not rated any other course, we can’t get user similarity and hence we’re gonna have to make recommendation based on Content Based method only.</a:t>
            </a:r>
            <a:endParaRPr b="0" lang="en-US" sz="2800" spc="-1" strike="noStrike">
              <a:solidFill>
                <a:srgbClr val="333333"/>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Content Based: post processing</a:t>
            </a:r>
            <a:endParaRPr b="0" lang="en-US" sz="3600" spc="-1" strike="noStrike">
              <a:solidFill>
                <a:srgbClr val="000000"/>
              </a:solidFill>
              <a:latin typeface="Calibri"/>
            </a:endParaRPr>
          </a:p>
        </p:txBody>
      </p:sp>
      <p:pic>
        <p:nvPicPr>
          <p:cNvPr id="135" name="" descr=""/>
          <p:cNvPicPr/>
          <p:nvPr/>
        </p:nvPicPr>
        <p:blipFill>
          <a:blip r:embed="rId1"/>
          <a:stretch/>
        </p:blipFill>
        <p:spPr>
          <a:xfrm>
            <a:off x="569880" y="2276280"/>
            <a:ext cx="8106480" cy="1695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Collaborative: post processing</a:t>
            </a:r>
            <a:endParaRPr b="0" lang="en-US" sz="3600" spc="-1" strike="noStrike">
              <a:solidFill>
                <a:srgbClr val="000000"/>
              </a:solidFill>
              <a:latin typeface="Calibri"/>
            </a:endParaRPr>
          </a:p>
        </p:txBody>
      </p:sp>
      <p:pic>
        <p:nvPicPr>
          <p:cNvPr id="137" name="" descr=""/>
          <p:cNvPicPr/>
          <p:nvPr/>
        </p:nvPicPr>
        <p:blipFill>
          <a:blip r:embed="rId1"/>
          <a:stretch/>
        </p:blipFill>
        <p:spPr>
          <a:xfrm>
            <a:off x="546120" y="1833480"/>
            <a:ext cx="8154000" cy="25812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Hybrid: post processing</a:t>
            </a:r>
            <a:endParaRPr b="0" lang="en-US" sz="3600" spc="-1" strike="noStrike">
              <a:solidFill>
                <a:srgbClr val="000000"/>
              </a:solidFill>
              <a:latin typeface="Calibri"/>
            </a:endParaRPr>
          </a:p>
        </p:txBody>
      </p:sp>
      <p:pic>
        <p:nvPicPr>
          <p:cNvPr id="139" name="" descr=""/>
          <p:cNvPicPr/>
          <p:nvPr/>
        </p:nvPicPr>
        <p:blipFill>
          <a:blip r:embed="rId1"/>
          <a:stretch/>
        </p:blipFill>
        <p:spPr>
          <a:xfrm>
            <a:off x="601200" y="2340000"/>
            <a:ext cx="7858800" cy="18763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Final post processing</a:t>
            </a:r>
            <a:endParaRPr b="0" lang="en-US" sz="3600" spc="-1" strike="noStrike">
              <a:solidFill>
                <a:srgbClr val="000000"/>
              </a:solidFill>
              <a:latin typeface="Calibri"/>
            </a:endParaRPr>
          </a:p>
        </p:txBody>
      </p:sp>
      <p:pic>
        <p:nvPicPr>
          <p:cNvPr id="141" name="" descr=""/>
          <p:cNvPicPr/>
          <p:nvPr/>
        </p:nvPicPr>
        <p:blipFill>
          <a:blip r:embed="rId1"/>
          <a:stretch/>
        </p:blipFill>
        <p:spPr>
          <a:xfrm>
            <a:off x="360" y="1260000"/>
            <a:ext cx="9143640" cy="49345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
          <p:cNvSpPr txBox="1"/>
          <p:nvPr/>
        </p:nvSpPr>
        <p:spPr>
          <a:xfrm>
            <a:off x="457200" y="274680"/>
            <a:ext cx="8229240" cy="1142640"/>
          </a:xfrm>
          <a:prstGeom prst="rect">
            <a:avLst/>
          </a:prstGeom>
          <a:noFill/>
          <a:ln w="0">
            <a:noFill/>
          </a:ln>
        </p:spPr>
        <p:txBody>
          <a:bodyPr lIns="0" rIns="0" tIns="0" bIns="0" anchor="ctr">
            <a:noAutofit/>
          </a:bodyPr>
          <a:p>
            <a:pPr algn="ctr"/>
            <a:r>
              <a:rPr b="0" lang="en-US" sz="3600" spc="-1" strike="noStrike">
                <a:solidFill>
                  <a:srgbClr val="000000"/>
                </a:solidFill>
                <a:latin typeface="Calibri"/>
              </a:rPr>
              <a:t>Output for user ID = 1</a:t>
            </a:r>
            <a:endParaRPr b="0" lang="en-US" sz="3600" spc="-1" strike="noStrike">
              <a:solidFill>
                <a:srgbClr val="000000"/>
              </a:solidFill>
              <a:latin typeface="Calibri"/>
            </a:endParaRPr>
          </a:p>
        </p:txBody>
      </p:sp>
      <p:pic>
        <p:nvPicPr>
          <p:cNvPr id="143" name="" descr=""/>
          <p:cNvPicPr/>
          <p:nvPr/>
        </p:nvPicPr>
        <p:blipFill>
          <a:blip r:embed="rId1"/>
          <a:stretch/>
        </p:blipFill>
        <p:spPr>
          <a:xfrm>
            <a:off x="180000" y="1969200"/>
            <a:ext cx="8673480" cy="37908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itle 1"/>
          <p:cNvSpPr txBox="1"/>
          <p:nvPr/>
        </p:nvSpPr>
        <p:spPr>
          <a:xfrm>
            <a:off x="457200" y="274680"/>
            <a:ext cx="8229240" cy="1142640"/>
          </a:xfrm>
          <a:prstGeom prst="rect">
            <a:avLst/>
          </a:prstGeom>
          <a:noFill/>
          <a:ln w="0">
            <a:noFill/>
          </a:ln>
        </p:spPr>
        <p:txBody>
          <a:bodyPr anchor="ctr">
            <a:noAutofit/>
          </a:bodyPr>
          <a:p>
            <a:endParaRPr b="0" lang="en-US" sz="1800" spc="-1" strike="noStrike">
              <a:solidFill>
                <a:srgbClr val="000000"/>
              </a:solidFill>
              <a:latin typeface="Calibri"/>
            </a:endParaRPr>
          </a:p>
        </p:txBody>
      </p:sp>
      <p:sp>
        <p:nvSpPr>
          <p:cNvPr id="145" name="Content Placeholder 2"/>
          <p:cNvSpPr txBox="1"/>
          <p:nvPr/>
        </p:nvSpPr>
        <p:spPr>
          <a:xfrm>
            <a:off x="457200" y="1600200"/>
            <a:ext cx="8229240" cy="4525560"/>
          </a:xfrm>
          <a:prstGeom prst="rect">
            <a:avLst/>
          </a:prstGeom>
          <a:noFill/>
          <a:ln w="0">
            <a:noFill/>
          </a:ln>
        </p:spPr>
        <p:txBody>
          <a:bodyPr>
            <a:noAutofit/>
          </a:bodyPr>
          <a:p>
            <a:endParaRPr b="0" lang="en-US" sz="3200" spc="-1" strike="noStrike">
              <a:solidFill>
                <a:srgbClr val="000000"/>
              </a:solidFill>
              <a:latin typeface="Calibri"/>
            </a:endParaRPr>
          </a:p>
        </p:txBody>
      </p:sp>
      <p:pic>
        <p:nvPicPr>
          <p:cNvPr id="146" name="Picture 2" descr="How To Write A Thank You Note In Five Easy Steps"/>
          <p:cNvPicPr/>
          <p:nvPr/>
        </p:nvPicPr>
        <p:blipFill>
          <a:blip r:embed="rId1"/>
          <a:stretch/>
        </p:blipFill>
        <p:spPr>
          <a:xfrm>
            <a:off x="611640" y="1379520"/>
            <a:ext cx="8092080" cy="45594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Calibri"/>
              </a:rPr>
              <a:t>Modules</a:t>
            </a:r>
            <a:endParaRPr b="0" lang="en-US" sz="4400" spc="-1" strike="noStrike">
              <a:solidFill>
                <a:srgbClr val="000000"/>
              </a:solidFill>
              <a:latin typeface="Calibri"/>
            </a:endParaRPr>
          </a:p>
        </p:txBody>
      </p:sp>
      <p:pic>
        <p:nvPicPr>
          <p:cNvPr id="87" name="Picture 2" descr=""/>
          <p:cNvPicPr/>
          <p:nvPr/>
        </p:nvPicPr>
        <p:blipFill>
          <a:blip r:embed="rId1"/>
          <a:stretch/>
        </p:blipFill>
        <p:spPr>
          <a:xfrm>
            <a:off x="2267640" y="116640"/>
            <a:ext cx="5040360" cy="66369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itle 1"/>
          <p:cNvSpPr txBox="1"/>
          <p:nvPr/>
        </p:nvSpPr>
        <p:spPr>
          <a:xfrm>
            <a:off x="914400" y="188640"/>
            <a:ext cx="7314840" cy="1367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Data Collection and Processing</a:t>
            </a:r>
            <a:endParaRPr b="0" lang="en-US" sz="4400" spc="-1" strike="noStrike">
              <a:solidFill>
                <a:srgbClr val="000000"/>
              </a:solidFill>
              <a:latin typeface="Calibri"/>
            </a:endParaRPr>
          </a:p>
        </p:txBody>
      </p:sp>
      <p:sp>
        <p:nvSpPr>
          <p:cNvPr id="89" name="Content Placeholder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IN" sz="2800" spc="-1" strike="noStrike">
                <a:solidFill>
                  <a:srgbClr val="000000"/>
                </a:solidFill>
                <a:latin typeface="Times New Roman"/>
              </a:rPr>
              <a:t>Time should be invested in developing the suitable </a:t>
            </a:r>
            <a:r>
              <a:rPr b="0" lang="en-US" sz="2800" spc="-1" strike="noStrike">
                <a:solidFill>
                  <a:srgbClr val="000000"/>
                </a:solidFill>
                <a:latin typeface="Times New Roman"/>
              </a:rPr>
              <a:t>data collection and processing component.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It’s common to have some data cleansing and normalization steps plus some feature generation and selection capabilities.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The quality of recommendations generated is constrained by the quality of the input data.</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Recommender Model</a:t>
            </a:r>
            <a:endParaRPr b="0" lang="en-US" sz="4400" spc="-1" strike="noStrike">
              <a:solidFill>
                <a:srgbClr val="000000"/>
              </a:solidFill>
              <a:latin typeface="Calibri"/>
            </a:endParaRPr>
          </a:p>
        </p:txBody>
      </p:sp>
      <p:sp>
        <p:nvSpPr>
          <p:cNvPr id="91" name="Content Placeholder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This is the core component that generates recommendations for users.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It is responsible for taking data and predicting which items will be of interest to a given set of users.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The inputted data will either be the user’s preferences or descriptions of the items that can be recommended.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Recommendation Post-Processing</a:t>
            </a:r>
            <a:endParaRPr b="0" lang="en-US" sz="4400" spc="-1" strike="noStrike">
              <a:solidFill>
                <a:srgbClr val="000000"/>
              </a:solidFill>
              <a:latin typeface="Calibri"/>
            </a:endParaRPr>
          </a:p>
        </p:txBody>
      </p:sp>
      <p:sp>
        <p:nvSpPr>
          <p:cNvPr id="93" name="Content Placeholder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The recommendations generated often need some post-processing before being shown to users.</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It is common for some recommendations to be filtered out and some re-ranking to be applied.</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Post-processing can be done in batch mode, real-time mode or as a combination of the two modes.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Online Modules</a:t>
            </a:r>
            <a:endParaRPr b="0" lang="en-US" sz="4400" spc="-1" strike="noStrike">
              <a:solidFill>
                <a:srgbClr val="000000"/>
              </a:solidFill>
              <a:latin typeface="Calibri"/>
            </a:endParaRPr>
          </a:p>
        </p:txBody>
      </p:sp>
      <p:sp>
        <p:nvSpPr>
          <p:cNvPr id="95" name="Content Placeholder 2"/>
          <p:cNvSpPr txBox="1"/>
          <p:nvPr/>
        </p:nvSpPr>
        <p:spPr>
          <a:xfrm>
            <a:off x="457200" y="1600200"/>
            <a:ext cx="8229240" cy="4525560"/>
          </a:xfrm>
          <a:prstGeom prst="rect">
            <a:avLst/>
          </a:prstGeom>
          <a:noFill/>
          <a:ln w="0">
            <a:noFill/>
          </a:ln>
        </p:spPr>
        <p:txBody>
          <a:bodyPr>
            <a:no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These are responsible for serving the recommendations and tracking their use.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It is here where, what needs to be stored in your logs is defined in order to both report how the system is performing and to also learn from its usage and interactions.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This can be used to perform any online testing (e.g. A/B testing) of different methods for generating recommendations.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000000"/>
                </a:solidFill>
                <a:latin typeface="Times New Roman"/>
              </a:rPr>
              <a:t>User Interface</a:t>
            </a:r>
            <a:endParaRPr b="0" lang="en-US" sz="4400" spc="-1" strike="noStrike">
              <a:solidFill>
                <a:srgbClr val="000000"/>
              </a:solidFill>
              <a:latin typeface="Calibri"/>
            </a:endParaRPr>
          </a:p>
        </p:txBody>
      </p:sp>
      <p:sp>
        <p:nvSpPr>
          <p:cNvPr id="97" name="Content Placeholder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This module defines what users see and how they can interact with the recommender.</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The interface has a big impact on the usefulness of a recommender system.</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It is a good practice to explain to users why they are being recommended an item.</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
          <p:cNvSpPr txBox="1"/>
          <p:nvPr/>
        </p:nvSpPr>
        <p:spPr>
          <a:xfrm>
            <a:off x="457200" y="274680"/>
            <a:ext cx="8229240" cy="1142640"/>
          </a:xfrm>
          <a:prstGeom prst="rect">
            <a:avLst/>
          </a:prstGeom>
          <a:noFill/>
          <a:ln w="0">
            <a:noFill/>
          </a:ln>
        </p:spPr>
        <p:txBody>
          <a:bodyPr lIns="0" rIns="0" tIns="0" bIns="0" anchor="ctr">
            <a:noAutofit/>
          </a:bodyPr>
          <a:p>
            <a:pPr algn="ctr"/>
            <a:r>
              <a:rPr b="0" lang="en-US" sz="4000" spc="-1" strike="noStrike">
                <a:solidFill>
                  <a:srgbClr val="000000"/>
                </a:solidFill>
                <a:latin typeface="Calibri"/>
              </a:rPr>
              <a:t>2. Recommendation Module</a:t>
            </a:r>
            <a:endParaRPr b="0" lang="en-US" sz="4000" spc="-1" strike="noStrike">
              <a:solidFill>
                <a:srgbClr val="000000"/>
              </a:solidFill>
              <a:latin typeface="Calibri"/>
            </a:endParaRPr>
          </a:p>
        </p:txBody>
      </p:sp>
      <p:sp>
        <p:nvSpPr>
          <p:cNvPr id="99" name=""/>
          <p:cNvSpPr txBox="1"/>
          <p:nvPr/>
        </p:nvSpPr>
        <p:spPr>
          <a:xfrm>
            <a:off x="5940000" y="2520000"/>
            <a:ext cx="180000" cy="360"/>
          </a:xfrm>
          <a:prstGeom prst="rect">
            <a:avLst/>
          </a:prstGeom>
          <a:noFill/>
          <a:ln w="0">
            <a:noFill/>
          </a:ln>
        </p:spPr>
      </p:sp>
      <p:sp>
        <p:nvSpPr>
          <p:cNvPr id="100" name=""/>
          <p:cNvSpPr txBox="1"/>
          <p:nvPr/>
        </p:nvSpPr>
        <p:spPr>
          <a:xfrm>
            <a:off x="457200" y="1600200"/>
            <a:ext cx="8229240" cy="452556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Recommendation Module is where the actual recommendation happens.</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Recommendation Module takes the userID as input, and produces the recommendation based on the course, user, and rating data available on the database.</a:t>
            </a:r>
            <a:endParaRPr b="0" lang="en-US" sz="2800" spc="-1" strike="noStrike">
              <a:solidFill>
                <a:srgbClr val="333333"/>
              </a:solidFill>
              <a:latin typeface="Calibri"/>
            </a:endParaRPr>
          </a:p>
          <a:p>
            <a:pPr marL="432000" indent="-324000">
              <a:spcBef>
                <a:spcPts val="1417"/>
              </a:spcBef>
              <a:buClr>
                <a:srgbClr val="000000"/>
              </a:buClr>
              <a:buSzPct val="45000"/>
              <a:buFont typeface="Wingdings" charset="2"/>
              <a:buChar char=""/>
            </a:pPr>
            <a:r>
              <a:rPr b="0" lang="en-US" sz="2800" spc="-1" strike="noStrike">
                <a:solidFill>
                  <a:srgbClr val="333333"/>
                </a:solidFill>
                <a:latin typeface="Calibri"/>
              </a:rPr>
              <a:t>The Recommendation algorithm is a hybrid of Content Based and Collaborative Filtering methods.</a:t>
            </a:r>
            <a:endParaRPr b="0" lang="en-US" sz="2800" spc="-1" strike="noStrike">
              <a:solidFill>
                <a:srgbClr val="333333"/>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584</TotalTime>
  <Application>LibreOffice/7.1.0.3$Windows_X86_64 LibreOffice_project/f6099ecf3d29644b5008cc8f48f42f4a40986e4c</Application>
  <AppVersion>15.0000</AppVersion>
  <Words>337</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2021-04-19T21:39:15Z</dcterms:created>
  <dc:creator>royce</dc:creator>
  <dc:description/>
  <dc:language>en-IN</dc:language>
  <cp:lastModifiedBy/>
  <dcterms:modified xsi:type="dcterms:W3CDTF">2021-06-03T05:06:36Z</dcterms:modified>
  <cp:revision>12</cp:revision>
  <dc:subject/>
  <dc:title>Course Recommender System for Online Courses  Module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13</vt:i4>
  </property>
</Properties>
</file>