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94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20-08-2024</a:t>
            </a:fld>
            <a:endParaRPr lang="en-IN"/>
          </a:p>
        </p:txBody>
      </p:sp>
      <p:sp>
        <p:nvSpPr>
          <p:cNvPr id="104871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2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2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70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0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708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9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10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1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2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1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71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8/20/2024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4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876299" y="2816543"/>
            <a:ext cx="8610600" cy="2225039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/>
              <a:t>STUDENT NAME:</a:t>
            </a:r>
            <a:r>
              <a:rPr sz="2400" lang="en-US"/>
              <a:t>Y</a:t>
            </a:r>
            <a:r>
              <a:rPr sz="2400" lang="en-US"/>
              <a:t>A</a:t>
            </a:r>
            <a:r>
              <a:rPr sz="2400" lang="en-US"/>
              <a:t>S</a:t>
            </a:r>
            <a:r>
              <a:rPr sz="2400" lang="en-US"/>
              <a:t>H</a:t>
            </a:r>
            <a:r>
              <a:rPr sz="2400" lang="en-US"/>
              <a:t>I</a:t>
            </a:r>
            <a:r>
              <a:rPr sz="2400" lang="en-US"/>
              <a:t>K</a:t>
            </a:r>
            <a:r>
              <a:rPr sz="2400" lang="en-US"/>
              <a:t>A</a:t>
            </a:r>
            <a:r>
              <a:rPr sz="2400" lang="en-US"/>
              <a:t>.</a:t>
            </a:r>
            <a:r>
              <a:rPr sz="2400" lang="en-US"/>
              <a:t>J</a:t>
            </a:r>
            <a:endParaRPr dirty="0" sz="2400" lang="en-US"/>
          </a:p>
          <a:p>
            <a:r>
              <a:rPr dirty="0" sz="2400" lang="en-US"/>
              <a:t>REGISTER NO: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7</a:t>
            </a:r>
            <a:r>
              <a:rPr dirty="0" sz="2400" lang="en-US"/>
              <a:t> </a:t>
            </a:r>
            <a:r>
              <a:rPr dirty="0" sz="2400" lang="en-US"/>
              <a:t>[</a:t>
            </a:r>
            <a:r>
              <a:rPr dirty="0" sz="2400" lang="en-US"/>
              <a:t>u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1</a:t>
            </a:r>
            <a:r>
              <a:rPr dirty="0" sz="2400" lang="en-US"/>
              <a:t>4</a:t>
            </a:r>
            <a:r>
              <a:rPr dirty="0" sz="2400" lang="en-US"/>
              <a:t>5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H</a:t>
            </a:r>
            <a:r>
              <a:rPr dirty="0" sz="2400" lang="en-US"/>
              <a:t>5</a:t>
            </a:r>
            <a:r>
              <a:rPr dirty="0" sz="2400" lang="en-US"/>
              <a:t>8</a:t>
            </a:r>
            <a:r>
              <a:rPr dirty="0" sz="2400" lang="en-US"/>
              <a:t>]</a:t>
            </a:r>
            <a:endParaRPr altLang="en-US" lang="zh-CN"/>
          </a:p>
          <a:p>
            <a:r>
              <a:rPr dirty="0" sz="2400" lang="en-US"/>
              <a:t>DEPARTMENT:</a:t>
            </a:r>
            <a:r>
              <a:rPr dirty="0" sz="2400" lang="en-US"/>
              <a:t>B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R</a:t>
            </a:r>
            <a:r>
              <a:rPr dirty="0" sz="2400" lang="en-US"/>
              <a:t>P</a:t>
            </a:r>
            <a:r>
              <a:rPr dirty="0" sz="2400" lang="en-US"/>
              <a:t>O</a:t>
            </a:r>
            <a:r>
              <a:rPr dirty="0" sz="2400" lang="en-US"/>
              <a:t>RAT</a:t>
            </a:r>
            <a:r>
              <a:rPr dirty="0" sz="2400" lang="en-US"/>
              <a:t>E</a:t>
            </a:r>
            <a:r>
              <a:rPr dirty="0" sz="2400" lang="en-US"/>
              <a:t> </a:t>
            </a:r>
            <a:r>
              <a:rPr dirty="0" sz="2400" lang="en-US"/>
              <a:t>S</a:t>
            </a:r>
            <a:r>
              <a:rPr dirty="0" sz="2400" lang="en-US"/>
              <a:t>E</a:t>
            </a:r>
            <a:r>
              <a:rPr dirty="0" sz="2400" lang="en-US"/>
              <a:t>C</a:t>
            </a:r>
            <a:r>
              <a:rPr dirty="0" sz="2400" lang="en-US"/>
              <a:t>RETARY</a:t>
            </a:r>
            <a:r>
              <a:rPr dirty="0" sz="2400" lang="en-US"/>
              <a:t>S</a:t>
            </a:r>
            <a:r>
              <a:rPr dirty="0" sz="2400" lang="en-US"/>
              <a:t>H</a:t>
            </a:r>
            <a:r>
              <a:rPr dirty="0" sz="2400" lang="en-US"/>
              <a:t>I</a:t>
            </a:r>
            <a:r>
              <a:rPr dirty="0" sz="2400" lang="en-US"/>
              <a:t>P</a:t>
            </a:r>
            <a:endParaRPr altLang="en-US" lang="zh-CN"/>
          </a:p>
          <a:p>
            <a:r>
              <a:rPr dirty="0" sz="2400" lang="en-US"/>
              <a:t>COLLEG</a:t>
            </a:r>
            <a:r>
              <a:rPr dirty="0" sz="2400" lang="en-US"/>
              <a:t>E</a:t>
            </a:r>
            <a:r>
              <a:rPr dirty="0" sz="2400" lang="en-US"/>
              <a:t>: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H</a:t>
            </a:r>
            <a:r>
              <a:rPr dirty="0" sz="2400" lang="en-US"/>
              <a:t>A</a:t>
            </a:r>
            <a:r>
              <a:rPr dirty="0" sz="2400" lang="en-US"/>
              <a:t>L</a:t>
            </a:r>
            <a:r>
              <a:rPr dirty="0" sz="2400" lang="en-US"/>
              <a:t>A</a:t>
            </a:r>
            <a:r>
              <a:rPr dirty="0" sz="2400" lang="en-US"/>
              <a:t>KSHMI </a:t>
            </a:r>
            <a:r>
              <a:rPr dirty="0" sz="2400" lang="en-US"/>
              <a:t>W</a:t>
            </a:r>
            <a:r>
              <a:rPr dirty="0" sz="2400" lang="en-US"/>
              <a:t>O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'S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LEGE </a:t>
            </a:r>
            <a:r>
              <a:rPr dirty="0" sz="2400" lang="en-US"/>
              <a:t>O</a:t>
            </a:r>
            <a:r>
              <a:rPr dirty="0" sz="2400" lang="en-US"/>
              <a:t>F</a:t>
            </a:r>
            <a:r>
              <a:rPr dirty="0" sz="2400" lang="en-US"/>
              <a:t>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 </a:t>
            </a:r>
            <a:r>
              <a:rPr dirty="0" sz="2400" lang="en-US"/>
              <a:t>AND 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I</a:t>
            </a:r>
            <a:r>
              <a:rPr dirty="0" sz="2400" lang="en-US"/>
              <a:t>ENCE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1" name="object 8"/>
          <p:cNvSpPr txBox="1"/>
          <p:nvPr/>
        </p:nvSpPr>
        <p:spPr>
          <a:xfrm>
            <a:off x="739775" y="291147"/>
            <a:ext cx="4781389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800" spc="15">
                <a:latin typeface="Trebuchet MS"/>
                <a:cs typeface="Trebuchet MS"/>
              </a:rPr>
              <a:t>M</a:t>
            </a:r>
            <a:r>
              <a:rPr b="1" dirty="0" sz="4800">
                <a:latin typeface="Trebuchet MS"/>
                <a:cs typeface="Trebuchet MS"/>
              </a:rPr>
              <a:t>O</a:t>
            </a:r>
            <a:r>
              <a:rPr b="1" dirty="0" sz="4800" spc="-15">
                <a:latin typeface="Trebuchet MS"/>
                <a:cs typeface="Trebuchet MS"/>
              </a:rPr>
              <a:t>D</a:t>
            </a:r>
            <a:r>
              <a:rPr b="1" dirty="0" sz="4800" spc="-35">
                <a:latin typeface="Trebuchet MS"/>
                <a:cs typeface="Trebuchet MS"/>
              </a:rPr>
              <a:t>E</a:t>
            </a:r>
            <a:r>
              <a:rPr b="1" dirty="0" sz="4800" spc="-30">
                <a:latin typeface="Trebuchet MS"/>
                <a:cs typeface="Trebuchet MS"/>
              </a:rPr>
              <a:t>LL</a:t>
            </a:r>
            <a:r>
              <a:rPr b="1" dirty="0" sz="4800" spc="-5">
                <a:latin typeface="Trebuchet MS"/>
                <a:cs typeface="Trebuchet MS"/>
              </a:rPr>
              <a:t>I</a:t>
            </a:r>
            <a:r>
              <a:rPr b="1" dirty="0" sz="4800" spc="30">
                <a:latin typeface="Trebuchet MS"/>
                <a:cs typeface="Trebuchet MS"/>
              </a:rPr>
              <a:t>N</a:t>
            </a:r>
            <a:r>
              <a:rPr b="1" dirty="0" sz="4800" spc="5">
                <a:latin typeface="Trebuchet MS"/>
                <a:cs typeface="Trebuchet MS"/>
              </a:rPr>
              <a:t>G</a:t>
            </a:r>
            <a:endParaRPr dirty="0" sz="4800">
              <a:latin typeface="Trebuchet MS"/>
              <a:cs typeface="Trebuchet MS"/>
            </a:endParaRPr>
          </a:p>
        </p:txBody>
      </p:sp>
      <p:sp>
        <p:nvSpPr>
          <p:cNvPr id="1048692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3" name=""/>
          <p:cNvSpPr txBox="1"/>
          <p:nvPr/>
        </p:nvSpPr>
        <p:spPr>
          <a:xfrm>
            <a:off x="739775" y="1325730"/>
            <a:ext cx="853031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1.Modeling involves making a representation of something. Creating a tiny, functioning volcano is an example of modeling.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4" name=""/>
          <p:cNvSpPr txBox="1"/>
          <p:nvPr/>
        </p:nvSpPr>
        <p:spPr>
          <a:xfrm>
            <a:off x="739775" y="2971817"/>
            <a:ext cx="9799411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2.At present, fashion Models in America are found to make an average salary of $167,104 per year or $80 per hour. Out of this, the top 10% make over $525,000 per year, while the bottom 10 percent are under $53,000 per year.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95" name=""/>
          <p:cNvSpPr txBox="1"/>
          <p:nvPr/>
        </p:nvSpPr>
        <p:spPr>
          <a:xfrm>
            <a:off x="739774" y="4983480"/>
            <a:ext cx="7938232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3.Fitness Industry – This industry hires models to display the multiple fitness programmes and products thus promoting a healthy lifestyle.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endParaRPr lang="en-GB"/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755331" y="1567296"/>
            <a:ext cx="8118922" cy="4189092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R</a:t>
            </a:r>
            <a:r>
              <a:rPr lang="en-US"/>
              <a:t>E</a:t>
            </a:r>
            <a:r>
              <a:rPr lang="en-US"/>
              <a:t>S</a:t>
            </a:r>
            <a:r>
              <a:rPr lang="en-US"/>
              <a:t>U</a:t>
            </a:r>
            <a:r>
              <a:rPr lang="en-US"/>
              <a:t>L</a:t>
            </a:r>
            <a:r>
              <a:rPr lang="en-US"/>
              <a:t>T</a:t>
            </a:r>
            <a:endParaRPr lang="en-GB"/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952917" y="1492872"/>
            <a:ext cx="7421822" cy="3872256"/>
          </a:xfrm>
          <a:prstGeom prst="rect"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9" name=""/>
          <p:cNvSpPr txBox="1"/>
          <p:nvPr/>
        </p:nvSpPr>
        <p:spPr>
          <a:xfrm>
            <a:off x="755331" y="1414751"/>
            <a:ext cx="8699007" cy="17678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1.Economic analysis is a useful tool for planning and evaluating prospects in changing management practice(s), also in a close to subsistence farming economy.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00" name=""/>
          <p:cNvSpPr txBox="1"/>
          <p:nvPr/>
        </p:nvSpPr>
        <p:spPr>
          <a:xfrm>
            <a:off x="803220" y="3251200"/>
            <a:ext cx="9252520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2.Economic Planning help in mobilizing and allocating the resources in desired manner.  Objective of economic planning is to reduce inequality, economicgrowth, balanced regional growth, modernization.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701" name=""/>
          <p:cNvSpPr txBox="1"/>
          <p:nvPr/>
        </p:nvSpPr>
        <p:spPr>
          <a:xfrm>
            <a:off x="857479" y="5019040"/>
            <a:ext cx="8280025" cy="9296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3.A single paragraph restating the main points or main findings.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970123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490394" y="1529137"/>
            <a:ext cx="8608875" cy="13487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</a:rPr>
              <a:t>1</a:t>
            </a:r>
            <a:r>
              <a:rPr b="1" sz="2800" lang="en-US">
                <a:solidFill>
                  <a:srgbClr val="000000"/>
                </a:solidFill>
              </a:rPr>
              <a:t>.</a:t>
            </a:r>
            <a:r>
              <a:rPr b="1"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Employee performance analysis involves evaluating an employee's work quality, efficiency, and effectiveness.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49" name=""/>
          <p:cNvSpPr txBox="1"/>
          <p:nvPr/>
        </p:nvSpPr>
        <p:spPr>
          <a:xfrm>
            <a:off x="558486" y="3296976"/>
            <a:ext cx="861135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GB">
                <a:solidFill>
                  <a:srgbClr val="000000"/>
                </a:solidFill>
              </a:rPr>
              <a:t>. It helps identify areas for improvement, recognition of achievements, and strategies for professional development.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0" name=""/>
          <p:cNvSpPr txBox="1"/>
          <p:nvPr/>
        </p:nvSpPr>
        <p:spPr>
          <a:xfrm>
            <a:off x="386234" y="5012055"/>
            <a:ext cx="901225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This process typically includes assessing key performance indicators, feedback from supervisors and peers, and goal achievement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1" name="object 7"/>
          <p:cNvSpPr txBox="1">
            <a:spLocks noGrp="1"/>
          </p:cNvSpPr>
          <p:nvPr/>
        </p:nvSpPr>
        <p:spPr>
          <a:xfrm>
            <a:off x="-3163374" y="471227"/>
            <a:ext cx="10816110" cy="638810"/>
          </a:xfrm>
          <a:prstGeom prst="rect"/>
        </p:spPr>
        <p:txBody>
          <a:bodyPr bIns="0" lIns="0" rIns="0" rtlCol="0" tIns="16510" vert="horz" wrap="square">
            <a:spAutoFit/>
          </a:bodyPr>
          <a:lstStyle>
            <a:lvl1pPr>
              <a:defRPr b="1" sz="4800" i="0">
                <a:solidFill>
                  <a:srgbClr val="000000"/>
                </a:solidFill>
                <a:latin typeface="Trebuchet MS"/>
                <a:cs typeface="Trebuchet MS"/>
              </a:defRPr>
            </a:lvl1pPr>
          </a:lstStyle>
          <a:p>
            <a:pPr algn="r" indent="0" marL="4763">
              <a:lnSpc>
                <a:spcPct val="100000"/>
              </a:lnSpc>
              <a:spcBef>
                <a:spcPts val="130"/>
              </a:spcBef>
              <a:buNone/>
              <a:tabLst>
                <a:tab algn="l" pos="2727960"/>
              </a:tabLst>
            </a:pPr>
            <a:r>
              <a:rPr dirty="0" sz="4250" lang="en-US" spc="-20">
                <a:latin typeface="Arial"/>
              </a:rPr>
              <a:t>P</a:t>
            </a:r>
            <a:r>
              <a:rPr dirty="0" sz="4250" lang="en-US" spc="-20">
                <a:latin typeface="Arial"/>
              </a:rPr>
              <a:t>R</a:t>
            </a:r>
            <a:r>
              <a:rPr dirty="0" sz="4250" lang="en-US" spc="-20">
                <a:latin typeface="Arial"/>
              </a:rPr>
              <a:t>O</a:t>
            </a:r>
            <a:r>
              <a:rPr dirty="0" sz="4250" lang="en-US" spc="-20">
                <a:latin typeface="Arial"/>
              </a:rPr>
              <a:t>BLEM </a:t>
            </a:r>
            <a:r>
              <a:rPr dirty="0" sz="4250" lang="en-US" spc="-20">
                <a:latin typeface="Arial"/>
              </a:rPr>
              <a:t>S</a:t>
            </a:r>
            <a:r>
              <a:rPr dirty="0" sz="4250" lang="en-US" spc="-20">
                <a:latin typeface="Arial"/>
              </a:rPr>
              <a:t>T</a:t>
            </a:r>
            <a:r>
              <a:rPr dirty="0" sz="4250" lang="en-US" spc="-20">
                <a:latin typeface="Arial"/>
              </a:rPr>
              <a:t>A</a:t>
            </a:r>
            <a:r>
              <a:rPr dirty="0" sz="4250" lang="en-US" spc="-20">
                <a:latin typeface="Arial"/>
              </a:rPr>
              <a:t>T</a:t>
            </a:r>
            <a:r>
              <a:rPr dirty="0" sz="4250" lang="en-US" spc="-20">
                <a:latin typeface="Arial"/>
              </a:rPr>
              <a:t>EMENT </a:t>
            </a:r>
            <a:endParaRPr sz="425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7" name="TextBox 10"/>
          <p:cNvSpPr txBox="1"/>
          <p:nvPr/>
        </p:nvSpPr>
        <p:spPr>
          <a:xfrm>
            <a:off x="676275" y="1468437"/>
            <a:ext cx="8149977" cy="18694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project overview can be used as a summary or introduction in a project proposal, which contains more detailed information about the project's schedule and budget.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"/>
          <p:cNvSpPr txBox="1"/>
          <p:nvPr/>
        </p:nvSpPr>
        <p:spPr>
          <a:xfrm>
            <a:off x="676275" y="3337876"/>
            <a:ext cx="8206002" cy="929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2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GB">
                <a:solidFill>
                  <a:srgbClr val="000000"/>
                </a:solidFill>
              </a:rPr>
              <a:t>Keep it simple: Avoid technical language and keep your writing simple and easy to understand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59" name=""/>
          <p:cNvSpPr txBox="1"/>
          <p:nvPr/>
        </p:nvSpPr>
        <p:spPr>
          <a:xfrm>
            <a:off x="739774" y="4380547"/>
            <a:ext cx="8917861" cy="21869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3</a:t>
            </a:r>
            <a:r>
              <a:rPr sz="2800" lang="en-US">
                <a:solidFill>
                  <a:srgbClr val="000000"/>
                </a:solidFill>
              </a:rPr>
              <a:t>.</a:t>
            </a:r>
            <a:r>
              <a:rPr sz="2800" lang="en-GB">
                <a:solidFill>
                  <a:srgbClr val="000000"/>
                </a:solidFill>
              </a:rPr>
              <a:t>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4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5" name=""/>
          <p:cNvSpPr txBox="1"/>
          <p:nvPr/>
        </p:nvSpPr>
        <p:spPr>
          <a:xfrm>
            <a:off x="723899" y="1695450"/>
            <a:ext cx="787688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1.The term "end user" refers to the consumer of a good or service, often who has some innate know-how that is unique to consumers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6" name=""/>
          <p:cNvSpPr txBox="1"/>
          <p:nvPr/>
        </p:nvSpPr>
        <p:spPr>
          <a:xfrm>
            <a:off x="786960" y="3251200"/>
            <a:ext cx="7595039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2.An end user is a person or other entity that consumes or makes use of the goods or services produced by businesses.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67" name=""/>
          <p:cNvSpPr txBox="1"/>
          <p:nvPr/>
        </p:nvSpPr>
        <p:spPr>
          <a:xfrm>
            <a:off x="786960" y="4890135"/>
            <a:ext cx="6000830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3.Delivery to the end user is often the final step in manufacturing and selling products.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7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spc="10"/>
              <a:t>O</a:t>
            </a:r>
            <a:r>
              <a:rPr dirty="0" sz="3600" spc="25"/>
              <a:t>U</a:t>
            </a:r>
            <a:r>
              <a:rPr dirty="0" sz="3600"/>
              <a:t>R</a:t>
            </a:r>
            <a:r>
              <a:rPr dirty="0" sz="3600" spc="5"/>
              <a:t> </a:t>
            </a:r>
            <a:r>
              <a:rPr dirty="0" sz="3600" spc="25"/>
              <a:t>S</a:t>
            </a:r>
            <a:r>
              <a:rPr dirty="0" sz="3600" spc="10"/>
              <a:t>O</a:t>
            </a:r>
            <a:r>
              <a:rPr dirty="0" sz="3600" spc="25"/>
              <a:t>LU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  <a:r>
              <a:rPr dirty="0" sz="3600" spc="-345"/>
              <a:t> </a:t>
            </a:r>
            <a:r>
              <a:rPr dirty="0" sz="3600" spc="-35"/>
              <a:t>A</a:t>
            </a:r>
            <a:r>
              <a:rPr dirty="0" sz="3600" spc="-5"/>
              <a:t>N</a:t>
            </a:r>
            <a:r>
              <a:rPr dirty="0" sz="3600"/>
              <a:t>D</a:t>
            </a:r>
            <a:r>
              <a:rPr dirty="0" sz="3600" spc="35"/>
              <a:t> 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/>
              <a:t>S</a:t>
            </a:r>
            <a:r>
              <a:rPr dirty="0" sz="3600" spc="60"/>
              <a:t> </a:t>
            </a:r>
            <a:r>
              <a:rPr dirty="0" sz="3600" spc="-295"/>
              <a:t>V</a:t>
            </a:r>
            <a:r>
              <a:rPr dirty="0" sz="3600" spc="-35"/>
              <a:t>A</a:t>
            </a:r>
            <a:r>
              <a:rPr dirty="0" sz="3600" spc="25"/>
              <a:t>LU</a:t>
            </a:r>
            <a:r>
              <a:rPr dirty="0" sz="3600"/>
              <a:t>E</a:t>
            </a:r>
            <a:r>
              <a:rPr dirty="0" sz="3600" spc="-65"/>
              <a:t> </a:t>
            </a:r>
            <a:r>
              <a:rPr dirty="0" sz="3600" spc="-15"/>
              <a:t>P</a:t>
            </a:r>
            <a:r>
              <a:rPr dirty="0" sz="3600" spc="-30"/>
              <a:t>R</a:t>
            </a:r>
            <a:r>
              <a:rPr dirty="0" sz="3600" spc="10"/>
              <a:t>O</a:t>
            </a:r>
            <a:r>
              <a:rPr dirty="0" sz="3600" spc="-15"/>
              <a:t>P</a:t>
            </a:r>
            <a:r>
              <a:rPr dirty="0" sz="3600" spc="10"/>
              <a:t>O</a:t>
            </a:r>
            <a:r>
              <a:rPr dirty="0" sz="3600" spc="25"/>
              <a:t>S</a:t>
            </a:r>
            <a:r>
              <a:rPr dirty="0" sz="3600" spc="-30"/>
              <a:t>I</a:t>
            </a:r>
            <a:r>
              <a:rPr dirty="0" sz="3600" spc="-35"/>
              <a:t>T</a:t>
            </a:r>
            <a:r>
              <a:rPr dirty="0" sz="3600" spc="-30"/>
              <a:t>I</a:t>
            </a:r>
            <a:r>
              <a:rPr dirty="0" sz="3600" spc="10"/>
              <a:t>O</a:t>
            </a:r>
            <a:r>
              <a:rPr dirty="0" sz="3600"/>
              <a:t>N</a:t>
            </a: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73" name=""/>
          <p:cNvSpPr txBox="1"/>
          <p:nvPr/>
        </p:nvSpPr>
        <p:spPr>
          <a:xfrm rot="26663">
            <a:off x="2893194" y="1505465"/>
            <a:ext cx="7510032" cy="21869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1.A value proposition tells prospects why they should do business with you rather than your competitors, and makes the benefits of your products or services crystal clear from the outset.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4" name=""/>
          <p:cNvSpPr txBox="1"/>
          <p:nvPr/>
        </p:nvSpPr>
        <p:spPr>
          <a:xfrm>
            <a:off x="2884825" y="3721494"/>
            <a:ext cx="8587984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2.clearly explain how a product fills a need, communicate the specifics of its added benefit, and state the reason why it's better than similar products on the market.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5" name=""/>
          <p:cNvSpPr txBox="1"/>
          <p:nvPr/>
        </p:nvSpPr>
        <p:spPr>
          <a:xfrm>
            <a:off x="2438399" y="5591175"/>
            <a:ext cx="7971303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3.Identify a specific problem being dealt with by a specific audience.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Dataset Description</a:t>
            </a:r>
          </a:p>
        </p:txBody>
      </p:sp>
      <p:sp>
        <p:nvSpPr>
          <p:cNvPr id="1048677" name=""/>
          <p:cNvSpPr txBox="1"/>
          <p:nvPr/>
        </p:nvSpPr>
        <p:spPr>
          <a:xfrm>
            <a:off x="471334" y="1272535"/>
            <a:ext cx="7107968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1.Datasets involve a large amount of data points grouped into one table. Datasets are used in almost all industries today for various reasons.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8" name=""/>
          <p:cNvSpPr txBox="1"/>
          <p:nvPr/>
        </p:nvSpPr>
        <p:spPr>
          <a:xfrm>
            <a:off x="397461" y="3251200"/>
            <a:ext cx="7984538" cy="13487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2.A dataset that includes a listing of all real estate sales in a specific geographic area during a designated time period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79" name=""/>
          <p:cNvSpPr txBox="1"/>
          <p:nvPr/>
        </p:nvSpPr>
        <p:spPr>
          <a:xfrm>
            <a:off x="325236" y="4810765"/>
            <a:ext cx="8919536" cy="1348741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3.A dataset that includes the attendance rate for public school students pre-K-12 by student group and by district during the 2021–2022 school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8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9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TextBox 8"/>
          <p:cNvSpPr txBox="1"/>
          <p:nvPr/>
        </p:nvSpPr>
        <p:spPr>
          <a:xfrm>
            <a:off x="739775" y="1663191"/>
            <a:ext cx="9979522" cy="1348739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1.The ‘wow’ moments truly occur when we are impressed.  When someone makes us feel appreciated, respected and heard, we are impressed.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2768046" y="3251200"/>
            <a:ext cx="7705579" cy="9296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2.With all the reports of fraud today, it’s something we need to think twice about doing.</a:t>
            </a:r>
            <a:endParaRPr sz="2800" lang="en-GB">
              <a:solidFill>
                <a:srgbClr val="000000"/>
              </a:solidFill>
            </a:endParaRPr>
          </a:p>
        </p:txBody>
      </p:sp>
      <p:sp>
        <p:nvSpPr>
          <p:cNvPr id="1048688" name=""/>
          <p:cNvSpPr txBox="1"/>
          <p:nvPr/>
        </p:nvSpPr>
        <p:spPr>
          <a:xfrm>
            <a:off x="2768046" y="4420109"/>
            <a:ext cx="7642722" cy="1767840"/>
          </a:xfrm>
          <a:prstGeom prst="rect"/>
        </p:spPr>
        <p:txBody>
          <a:bodyPr rtlCol="0" wrap="square">
            <a:spAutoFit/>
          </a:bodyPr>
          <a:p>
            <a:r>
              <a:rPr sz="2800" lang="en-GB">
                <a:solidFill>
                  <a:srgbClr val="000000"/>
                </a:solidFill>
              </a:rPr>
              <a:t>3.An incredibly frustrating experience that happens all too often is when Customer Service tells you something like “That’s outside our policy or procedures, sorry, can’t help.”</a:t>
            </a:r>
            <a:endParaRPr sz="2800" lang="en-GB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Channabasava Yadav</cp:lastModifiedBy>
  <dcterms:created xsi:type="dcterms:W3CDTF">2024-03-27T19:07:22Z</dcterms:created>
  <dcterms:modified xsi:type="dcterms:W3CDTF">2024-09-05T05:26:50Z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11f48389909f410aaa9786e3b5c10177</vt:lpwstr>
  </property>
</Properties>
</file>