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2F9D"/>
    <a:srgbClr val="441D61"/>
    <a:srgbClr val="D1C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4B4A-75C6-1068-0184-18D660A8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7E9EE-DF5B-B00B-DE91-65C565A8E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220B-30A7-675A-AF18-B77A49E7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A2C7-F230-BB95-A354-42B714B5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6285-F985-5521-2565-6ACE4414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3369-C580-63EE-CC3D-118F967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1D965-1212-ABE2-815F-4BCE6321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BFFA-D4E3-1C1F-9556-A076324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E1C-97D6-AABD-B4FD-56CFBF23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23B1-4E7B-4E41-C980-968E5DF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8FCD7-C0D8-D674-471C-E1E0A34C7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D1681-BB19-659F-A1EE-6A541FF11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C2FB-54FF-EB22-FE3C-0BD164EC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4D93-99B2-6061-B3FB-1F3389A7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70FB-8422-0EBC-F44C-3847565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C958-B1F3-EEAA-DF54-8C7060B6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1A85-C9F2-531C-4BC0-E10264AB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0317-0EDF-8EF0-EAC7-FB35CF0A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B72E-ED59-B115-B867-3742934A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4A8A-19B0-E4BF-3E11-64D133CD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C9C1-8FFE-39A3-5627-4ADE642D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F585-E13B-82D9-136E-C8D7AAAA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DE66-ED7E-3793-D421-D9E0F18B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2F24-A1BD-E005-045F-133BABEC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813A-43A1-FDB0-2E25-33E5C9F6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D1E5-9DDD-DDD7-F566-E94369BD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7671-2DD5-4969-A34C-8C5BE20D4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68B3D-7CA8-B7C9-5D50-EA7AA815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6310-B86A-0424-1AEA-8911DC6F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724D-6E47-D67D-148E-F7BED241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7A9AE-6207-1296-7976-54DC8A90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113A-308F-CCD4-7D24-726AD3B3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CE45-53C8-E33E-0B5D-722337C4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0089-9F90-E5F3-1153-48CF87E8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70393-3A5D-8CDC-58A6-427363BE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AB9F4-47BE-F3E5-9B5D-F7135097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D95CC-0492-1E14-B4DE-AF6AEE50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7E36-BCA2-AFCC-D73F-55AB5BC5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F8C93-90BF-F52A-285E-E863A66F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A41-968F-31E5-E1FA-1D7258A3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668F5-9A19-15E7-33E8-FDD44089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63621-61E3-FF09-AB6C-46FDCB3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13F56-3B50-F9AD-4C17-B4D7B794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9173-CB00-1AA3-37BC-1012E95B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2CDF4-F9A5-B755-DC90-D3107133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AC27-9189-1BDB-B82F-119516AF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BE08-3226-E83E-9557-2241CE8C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FDD1-A396-C51C-E0A8-B7E67FDE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B456-266F-487C-D1EC-DEBA5D90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63765-D390-70BB-1B35-BDDF4885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6136E-5D7A-5873-7EB7-2FF8F93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FE20A-A64C-6EB1-EC31-5199A546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BD4C-7DFC-E758-EBEB-B1B054A5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30632-7A0F-1B9A-05B4-6523DBF19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94BFA-8B58-AFAD-7F49-E5815070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6CD7-4942-1C99-E07B-7789A52C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366D3-98D7-1D85-5AF1-932C241C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6960-5B0D-A714-99E2-E878C9FA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4EB06-AFA1-FC60-7B90-F88E6BC2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F93F-C017-5ECB-9CDE-D6375315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DA5C-BB4C-A7F9-B06E-86BD2C0C8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FA3C-E7A3-44B1-B6CE-DA5A3627A7E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33C-7A14-1332-F8D7-8AADE80DB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8D5D-A822-428B-E589-E2D658E66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ithub.com/Yashingle24" TargetMode="External"/><Relationship Id="rId7" Type="http://schemas.openxmlformats.org/officeDocument/2006/relationships/image" Target="../media/image20.svg"/><Relationship Id="rId2" Type="http://schemas.openxmlformats.org/officeDocument/2006/relationships/hyperlink" Target="http://www.linkedin.com/in/yashingle2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60BDC-DC85-04F6-ED41-0B5D0ACC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!!Table 3">
            <a:extLst>
              <a:ext uri="{FF2B5EF4-FFF2-40B4-BE49-F238E27FC236}">
                <a16:creationId xmlns:a16="http://schemas.microsoft.com/office/drawing/2014/main" id="{C8627FB6-7495-6492-93E8-777665FE3AEA}"/>
              </a:ext>
            </a:extLst>
          </p:cNvPr>
          <p:cNvGraphicFramePr>
            <a:graphicFrameLocks noGrp="1"/>
          </p:cNvGraphicFramePr>
          <p:nvPr/>
        </p:nvGraphicFramePr>
        <p:xfrm>
          <a:off x="0" y="7061200"/>
          <a:ext cx="1727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69645463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417594481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13669585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632686439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548957354"/>
                    </a:ext>
                  </a:extLst>
                </a:gridCol>
              </a:tblGrid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9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40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70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70047"/>
                  </a:ext>
                </a:extLst>
              </a:tr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A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4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C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55623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4C0448B-99B6-52D6-3214-5A5491AF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563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474637-9238-14A1-DA3E-E8C2491A5AA4}"/>
              </a:ext>
            </a:extLst>
          </p:cNvPr>
          <p:cNvSpPr txBox="1"/>
          <p:nvPr/>
        </p:nvSpPr>
        <p:spPr>
          <a:xfrm>
            <a:off x="10408025" y="5540189"/>
            <a:ext cx="14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Presented by</a:t>
            </a:r>
          </a:p>
          <a:p>
            <a:pPr algn="ctr"/>
            <a:endParaRPr lang="en-IN" sz="1200" b="1" dirty="0">
              <a:solidFill>
                <a:schemeClr val="bg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pPr algn="ctr"/>
            <a:r>
              <a:rPr lang="en-IN" sz="2400" b="1" dirty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Yash Ingle</a:t>
            </a:r>
          </a:p>
        </p:txBody>
      </p:sp>
    </p:spTree>
    <p:extLst>
      <p:ext uri="{BB962C8B-B14F-4D97-AF65-F5344CB8AC3E}">
        <p14:creationId xmlns:p14="http://schemas.microsoft.com/office/powerpoint/2010/main" val="89089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21666F-B926-04B7-6AFC-BD531CE0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31B656E7-CB71-6030-572D-9D353D1877B1}"/>
              </a:ext>
            </a:extLst>
          </p:cNvPr>
          <p:cNvSpPr/>
          <p:nvPr/>
        </p:nvSpPr>
        <p:spPr>
          <a:xfrm>
            <a:off x="597569" y="1606098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7EF23CF7-999A-1811-83DA-C92DAAF52A54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Data Findings 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55600" dist="1016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Lilita One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A482F-F427-7E8F-2C0F-48A6BE032ECF}"/>
              </a:ext>
            </a:extLst>
          </p:cNvPr>
          <p:cNvSpPr txBox="1"/>
          <p:nvPr/>
        </p:nvSpPr>
        <p:spPr>
          <a:xfrm>
            <a:off x="1246096" y="2324743"/>
            <a:ext cx="9090958" cy="327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Overview of Key Insights from Ride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Analysis covered over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5.8 million rides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in the past year.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Clear behaviour differences found 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between casual and member riders.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Differences observed in </a:t>
            </a:r>
            <a:r>
              <a:rPr lang="en-IN" sz="2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trip duration, frequency, time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and </a:t>
            </a:r>
            <a:r>
              <a:rPr lang="en-IN" sz="2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seasonality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Findings will help shape targeted strategies for conversion.</a:t>
            </a:r>
          </a:p>
        </p:txBody>
      </p:sp>
    </p:spTree>
    <p:extLst>
      <p:ext uri="{BB962C8B-B14F-4D97-AF65-F5344CB8AC3E}">
        <p14:creationId xmlns:p14="http://schemas.microsoft.com/office/powerpoint/2010/main" val="94312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DAAA47-0777-9DA5-0F8B-9B6954E80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8168C283-30AC-1DA6-E6F6-38B5AD67AD53}"/>
              </a:ext>
            </a:extLst>
          </p:cNvPr>
          <p:cNvSpPr/>
          <p:nvPr/>
        </p:nvSpPr>
        <p:spPr>
          <a:xfrm>
            <a:off x="6200511" y="1319228"/>
            <a:ext cx="5812196" cy="4740442"/>
          </a:xfrm>
          <a:prstGeom prst="rect">
            <a:avLst/>
          </a:prstGeom>
          <a:solidFill>
            <a:srgbClr val="D1C6EC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ACB494C7-E8B2-6790-0E89-784F24F0281D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Key Metrics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7679B-E0F9-B978-9212-BEBB913C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6" y="2083460"/>
            <a:ext cx="5919215" cy="2846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364C64-8BA9-09B0-E173-86BE928661CB}"/>
              </a:ext>
            </a:extLst>
          </p:cNvPr>
          <p:cNvSpPr txBox="1"/>
          <p:nvPr/>
        </p:nvSpPr>
        <p:spPr>
          <a:xfrm>
            <a:off x="6577263" y="1748589"/>
            <a:ext cx="4924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Total Rides: 5.72 Million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-Members: 3.64M (63.64%)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-Casual: 2.08M (36.36%)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Average Trip duration: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-Members: 12 mins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-Casual: 25 Mins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The Busiest Weekday: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-Members: Wednesday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-Casual: Saturday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Busiest Month :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Busiest Hour : 17 </a:t>
            </a:r>
            <a:r>
              <a:rPr lang="en-IN" dirty="0" err="1">
                <a:latin typeface="Bookman Old Style" panose="02050604050505020204" pitchFamily="18" charset="0"/>
              </a:rPr>
              <a:t>i.e</a:t>
            </a:r>
            <a:r>
              <a:rPr lang="en-IN" dirty="0">
                <a:latin typeface="Bookman Old Style" panose="02050604050505020204" pitchFamily="18" charset="0"/>
              </a:rPr>
              <a:t> 5 pm</a:t>
            </a:r>
          </a:p>
        </p:txBody>
      </p:sp>
    </p:spTree>
    <p:extLst>
      <p:ext uri="{BB962C8B-B14F-4D97-AF65-F5344CB8AC3E}">
        <p14:creationId xmlns:p14="http://schemas.microsoft.com/office/powerpoint/2010/main" val="254751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6E7A7-8C41-926E-7FC6-533ECA01A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02C4B434-F210-F5B0-8CF2-36ECA119B36D}"/>
              </a:ext>
            </a:extLst>
          </p:cNvPr>
          <p:cNvSpPr/>
          <p:nvPr/>
        </p:nvSpPr>
        <p:spPr>
          <a:xfrm>
            <a:off x="127669" y="1543347"/>
            <a:ext cx="5812196" cy="4740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C2BF4707-2CDC-F1BC-71B3-EB27C90BF514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Total Rides by Customer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72A1A-8294-E327-ECAA-1334CBEC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91" y="1543347"/>
            <a:ext cx="5871519" cy="47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D7DCF-9AB6-9375-E4DE-F9413D3547AD}"/>
              </a:ext>
            </a:extLst>
          </p:cNvPr>
          <p:cNvSpPr txBox="1"/>
          <p:nvPr/>
        </p:nvSpPr>
        <p:spPr>
          <a:xfrm>
            <a:off x="797859" y="2599764"/>
            <a:ext cx="4796117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Members</a:t>
            </a:r>
            <a:r>
              <a:rPr lang="en-IN" sz="2400" dirty="0">
                <a:latin typeface="Bookman Old Style" panose="02050604050505020204" pitchFamily="18" charset="0"/>
              </a:rPr>
              <a:t> took the most rides at </a:t>
            </a: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63.64%</a:t>
            </a:r>
            <a:r>
              <a:rPr lang="en-IN" sz="2400" dirty="0">
                <a:latin typeface="Bookman Old Style" panose="02050604050505020204" pitchFamily="18" charset="0"/>
              </a:rPr>
              <a:t> of the total trips compared to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36.36%</a:t>
            </a:r>
            <a:r>
              <a:rPr lang="en-IN" sz="2400" dirty="0">
                <a:latin typeface="Bookman Old Style" panose="02050604050505020204" pitchFamily="18" charset="0"/>
              </a:rPr>
              <a:t> of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Casual</a:t>
            </a:r>
            <a:r>
              <a:rPr lang="en-IN" sz="2400" dirty="0">
                <a:latin typeface="Bookman Old Style" panose="02050604050505020204" pitchFamily="18" charset="0"/>
              </a:rPr>
              <a:t> Riders</a:t>
            </a:r>
          </a:p>
        </p:txBody>
      </p:sp>
    </p:spTree>
    <p:extLst>
      <p:ext uri="{BB962C8B-B14F-4D97-AF65-F5344CB8AC3E}">
        <p14:creationId xmlns:p14="http://schemas.microsoft.com/office/powerpoint/2010/main" val="279481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75540-826F-7394-971D-A1E515DCC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35573E35-0850-5F0D-0F72-BE7E52081305}"/>
              </a:ext>
            </a:extLst>
          </p:cNvPr>
          <p:cNvSpPr/>
          <p:nvPr/>
        </p:nvSpPr>
        <p:spPr>
          <a:xfrm>
            <a:off x="7463867" y="2877876"/>
            <a:ext cx="4172321" cy="3631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3BD58907-5FFD-8E93-C87E-879AFAF2C5C9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Average Ride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D6E7A-C2E0-6DB8-CA58-708DFB74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425" y="1093694"/>
            <a:ext cx="6477293" cy="541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53A95-7049-6598-30C3-0816D1BCBA17}"/>
              </a:ext>
            </a:extLst>
          </p:cNvPr>
          <p:cNvSpPr txBox="1"/>
          <p:nvPr/>
        </p:nvSpPr>
        <p:spPr>
          <a:xfrm>
            <a:off x="7463867" y="2877876"/>
            <a:ext cx="4100604" cy="335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Casual</a:t>
            </a:r>
            <a:r>
              <a:rPr lang="en-IN" sz="2400" dirty="0">
                <a:latin typeface="Bookman Old Style" panose="02050604050505020204" pitchFamily="18" charset="0"/>
              </a:rPr>
              <a:t> riders averaged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25</a:t>
            </a:r>
            <a:r>
              <a:rPr lang="en-IN" sz="2400" dirty="0"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mins</a:t>
            </a:r>
            <a:r>
              <a:rPr lang="en-IN" sz="2400" dirty="0">
                <a:latin typeface="Bookman Old Style" panose="02050604050505020204" pitchFamily="18" charset="0"/>
              </a:rPr>
              <a:t> per bike ride.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Members</a:t>
            </a:r>
            <a:r>
              <a:rPr lang="en-IN" sz="2400" dirty="0">
                <a:latin typeface="Bookman Old Style" panose="02050604050505020204" pitchFamily="18" charset="0"/>
              </a:rPr>
              <a:t> trip duration were way less than that averaging around </a:t>
            </a: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12</a:t>
            </a:r>
            <a:r>
              <a:rPr lang="en-IN" sz="2400" dirty="0">
                <a:solidFill>
                  <a:srgbClr val="441D61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mins</a:t>
            </a:r>
            <a:r>
              <a:rPr lang="en-IN" sz="2400" dirty="0">
                <a:latin typeface="Bookman Old Style" panose="02050604050505020204" pitchFamily="18" charset="0"/>
              </a:rPr>
              <a:t> per ride.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48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CAB30-47A8-CD2D-FD27-2C60154FE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FB592FFC-744B-A947-D602-415E4D4166D9}"/>
              </a:ext>
            </a:extLst>
          </p:cNvPr>
          <p:cNvSpPr/>
          <p:nvPr/>
        </p:nvSpPr>
        <p:spPr>
          <a:xfrm>
            <a:off x="166372" y="1317010"/>
            <a:ext cx="9479650" cy="1007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3351FEA7-35A1-F619-48F6-419811407F67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Bike Demand by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72B1E-CC6C-1D74-8475-2D205A17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372" y="2465293"/>
            <a:ext cx="11733747" cy="42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713C5-E670-2C6A-5074-F7A4B99CEA3F}"/>
              </a:ext>
            </a:extLst>
          </p:cNvPr>
          <p:cNvSpPr txBox="1"/>
          <p:nvPr/>
        </p:nvSpPr>
        <p:spPr>
          <a:xfrm>
            <a:off x="408419" y="1314290"/>
            <a:ext cx="913002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busiest time of the day for both 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6E2F9D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members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and 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casual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riders was after lunch, peaking at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5 PM for both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04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99CCF-60D7-F9C3-47D1-12B3F1279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90C3841D-8267-7B06-46A3-483575B1580C}"/>
              </a:ext>
            </a:extLst>
          </p:cNvPr>
          <p:cNvSpPr/>
          <p:nvPr/>
        </p:nvSpPr>
        <p:spPr>
          <a:xfrm>
            <a:off x="166372" y="1317010"/>
            <a:ext cx="3643628" cy="5343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14357FAE-E3CA-9503-92AC-F0D0A1F0EE8B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Total Rides by Weekday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5878E-CD9D-870D-6538-D96256AC7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6164" y="1311769"/>
            <a:ext cx="7749463" cy="5343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66413-D764-3EEB-C3E1-7934F3A55845}"/>
              </a:ext>
            </a:extLst>
          </p:cNvPr>
          <p:cNvSpPr txBox="1"/>
          <p:nvPr/>
        </p:nvSpPr>
        <p:spPr>
          <a:xfrm>
            <a:off x="247054" y="1903439"/>
            <a:ext cx="3562946" cy="390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busiest weekdays for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Members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were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Monday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through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Friday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busiest weekdays for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Casual</a:t>
            </a: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 riders were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Saturday</a:t>
            </a: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 and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Sunday</a:t>
            </a: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22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A05CC-D024-9654-51BE-D31AE82E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3F8A094F-99AF-EB6E-1DDE-86748615971B}"/>
              </a:ext>
            </a:extLst>
          </p:cNvPr>
          <p:cNvSpPr/>
          <p:nvPr/>
        </p:nvSpPr>
        <p:spPr>
          <a:xfrm>
            <a:off x="166372" y="1317010"/>
            <a:ext cx="3285040" cy="2358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0237D222-EB83-4656-2B28-4EA3FDF6ED18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Total Rides by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93DD9-CD06-2235-7BB9-7D7F201EC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128093"/>
            <a:ext cx="8285367" cy="5203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205E3-E1D4-5C76-5BFE-9BF3654B340B}"/>
              </a:ext>
            </a:extLst>
          </p:cNvPr>
          <p:cNvSpPr txBox="1"/>
          <p:nvPr/>
        </p:nvSpPr>
        <p:spPr>
          <a:xfrm>
            <a:off x="166372" y="1317010"/>
            <a:ext cx="2962311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busiest season for both types of customer was 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summer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</p:txBody>
      </p:sp>
      <p:sp>
        <p:nvSpPr>
          <p:cNvPr id="2" name="!!Rectangle 28">
            <a:extLst>
              <a:ext uri="{FF2B5EF4-FFF2-40B4-BE49-F238E27FC236}">
                <a16:creationId xmlns:a16="http://schemas.microsoft.com/office/drawing/2014/main" id="{8E8A9C87-8CE9-C9D0-5247-F6606018C179}"/>
              </a:ext>
            </a:extLst>
          </p:cNvPr>
          <p:cNvSpPr/>
          <p:nvPr/>
        </p:nvSpPr>
        <p:spPr>
          <a:xfrm>
            <a:off x="184302" y="3852336"/>
            <a:ext cx="3285040" cy="2478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B6F73-D628-3256-098D-D90CEA7B2717}"/>
              </a:ext>
            </a:extLst>
          </p:cNvPr>
          <p:cNvSpPr txBox="1"/>
          <p:nvPr/>
        </p:nvSpPr>
        <p:spPr>
          <a:xfrm>
            <a:off x="184302" y="3822674"/>
            <a:ext cx="3096780" cy="253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Members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numbers remained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high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thorough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October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Casual</a:t>
            </a:r>
            <a:r>
              <a:rPr lang="en-IN" dirty="0">
                <a:solidFill>
                  <a:prstClr val="black"/>
                </a:solidFill>
                <a:latin typeface="Bookman Old Style" panose="02050604050505020204" pitchFamily="18" charset="0"/>
              </a:rPr>
              <a:t> riders were high from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June</a:t>
            </a:r>
            <a:r>
              <a:rPr lang="en-IN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to</a:t>
            </a:r>
            <a:r>
              <a:rPr lang="en-IN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September</a:t>
            </a:r>
            <a:r>
              <a:rPr lang="en-IN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02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47CD4-2A63-24CF-F48A-DC310D47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8499BB68-7BA4-6B5C-3E1E-24ADA3C536D7}"/>
              </a:ext>
            </a:extLst>
          </p:cNvPr>
          <p:cNvSpPr/>
          <p:nvPr/>
        </p:nvSpPr>
        <p:spPr>
          <a:xfrm>
            <a:off x="7306235" y="1092791"/>
            <a:ext cx="4700234" cy="52362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B05E4DEA-4FA7-36A6-7130-B314B16922EC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Total Rides by Bike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330F5-ABEF-18B5-BD83-03AD93A5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49" y="1092790"/>
            <a:ext cx="6638280" cy="5528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3C39F-1554-4314-9621-B9325699AD33}"/>
              </a:ext>
            </a:extLst>
          </p:cNvPr>
          <p:cNvSpPr txBox="1"/>
          <p:nvPr/>
        </p:nvSpPr>
        <p:spPr>
          <a:xfrm>
            <a:off x="7472082" y="2551813"/>
            <a:ext cx="3562946" cy="335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most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popular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bike for both types of customer was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Classic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le</a:t>
            </a:r>
            <a:r>
              <a:rPr lang="en-IN" sz="24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ast</a:t>
            </a: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 being the electric scooter.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665E4-292F-AC9D-EC9D-FEFFD1A5B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36" y="1114809"/>
            <a:ext cx="1712590" cy="12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96A1FB-10CB-4978-D478-2B6F8380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3405596-3A8B-9AAA-AFD8-BA2A33B962C2}"/>
              </a:ext>
            </a:extLst>
          </p:cNvPr>
          <p:cNvSpPr/>
          <p:nvPr/>
        </p:nvSpPr>
        <p:spPr>
          <a:xfrm>
            <a:off x="249478" y="910226"/>
            <a:ext cx="5658263" cy="4450668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E3858D07-2B18-1426-3978-C207354667DF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Recommendations</a:t>
            </a:r>
          </a:p>
        </p:txBody>
      </p:sp>
      <p:sp>
        <p:nvSpPr>
          <p:cNvPr id="2" name="!!Rectangle 28">
            <a:extLst>
              <a:ext uri="{FF2B5EF4-FFF2-40B4-BE49-F238E27FC236}">
                <a16:creationId xmlns:a16="http://schemas.microsoft.com/office/drawing/2014/main" id="{6A8AE42A-6E82-2E77-0A03-8CEBEC88DEB3}"/>
              </a:ext>
            </a:extLst>
          </p:cNvPr>
          <p:cNvSpPr/>
          <p:nvPr/>
        </p:nvSpPr>
        <p:spPr>
          <a:xfrm>
            <a:off x="6408230" y="2234607"/>
            <a:ext cx="5658263" cy="4450668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293DD-6B9F-0857-6BD2-7958E503D4F7}"/>
              </a:ext>
            </a:extLst>
          </p:cNvPr>
          <p:cNvSpPr txBox="1"/>
          <p:nvPr/>
        </p:nvSpPr>
        <p:spPr>
          <a:xfrm>
            <a:off x="249478" y="1078971"/>
            <a:ext cx="5482685" cy="411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🧲 1. Convert Casual Riders into Members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Launch tailored weekend/leisure membership plans with benefits aligned to casual rider behavior.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Offer ride-based loyalty rewards (e.g., free membership extensions after certain miles).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Run referral programs for free rides or discounts to incentivize peer sign-ups.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Provide seasonal membership offers during summer when ride activity is high.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9CAF8-3957-718C-7662-E53E0D43CE1F}"/>
              </a:ext>
            </a:extLst>
          </p:cNvPr>
          <p:cNvSpPr txBox="1"/>
          <p:nvPr/>
        </p:nvSpPr>
        <p:spPr>
          <a:xfrm>
            <a:off x="6551666" y="2567564"/>
            <a:ext cx="4948517" cy="37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Bookman Old Style" panose="02050604050505020204" pitchFamily="18" charset="0"/>
              </a:rPr>
              <a:t>📱 2. Enhance Digital Experience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Develop a mobile app with:   - Bike geolocation + mobile unlocking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 Visual stats (carbon saved, miles biked)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Loyalty rewards &amp; exclusive member discounts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1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44F6D-74AF-3CA4-EE8B-D7973C66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672E9805-1753-B661-2990-D739EBA66BF0}"/>
              </a:ext>
            </a:extLst>
          </p:cNvPr>
          <p:cNvSpPr/>
          <p:nvPr/>
        </p:nvSpPr>
        <p:spPr>
          <a:xfrm>
            <a:off x="6466185" y="865402"/>
            <a:ext cx="5572314" cy="3823139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662B24BC-CEF9-7069-D3C0-9C960380D471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Recommendations</a:t>
            </a:r>
          </a:p>
        </p:txBody>
      </p:sp>
      <p:sp>
        <p:nvSpPr>
          <p:cNvPr id="2" name="!!Rectangle 28">
            <a:extLst>
              <a:ext uri="{FF2B5EF4-FFF2-40B4-BE49-F238E27FC236}">
                <a16:creationId xmlns:a16="http://schemas.microsoft.com/office/drawing/2014/main" id="{4856052C-A928-B359-2BB8-562B0D5EF41D}"/>
              </a:ext>
            </a:extLst>
          </p:cNvPr>
          <p:cNvSpPr/>
          <p:nvPr/>
        </p:nvSpPr>
        <p:spPr>
          <a:xfrm>
            <a:off x="213622" y="2406051"/>
            <a:ext cx="5452072" cy="4205453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E6CE6-D343-1AF9-E03C-0C445C8A01F3}"/>
              </a:ext>
            </a:extLst>
          </p:cNvPr>
          <p:cNvSpPr txBox="1"/>
          <p:nvPr/>
        </p:nvSpPr>
        <p:spPr>
          <a:xfrm>
            <a:off x="153501" y="2824149"/>
            <a:ext cx="5572314" cy="336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🎯 3. Improve Targeted Marketing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Partner with tourist attractions for member-only perks (e.g., entry discounts).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Focus campaigns at popular casual rider stations to boost weekend conversions.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Use surveys to better understand casual rider needs and conversion barriers.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71D22-5E25-9220-7A6B-2820F0F0BFAC}"/>
              </a:ext>
            </a:extLst>
          </p:cNvPr>
          <p:cNvSpPr txBox="1"/>
          <p:nvPr/>
        </p:nvSpPr>
        <p:spPr>
          <a:xfrm>
            <a:off x="6586428" y="983206"/>
            <a:ext cx="4948517" cy="336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💸 4. Optimize Pricing &amp; Plans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Introduce flexible pricing models (monthly, quarterly, annual).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Highlight annual plan cost savings to nudge commitment.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Offer long-ride discounts exclusive to members to appeal to leisure users.</a:t>
            </a:r>
          </a:p>
        </p:txBody>
      </p:sp>
    </p:spTree>
    <p:extLst>
      <p:ext uri="{BB962C8B-B14F-4D97-AF65-F5344CB8AC3E}">
        <p14:creationId xmlns:p14="http://schemas.microsoft.com/office/powerpoint/2010/main" val="418453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4">
            <a:extLst>
              <a:ext uri="{FF2B5EF4-FFF2-40B4-BE49-F238E27FC236}">
                <a16:creationId xmlns:a16="http://schemas.microsoft.com/office/drawing/2014/main" id="{3456C2BF-AAF6-85EC-5783-B71198A72EFA}"/>
              </a:ext>
            </a:extLst>
          </p:cNvPr>
          <p:cNvSpPr/>
          <p:nvPr/>
        </p:nvSpPr>
        <p:spPr>
          <a:xfrm>
            <a:off x="8845216" y="1588169"/>
            <a:ext cx="2749216" cy="4740442"/>
          </a:xfrm>
          <a:prstGeom prst="rect">
            <a:avLst/>
          </a:prstGeom>
          <a:gradFill>
            <a:gsLst>
              <a:gs pos="11000">
                <a:srgbClr val="7797F2"/>
              </a:gs>
              <a:gs pos="100000">
                <a:srgbClr val="8A72D7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!!3">
            <a:extLst>
              <a:ext uri="{FF2B5EF4-FFF2-40B4-BE49-F238E27FC236}">
                <a16:creationId xmlns:a16="http://schemas.microsoft.com/office/drawing/2014/main" id="{968AF864-9AC5-3530-033C-CB5522A6F004}"/>
              </a:ext>
            </a:extLst>
          </p:cNvPr>
          <p:cNvSpPr/>
          <p:nvPr/>
        </p:nvSpPr>
        <p:spPr>
          <a:xfrm flipH="1">
            <a:off x="6096000" y="1588169"/>
            <a:ext cx="2749216" cy="4740442"/>
          </a:xfrm>
          <a:prstGeom prst="rect">
            <a:avLst/>
          </a:prstGeom>
          <a:gradFill>
            <a:gsLst>
              <a:gs pos="11000">
                <a:srgbClr val="A270D2"/>
              </a:gs>
              <a:gs pos="100000">
                <a:srgbClr val="D26CC8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!!2">
            <a:extLst>
              <a:ext uri="{FF2B5EF4-FFF2-40B4-BE49-F238E27FC236}">
                <a16:creationId xmlns:a16="http://schemas.microsoft.com/office/drawing/2014/main" id="{E7D75D0B-FD1D-8FF4-45C4-AC9AE9699C3D}"/>
              </a:ext>
            </a:extLst>
          </p:cNvPr>
          <p:cNvSpPr/>
          <p:nvPr/>
        </p:nvSpPr>
        <p:spPr>
          <a:xfrm>
            <a:off x="3346785" y="1588169"/>
            <a:ext cx="2749216" cy="4740442"/>
          </a:xfrm>
          <a:prstGeom prst="rect">
            <a:avLst/>
          </a:prstGeom>
          <a:gradFill>
            <a:gsLst>
              <a:gs pos="11000">
                <a:srgbClr val="DC40B3"/>
              </a:gs>
              <a:gs pos="100000">
                <a:srgbClr val="FE646E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!!1">
            <a:extLst>
              <a:ext uri="{FF2B5EF4-FFF2-40B4-BE49-F238E27FC236}">
                <a16:creationId xmlns:a16="http://schemas.microsoft.com/office/drawing/2014/main" id="{58B33969-7D5E-2633-057E-64B568959454}"/>
              </a:ext>
            </a:extLst>
          </p:cNvPr>
          <p:cNvSpPr/>
          <p:nvPr/>
        </p:nvSpPr>
        <p:spPr>
          <a:xfrm flipH="1">
            <a:off x="597569" y="1574304"/>
            <a:ext cx="2749216" cy="4740442"/>
          </a:xfrm>
          <a:prstGeom prst="rect">
            <a:avLst/>
          </a:prstGeom>
          <a:gradFill flip="none" rotWithShape="1">
            <a:gsLst>
              <a:gs pos="11000">
                <a:srgbClr val="8A72D7"/>
              </a:gs>
              <a:gs pos="100000">
                <a:srgbClr val="67FA9B"/>
              </a:gs>
            </a:gsLst>
            <a:lin ang="5400000" scaled="1"/>
            <a:tileRect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!!Table 3">
            <a:extLst>
              <a:ext uri="{FF2B5EF4-FFF2-40B4-BE49-F238E27FC236}">
                <a16:creationId xmlns:a16="http://schemas.microsoft.com/office/drawing/2014/main" id="{1A77EA87-3B05-C965-AB78-4532E1FA0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65757"/>
              </p:ext>
            </p:extLst>
          </p:nvPr>
        </p:nvGraphicFramePr>
        <p:xfrm>
          <a:off x="0" y="7061200"/>
          <a:ext cx="1727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69645463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417594481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13669585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632686439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548957354"/>
                    </a:ext>
                  </a:extLst>
                </a:gridCol>
              </a:tblGrid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9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40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70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70047"/>
                  </a:ext>
                </a:extLst>
              </a:tr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A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4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C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55623"/>
                  </a:ext>
                </a:extLst>
              </a:tr>
            </a:tbl>
          </a:graphicData>
        </a:graphic>
      </p:graphicFrame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7" name="!!TextBox 6">
            <a:extLst>
              <a:ext uri="{FF2B5EF4-FFF2-40B4-BE49-F238E27FC236}">
                <a16:creationId xmlns:a16="http://schemas.microsoft.com/office/drawing/2014/main" id="{1CEE3F85-2DD3-0076-0D68-A43FD3698AC9}"/>
              </a:ext>
            </a:extLst>
          </p:cNvPr>
          <p:cNvSpPr txBox="1"/>
          <p:nvPr/>
        </p:nvSpPr>
        <p:spPr>
          <a:xfrm>
            <a:off x="970466" y="4314690"/>
            <a:ext cx="18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Introduction</a:t>
            </a:r>
          </a:p>
        </p:txBody>
      </p:sp>
      <p:sp>
        <p:nvSpPr>
          <p:cNvPr id="14" name="!!TextBox 13">
            <a:extLst>
              <a:ext uri="{FF2B5EF4-FFF2-40B4-BE49-F238E27FC236}">
                <a16:creationId xmlns:a16="http://schemas.microsoft.com/office/drawing/2014/main" id="{85C94488-5E02-D292-1FBF-7BEB32D8E277}"/>
              </a:ext>
            </a:extLst>
          </p:cNvPr>
          <p:cNvSpPr txBox="1"/>
          <p:nvPr/>
        </p:nvSpPr>
        <p:spPr>
          <a:xfrm>
            <a:off x="3928437" y="4314690"/>
            <a:ext cx="158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Problems</a:t>
            </a:r>
          </a:p>
        </p:txBody>
      </p:sp>
      <p:pic>
        <p:nvPicPr>
          <p:cNvPr id="15" name="!!Graphic 14">
            <a:extLst>
              <a:ext uri="{FF2B5EF4-FFF2-40B4-BE49-F238E27FC236}">
                <a16:creationId xmlns:a16="http://schemas.microsoft.com/office/drawing/2014/main" id="{16A532E4-E990-3367-72A2-DA99C224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2783" y="3262044"/>
            <a:ext cx="658174" cy="658174"/>
          </a:xfrm>
          <a:prstGeom prst="rect">
            <a:avLst/>
          </a:prstGeom>
        </p:spPr>
      </p:pic>
      <p:sp>
        <p:nvSpPr>
          <p:cNvPr id="19" name="!!TextBox 18">
            <a:extLst>
              <a:ext uri="{FF2B5EF4-FFF2-40B4-BE49-F238E27FC236}">
                <a16:creationId xmlns:a16="http://schemas.microsoft.com/office/drawing/2014/main" id="{E17BB799-FD8C-EF68-0385-DDC724CAE007}"/>
              </a:ext>
            </a:extLst>
          </p:cNvPr>
          <p:cNvSpPr txBox="1"/>
          <p:nvPr/>
        </p:nvSpPr>
        <p:spPr>
          <a:xfrm>
            <a:off x="6377614" y="4314690"/>
            <a:ext cx="218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Data Findings</a:t>
            </a:r>
            <a:endParaRPr lang="en-US" sz="2400" dirty="0"/>
          </a:p>
        </p:txBody>
      </p:sp>
      <p:sp>
        <p:nvSpPr>
          <p:cNvPr id="35" name="!!TextBox 34">
            <a:extLst>
              <a:ext uri="{FF2B5EF4-FFF2-40B4-BE49-F238E27FC236}">
                <a16:creationId xmlns:a16="http://schemas.microsoft.com/office/drawing/2014/main" id="{A993AB9C-4FC8-936C-BC29-1D12081335A2}"/>
              </a:ext>
            </a:extLst>
          </p:cNvPr>
          <p:cNvSpPr txBox="1"/>
          <p:nvPr/>
        </p:nvSpPr>
        <p:spPr>
          <a:xfrm>
            <a:off x="8963318" y="4314690"/>
            <a:ext cx="251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Recommendations</a:t>
            </a:r>
            <a:endParaRPr lang="en-US" sz="2400" dirty="0"/>
          </a:p>
        </p:txBody>
      </p:sp>
      <p:pic>
        <p:nvPicPr>
          <p:cNvPr id="36" name="!!Graphic 35">
            <a:extLst>
              <a:ext uri="{FF2B5EF4-FFF2-40B4-BE49-F238E27FC236}">
                <a16:creationId xmlns:a16="http://schemas.microsoft.com/office/drawing/2014/main" id="{8F29F98E-7AAB-AE47-7D59-9C878AF7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3742" y="3228308"/>
            <a:ext cx="725646" cy="725646"/>
          </a:xfrm>
          <a:prstGeom prst="rect">
            <a:avLst/>
          </a:prstGeom>
        </p:spPr>
      </p:pic>
      <p:sp>
        <p:nvSpPr>
          <p:cNvPr id="37" name="!!TextBox 36">
            <a:extLst>
              <a:ext uri="{FF2B5EF4-FFF2-40B4-BE49-F238E27FC236}">
                <a16:creationId xmlns:a16="http://schemas.microsoft.com/office/drawing/2014/main" id="{FF0404B0-E417-C275-EA1F-FE545DD7C76D}"/>
              </a:ext>
            </a:extLst>
          </p:cNvPr>
          <p:cNvSpPr txBox="1"/>
          <p:nvPr/>
        </p:nvSpPr>
        <p:spPr>
          <a:xfrm>
            <a:off x="1121277" y="1604775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1</a:t>
            </a:r>
          </a:p>
        </p:txBody>
      </p:sp>
      <p:sp>
        <p:nvSpPr>
          <p:cNvPr id="38" name="!!TextBox 37">
            <a:extLst>
              <a:ext uri="{FF2B5EF4-FFF2-40B4-BE49-F238E27FC236}">
                <a16:creationId xmlns:a16="http://schemas.microsoft.com/office/drawing/2014/main" id="{08C48735-B773-D29D-FD2A-880BFCAA631C}"/>
              </a:ext>
            </a:extLst>
          </p:cNvPr>
          <p:cNvSpPr txBox="1"/>
          <p:nvPr/>
        </p:nvSpPr>
        <p:spPr>
          <a:xfrm>
            <a:off x="3870493" y="1604775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2</a:t>
            </a:r>
          </a:p>
        </p:txBody>
      </p:sp>
      <p:sp>
        <p:nvSpPr>
          <p:cNvPr id="39" name="!!TextBox 38">
            <a:extLst>
              <a:ext uri="{FF2B5EF4-FFF2-40B4-BE49-F238E27FC236}">
                <a16:creationId xmlns:a16="http://schemas.microsoft.com/office/drawing/2014/main" id="{A456ABB5-D6EE-7A72-8EDE-5F6A485E434C}"/>
              </a:ext>
            </a:extLst>
          </p:cNvPr>
          <p:cNvSpPr txBox="1"/>
          <p:nvPr/>
        </p:nvSpPr>
        <p:spPr>
          <a:xfrm>
            <a:off x="6619708" y="1604775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3</a:t>
            </a:r>
          </a:p>
        </p:txBody>
      </p:sp>
      <p:sp>
        <p:nvSpPr>
          <p:cNvPr id="40" name="!!TextBox 39">
            <a:extLst>
              <a:ext uri="{FF2B5EF4-FFF2-40B4-BE49-F238E27FC236}">
                <a16:creationId xmlns:a16="http://schemas.microsoft.com/office/drawing/2014/main" id="{5E093F71-3D81-ED84-8927-8421E1539A23}"/>
              </a:ext>
            </a:extLst>
          </p:cNvPr>
          <p:cNvSpPr txBox="1"/>
          <p:nvPr/>
        </p:nvSpPr>
        <p:spPr>
          <a:xfrm>
            <a:off x="9368924" y="1604775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4</a:t>
            </a:r>
          </a:p>
        </p:txBody>
      </p:sp>
      <p:pic>
        <p:nvPicPr>
          <p:cNvPr id="3" name="!!Graphic 35" descr="Presentation with bar chart with solid fill">
            <a:extLst>
              <a:ext uri="{FF2B5EF4-FFF2-40B4-BE49-F238E27FC236}">
                <a16:creationId xmlns:a16="http://schemas.microsoft.com/office/drawing/2014/main" id="{C61DF281-2809-E7C9-9A1D-7A7196CC3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8959" y="3133931"/>
            <a:ext cx="914400" cy="914400"/>
          </a:xfrm>
          <a:prstGeom prst="rect">
            <a:avLst/>
          </a:prstGeom>
        </p:spPr>
      </p:pic>
      <p:pic>
        <p:nvPicPr>
          <p:cNvPr id="5" name="!!Graphic 7" descr="List with solid fill">
            <a:extLst>
              <a:ext uri="{FF2B5EF4-FFF2-40B4-BE49-F238E27FC236}">
                <a16:creationId xmlns:a16="http://schemas.microsoft.com/office/drawing/2014/main" id="{D4EE72E3-95FF-CB0D-C3D9-F3841FC4B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6381" y="31339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EE3B2-5989-626C-70A4-185E3A53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TextBox 12">
            <a:extLst>
              <a:ext uri="{FF2B5EF4-FFF2-40B4-BE49-F238E27FC236}">
                <a16:creationId xmlns:a16="http://schemas.microsoft.com/office/drawing/2014/main" id="{EAC7374F-0022-44CE-30D7-9DB53C428CC4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Summary</a:t>
            </a:r>
          </a:p>
        </p:txBody>
      </p:sp>
      <p:sp>
        <p:nvSpPr>
          <p:cNvPr id="2" name="!!Rectangle 28">
            <a:extLst>
              <a:ext uri="{FF2B5EF4-FFF2-40B4-BE49-F238E27FC236}">
                <a16:creationId xmlns:a16="http://schemas.microsoft.com/office/drawing/2014/main" id="{1F9F73E1-D1CC-F43C-8D5C-2E471BB07CFB}"/>
              </a:ext>
            </a:extLst>
          </p:cNvPr>
          <p:cNvSpPr/>
          <p:nvPr/>
        </p:nvSpPr>
        <p:spPr>
          <a:xfrm>
            <a:off x="253412" y="1116412"/>
            <a:ext cx="11685175" cy="5338175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E6E72-A2D7-F06A-3830-5F1D37368C9D}"/>
              </a:ext>
            </a:extLst>
          </p:cNvPr>
          <p:cNvSpPr txBox="1"/>
          <p:nvPr/>
        </p:nvSpPr>
        <p:spPr>
          <a:xfrm>
            <a:off x="544216" y="1226782"/>
            <a:ext cx="10491337" cy="508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🔍 Key Findings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Members primarily ride during weekday rush hours, likely for work commutes.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Casual riders favor weekend rides, often longer and recreational in nature.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E-bikes are the top choice for both user types.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Summer months see peak ride volume; winter drop-off is sharper among casuals.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🎯 Strategic Highlights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Tailor membership options and promos to weekend leisure users.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Offer loyalty rewards, seasonal deals, and flexible pricing to drive conversions.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Improve digital presence via a dedicated mobile app with features that enhance user experience.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Collaborate with local content creators to document scenic rides around Chicago, boosting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Cyclistic’s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brand image and attracting new customers.</a:t>
            </a:r>
          </a:p>
        </p:txBody>
      </p:sp>
    </p:spTree>
    <p:extLst>
      <p:ext uri="{BB962C8B-B14F-4D97-AF65-F5344CB8AC3E}">
        <p14:creationId xmlns:p14="http://schemas.microsoft.com/office/powerpoint/2010/main" val="165341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8E3814-FD8B-9FC0-B7D6-EC2E14D6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 28">
            <a:extLst>
              <a:ext uri="{FF2B5EF4-FFF2-40B4-BE49-F238E27FC236}">
                <a16:creationId xmlns:a16="http://schemas.microsoft.com/office/drawing/2014/main" id="{09255FB0-F3B8-CE5D-30EE-C6F0BEE402EF}"/>
              </a:ext>
            </a:extLst>
          </p:cNvPr>
          <p:cNvSpPr/>
          <p:nvPr/>
        </p:nvSpPr>
        <p:spPr>
          <a:xfrm>
            <a:off x="144083" y="4474831"/>
            <a:ext cx="5951916" cy="155568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F4440-4C14-E710-9F6C-AC92D004670A}"/>
              </a:ext>
            </a:extLst>
          </p:cNvPr>
          <p:cNvSpPr txBox="1"/>
          <p:nvPr/>
        </p:nvSpPr>
        <p:spPr>
          <a:xfrm>
            <a:off x="1371275" y="517120"/>
            <a:ext cx="9449449" cy="313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Thank you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or your time and attention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 appreciate the opportunity to present these findings and recommendations.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883E7-7372-1FB0-9D91-B23725D8E9CE}"/>
              </a:ext>
            </a:extLst>
          </p:cNvPr>
          <p:cNvSpPr txBox="1"/>
          <p:nvPr/>
        </p:nvSpPr>
        <p:spPr>
          <a:xfrm>
            <a:off x="8785413" y="4577460"/>
            <a:ext cx="3307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Connect with me: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yashingle.work@gmail.com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  <a:hlinkClick r:id="rId2"/>
              </a:rPr>
              <a:t>LinkedIn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  <a:hlinkClick r:id="rId3"/>
              </a:rPr>
              <a:t>GitHub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25B29-E03B-A3F0-CEE8-F506BA3DBA98}"/>
              </a:ext>
            </a:extLst>
          </p:cNvPr>
          <p:cNvSpPr txBox="1"/>
          <p:nvPr/>
        </p:nvSpPr>
        <p:spPr>
          <a:xfrm>
            <a:off x="178443" y="4644662"/>
            <a:ext cx="611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💬 I’m happy to answer any questions or feedback.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Feel free to share your thoughts or suggestions.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97E213-4CC4-B013-97B6-AE52DEECC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6" y="5567389"/>
            <a:ext cx="277602" cy="2776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301064-34A4-99BF-91C3-74DE146EC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6" y="5949284"/>
            <a:ext cx="277603" cy="277603"/>
          </a:xfrm>
          <a:prstGeom prst="rect">
            <a:avLst/>
          </a:prstGeom>
        </p:spPr>
      </p:pic>
      <p:pic>
        <p:nvPicPr>
          <p:cNvPr id="21" name="Graphic 20" descr="Envelope">
            <a:extLst>
              <a:ext uri="{FF2B5EF4-FFF2-40B4-BE49-F238E27FC236}">
                <a16:creationId xmlns:a16="http://schemas.microsoft.com/office/drawing/2014/main" id="{98393736-BDF7-9C53-F29D-0A13411F3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3017" y="5135594"/>
            <a:ext cx="352017" cy="3520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060631-0EF1-89DC-3A29-88FE544A5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3" y="213356"/>
            <a:ext cx="141942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1">
            <a:extLst>
              <a:ext uri="{FF2B5EF4-FFF2-40B4-BE49-F238E27FC236}">
                <a16:creationId xmlns:a16="http://schemas.microsoft.com/office/drawing/2014/main" id="{58B33969-7D5E-2633-057E-64B568959454}"/>
              </a:ext>
            </a:extLst>
          </p:cNvPr>
          <p:cNvSpPr/>
          <p:nvPr/>
        </p:nvSpPr>
        <p:spPr>
          <a:xfrm>
            <a:off x="597569" y="1588169"/>
            <a:ext cx="2749216" cy="4740442"/>
          </a:xfrm>
          <a:prstGeom prst="rect">
            <a:avLst/>
          </a:prstGeom>
          <a:gradFill flip="none" rotWithShape="1">
            <a:gsLst>
              <a:gs pos="11000">
                <a:srgbClr val="8A72D7"/>
              </a:gs>
              <a:gs pos="100000">
                <a:srgbClr val="67FA9B"/>
              </a:gs>
            </a:gsLst>
            <a:lin ang="5400000" scaled="1"/>
            <a:tileRect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3" name="!!TextBox 2">
            <a:extLst>
              <a:ext uri="{FF2B5EF4-FFF2-40B4-BE49-F238E27FC236}">
                <a16:creationId xmlns:a16="http://schemas.microsoft.com/office/drawing/2014/main" id="{D426BD3E-2B79-CE14-9B33-3CDAED3321D3}"/>
              </a:ext>
            </a:extLst>
          </p:cNvPr>
          <p:cNvSpPr txBox="1"/>
          <p:nvPr/>
        </p:nvSpPr>
        <p:spPr>
          <a:xfrm>
            <a:off x="916676" y="3824168"/>
            <a:ext cx="217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project explores user behavior in bike-sharing service.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!!TextBox 6">
            <a:extLst>
              <a:ext uri="{FF2B5EF4-FFF2-40B4-BE49-F238E27FC236}">
                <a16:creationId xmlns:a16="http://schemas.microsoft.com/office/drawing/2014/main" id="{1CEE3F85-2DD3-0076-0D68-A43FD3698AC9}"/>
              </a:ext>
            </a:extLst>
          </p:cNvPr>
          <p:cNvSpPr txBox="1"/>
          <p:nvPr/>
        </p:nvSpPr>
        <p:spPr>
          <a:xfrm>
            <a:off x="970465" y="3157056"/>
            <a:ext cx="20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2400" dirty="0"/>
          </a:p>
        </p:txBody>
      </p:sp>
      <p:pic>
        <p:nvPicPr>
          <p:cNvPr id="8" name="!!Graphic 7" descr="List with solid fill">
            <a:extLst>
              <a:ext uri="{FF2B5EF4-FFF2-40B4-BE49-F238E27FC236}">
                <a16:creationId xmlns:a16="http://schemas.microsoft.com/office/drawing/2014/main" id="{F53F39B1-AA84-E161-38F9-F52F04DD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275" y="2049058"/>
            <a:ext cx="914400" cy="914400"/>
          </a:xfrm>
          <a:prstGeom prst="rect">
            <a:avLst/>
          </a:prstGeom>
        </p:spPr>
      </p:pic>
      <p:sp>
        <p:nvSpPr>
          <p:cNvPr id="6" name="!!TextBox 13">
            <a:extLst>
              <a:ext uri="{FF2B5EF4-FFF2-40B4-BE49-F238E27FC236}">
                <a16:creationId xmlns:a16="http://schemas.microsoft.com/office/drawing/2014/main" id="{FFF53AA6-1BDB-ACE5-0460-C8D663A83793}"/>
              </a:ext>
            </a:extLst>
          </p:cNvPr>
          <p:cNvSpPr txBox="1"/>
          <p:nvPr/>
        </p:nvSpPr>
        <p:spPr>
          <a:xfrm rot="16200000">
            <a:off x="3518323" y="3464831"/>
            <a:ext cx="240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Problems</a:t>
            </a: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AC6CAEA4-C63B-349C-8097-9A55EB0E5373}"/>
              </a:ext>
            </a:extLst>
          </p:cNvPr>
          <p:cNvSpPr txBox="1"/>
          <p:nvPr/>
        </p:nvSpPr>
        <p:spPr>
          <a:xfrm rot="16200000">
            <a:off x="5812321" y="3464831"/>
            <a:ext cx="331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Data Findings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18BD8749-C484-F93D-A7FD-B107FE9E9B68}"/>
              </a:ext>
            </a:extLst>
          </p:cNvPr>
          <p:cNvSpPr txBox="1"/>
          <p:nvPr/>
        </p:nvSpPr>
        <p:spPr>
          <a:xfrm rot="16200000">
            <a:off x="8313457" y="3464831"/>
            <a:ext cx="381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Recommendations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9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1">
            <a:extLst>
              <a:ext uri="{FF2B5EF4-FFF2-40B4-BE49-F238E27FC236}">
                <a16:creationId xmlns:a16="http://schemas.microsoft.com/office/drawing/2014/main" id="{E7D75D0B-FD1D-8FF4-45C4-AC9AE9699C3D}"/>
              </a:ext>
            </a:extLst>
          </p:cNvPr>
          <p:cNvSpPr/>
          <p:nvPr/>
        </p:nvSpPr>
        <p:spPr>
          <a:xfrm flipH="1">
            <a:off x="3346785" y="1588169"/>
            <a:ext cx="2749216" cy="4740442"/>
          </a:xfrm>
          <a:prstGeom prst="rect">
            <a:avLst/>
          </a:prstGeom>
          <a:gradFill>
            <a:gsLst>
              <a:gs pos="11000">
                <a:srgbClr val="DC40B3"/>
              </a:gs>
              <a:gs pos="100000">
                <a:srgbClr val="FE646E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998CAFC4-1EB3-ED7E-0E02-B5D6CDB9384F}"/>
              </a:ext>
            </a:extLst>
          </p:cNvPr>
          <p:cNvSpPr txBox="1"/>
          <p:nvPr/>
        </p:nvSpPr>
        <p:spPr>
          <a:xfrm>
            <a:off x="3573538" y="4022083"/>
            <a:ext cx="234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Identifying challenges limiting membership growth and user retention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!!TextBox 13">
            <a:extLst>
              <a:ext uri="{FF2B5EF4-FFF2-40B4-BE49-F238E27FC236}">
                <a16:creationId xmlns:a16="http://schemas.microsoft.com/office/drawing/2014/main" id="{85C94488-5E02-D292-1FBF-7BEB32D8E277}"/>
              </a:ext>
            </a:extLst>
          </p:cNvPr>
          <p:cNvSpPr txBox="1"/>
          <p:nvPr/>
        </p:nvSpPr>
        <p:spPr>
          <a:xfrm>
            <a:off x="3928437" y="3059427"/>
            <a:ext cx="158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Problems</a:t>
            </a:r>
          </a:p>
        </p:txBody>
      </p:sp>
      <p:sp>
        <p:nvSpPr>
          <p:cNvPr id="5" name="!!TextBox 6">
            <a:extLst>
              <a:ext uri="{FF2B5EF4-FFF2-40B4-BE49-F238E27FC236}">
                <a16:creationId xmlns:a16="http://schemas.microsoft.com/office/drawing/2014/main" id="{0CF930AE-B682-3CDB-378F-15017E5C741B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6362FF7C-086E-8A88-672D-FFEBFAF7016D}"/>
              </a:ext>
            </a:extLst>
          </p:cNvPr>
          <p:cNvSpPr txBox="1"/>
          <p:nvPr/>
        </p:nvSpPr>
        <p:spPr>
          <a:xfrm rot="16200000">
            <a:off x="5812321" y="3218610"/>
            <a:ext cx="3316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Data Findings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61281299-1130-F4F6-6540-C62F282587C9}"/>
              </a:ext>
            </a:extLst>
          </p:cNvPr>
          <p:cNvSpPr txBox="1"/>
          <p:nvPr/>
        </p:nvSpPr>
        <p:spPr>
          <a:xfrm rot="16200000">
            <a:off x="8313457" y="3464831"/>
            <a:ext cx="381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Recommendations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!!Graphic 14">
            <a:extLst>
              <a:ext uri="{FF2B5EF4-FFF2-40B4-BE49-F238E27FC236}">
                <a16:creationId xmlns:a16="http://schemas.microsoft.com/office/drawing/2014/main" id="{F3F7F1CF-C05B-ECA2-C268-52FBBBA6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2306" y="1972141"/>
            <a:ext cx="658174" cy="6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1">
            <a:extLst>
              <a:ext uri="{FF2B5EF4-FFF2-40B4-BE49-F238E27FC236}">
                <a16:creationId xmlns:a16="http://schemas.microsoft.com/office/drawing/2014/main" id="{968AF864-9AC5-3530-033C-CB5522A6F004}"/>
              </a:ext>
            </a:extLst>
          </p:cNvPr>
          <p:cNvSpPr/>
          <p:nvPr/>
        </p:nvSpPr>
        <p:spPr>
          <a:xfrm>
            <a:off x="6096000" y="1588169"/>
            <a:ext cx="2749216" cy="4740442"/>
          </a:xfrm>
          <a:prstGeom prst="rect">
            <a:avLst/>
          </a:prstGeom>
          <a:gradFill>
            <a:gsLst>
              <a:gs pos="11000">
                <a:srgbClr val="A270D2"/>
              </a:gs>
              <a:gs pos="100000">
                <a:srgbClr val="D26CC8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17" name="!!TextBox 16">
            <a:extLst>
              <a:ext uri="{FF2B5EF4-FFF2-40B4-BE49-F238E27FC236}">
                <a16:creationId xmlns:a16="http://schemas.microsoft.com/office/drawing/2014/main" id="{2758E055-1E0B-4CA4-4AFD-417940E1E956}"/>
              </a:ext>
            </a:extLst>
          </p:cNvPr>
          <p:cNvSpPr txBox="1"/>
          <p:nvPr/>
        </p:nvSpPr>
        <p:spPr>
          <a:xfrm>
            <a:off x="6295858" y="3903889"/>
            <a:ext cx="234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Analyzing ride patterns, usage trends, and seasonal behavior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!!TextBox 18">
            <a:extLst>
              <a:ext uri="{FF2B5EF4-FFF2-40B4-BE49-F238E27FC236}">
                <a16:creationId xmlns:a16="http://schemas.microsoft.com/office/drawing/2014/main" id="{E17BB799-FD8C-EF68-0385-DDC724CAE007}"/>
              </a:ext>
            </a:extLst>
          </p:cNvPr>
          <p:cNvSpPr txBox="1"/>
          <p:nvPr/>
        </p:nvSpPr>
        <p:spPr>
          <a:xfrm>
            <a:off x="6377614" y="3126347"/>
            <a:ext cx="218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Data Findings</a:t>
            </a:r>
            <a:endParaRPr lang="en-US" sz="2400" dirty="0"/>
          </a:p>
        </p:txBody>
      </p:sp>
      <p:sp>
        <p:nvSpPr>
          <p:cNvPr id="5" name="!!TextBox 6">
            <a:extLst>
              <a:ext uri="{FF2B5EF4-FFF2-40B4-BE49-F238E27FC236}">
                <a16:creationId xmlns:a16="http://schemas.microsoft.com/office/drawing/2014/main" id="{BB56DFD0-2CF2-358C-462E-B999E1BD44FF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!!TextBox 13">
            <a:extLst>
              <a:ext uri="{FF2B5EF4-FFF2-40B4-BE49-F238E27FC236}">
                <a16:creationId xmlns:a16="http://schemas.microsoft.com/office/drawing/2014/main" id="{842FF811-BF60-4177-2A0F-215D575D12BC}"/>
              </a:ext>
            </a:extLst>
          </p:cNvPr>
          <p:cNvSpPr txBox="1"/>
          <p:nvPr/>
        </p:nvSpPr>
        <p:spPr>
          <a:xfrm rot="16200000">
            <a:off x="3518323" y="3464831"/>
            <a:ext cx="240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Problems</a:t>
            </a: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4B7D8769-7077-6456-BA01-CBEDFBD70C61}"/>
              </a:ext>
            </a:extLst>
          </p:cNvPr>
          <p:cNvSpPr txBox="1"/>
          <p:nvPr/>
        </p:nvSpPr>
        <p:spPr>
          <a:xfrm rot="16200000">
            <a:off x="8313457" y="3464831"/>
            <a:ext cx="381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Recommendations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!!Graphic 35" descr="Presentation with bar chart with solid fill">
            <a:extLst>
              <a:ext uri="{FF2B5EF4-FFF2-40B4-BE49-F238E27FC236}">
                <a16:creationId xmlns:a16="http://schemas.microsoft.com/office/drawing/2014/main" id="{7ED4A63E-35DA-BD85-985C-C53670C7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3408" y="19000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9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1">
            <a:extLst>
              <a:ext uri="{FF2B5EF4-FFF2-40B4-BE49-F238E27FC236}">
                <a16:creationId xmlns:a16="http://schemas.microsoft.com/office/drawing/2014/main" id="{3456C2BF-AAF6-85EC-5783-B71198A72EFA}"/>
              </a:ext>
            </a:extLst>
          </p:cNvPr>
          <p:cNvSpPr/>
          <p:nvPr/>
        </p:nvSpPr>
        <p:spPr>
          <a:xfrm flipH="1">
            <a:off x="8845216" y="1588169"/>
            <a:ext cx="2749216" cy="4740442"/>
          </a:xfrm>
          <a:prstGeom prst="rect">
            <a:avLst/>
          </a:prstGeom>
          <a:gradFill>
            <a:gsLst>
              <a:gs pos="11000">
                <a:srgbClr val="7797F2"/>
              </a:gs>
              <a:gs pos="100000">
                <a:srgbClr val="8A72D7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34" name="!!TextBox 33">
            <a:extLst>
              <a:ext uri="{FF2B5EF4-FFF2-40B4-BE49-F238E27FC236}">
                <a16:creationId xmlns:a16="http://schemas.microsoft.com/office/drawing/2014/main" id="{A99F2D1E-AB56-7BFD-663E-91CB3742B9D0}"/>
              </a:ext>
            </a:extLst>
          </p:cNvPr>
          <p:cNvSpPr txBox="1"/>
          <p:nvPr/>
        </p:nvSpPr>
        <p:spPr>
          <a:xfrm>
            <a:off x="9045074" y="3841139"/>
            <a:ext cx="234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Suggesting data-driven strategies to improve membership conversions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!!TextBox 34">
            <a:extLst>
              <a:ext uri="{FF2B5EF4-FFF2-40B4-BE49-F238E27FC236}">
                <a16:creationId xmlns:a16="http://schemas.microsoft.com/office/drawing/2014/main" id="{A993AB9C-4FC8-936C-BC29-1D12081335A2}"/>
              </a:ext>
            </a:extLst>
          </p:cNvPr>
          <p:cNvSpPr txBox="1"/>
          <p:nvPr/>
        </p:nvSpPr>
        <p:spPr>
          <a:xfrm>
            <a:off x="8963318" y="3157056"/>
            <a:ext cx="251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Recommendations</a:t>
            </a:r>
            <a:endParaRPr lang="en-US" sz="2400" dirty="0"/>
          </a:p>
        </p:txBody>
      </p:sp>
      <p:sp>
        <p:nvSpPr>
          <p:cNvPr id="5" name="!!TextBox 6">
            <a:extLst>
              <a:ext uri="{FF2B5EF4-FFF2-40B4-BE49-F238E27FC236}">
                <a16:creationId xmlns:a16="http://schemas.microsoft.com/office/drawing/2014/main" id="{E2A1F200-5C7B-3C2B-7342-4ED3B11D02C9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!!TextBox 13">
            <a:extLst>
              <a:ext uri="{FF2B5EF4-FFF2-40B4-BE49-F238E27FC236}">
                <a16:creationId xmlns:a16="http://schemas.microsoft.com/office/drawing/2014/main" id="{B4BB945E-9113-3C5E-D171-498EE0070942}"/>
              </a:ext>
            </a:extLst>
          </p:cNvPr>
          <p:cNvSpPr txBox="1"/>
          <p:nvPr/>
        </p:nvSpPr>
        <p:spPr>
          <a:xfrm rot="16200000">
            <a:off x="3518323" y="3464831"/>
            <a:ext cx="240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Problems</a:t>
            </a: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A1CF305F-8DAC-6113-5009-4CA4BA4972F7}"/>
              </a:ext>
            </a:extLst>
          </p:cNvPr>
          <p:cNvSpPr txBox="1"/>
          <p:nvPr/>
        </p:nvSpPr>
        <p:spPr>
          <a:xfrm rot="16200000">
            <a:off x="5812321" y="3464831"/>
            <a:ext cx="331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Data Findings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!!Graphic 35">
            <a:extLst>
              <a:ext uri="{FF2B5EF4-FFF2-40B4-BE49-F238E27FC236}">
                <a16:creationId xmlns:a16="http://schemas.microsoft.com/office/drawing/2014/main" id="{BD5A298E-3452-4F2C-A5B2-385498D7E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7001" y="1960523"/>
            <a:ext cx="725646" cy="7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9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6457E-4623-7CCA-716D-0329E68D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2491CB70-34F5-D9F4-7ED8-565EC8C107E6}"/>
              </a:ext>
            </a:extLst>
          </p:cNvPr>
          <p:cNvSpPr/>
          <p:nvPr/>
        </p:nvSpPr>
        <p:spPr>
          <a:xfrm>
            <a:off x="597569" y="1606098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90A4181D-220D-0B3A-2B06-7229A485E7A0}"/>
              </a:ext>
            </a:extLst>
          </p:cNvPr>
          <p:cNvSpPr txBox="1"/>
          <p:nvPr/>
        </p:nvSpPr>
        <p:spPr>
          <a:xfrm>
            <a:off x="1748865" y="9596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831B9-BDF2-5036-F2BE-352F4877D1C3}"/>
              </a:ext>
            </a:extLst>
          </p:cNvPr>
          <p:cNvSpPr txBox="1"/>
          <p:nvPr/>
        </p:nvSpPr>
        <p:spPr>
          <a:xfrm>
            <a:off x="1129554" y="1606098"/>
            <a:ext cx="9090958" cy="428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latin typeface="Bookman Old Style" panose="02050604050505020204" pitchFamily="18" charset="0"/>
              </a:rPr>
              <a:t>About </a:t>
            </a:r>
            <a:r>
              <a:rPr lang="en-IN" sz="2400" dirty="0" err="1">
                <a:latin typeface="Bookman Old Style" panose="02050604050505020204" pitchFamily="18" charset="0"/>
              </a:rPr>
              <a:t>Cyclistic</a:t>
            </a:r>
            <a:endParaRPr lang="en-IN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2000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Bookman Old Style" panose="02050604050505020204" pitchFamily="18" charset="0"/>
              </a:rPr>
              <a:t>Cyclistic</a:t>
            </a:r>
            <a:r>
              <a:rPr lang="en-IN" sz="2000" dirty="0">
                <a:latin typeface="Bookman Old Style" panose="02050604050505020204" pitchFamily="18" charset="0"/>
              </a:rPr>
              <a:t> is a bike-sharing company based in Chicago.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Offers both </a:t>
            </a:r>
            <a:r>
              <a:rPr lang="en-IN" sz="2000" b="1" dirty="0">
                <a:latin typeface="Bookman Old Style" panose="02050604050505020204" pitchFamily="18" charset="0"/>
              </a:rPr>
              <a:t>casual</a:t>
            </a:r>
            <a:r>
              <a:rPr lang="en-IN" sz="2000" dirty="0">
                <a:latin typeface="Bookman Old Style" panose="02050604050505020204" pitchFamily="18" charset="0"/>
              </a:rPr>
              <a:t> single rides and </a:t>
            </a:r>
            <a:r>
              <a:rPr lang="en-IN" sz="2000" b="1" dirty="0">
                <a:latin typeface="Bookman Old Style" panose="02050604050505020204" pitchFamily="18" charset="0"/>
              </a:rPr>
              <a:t>membership</a:t>
            </a:r>
            <a:r>
              <a:rPr lang="en-IN" sz="2000" dirty="0">
                <a:latin typeface="Bookman Old Style" panose="02050604050505020204" pitchFamily="18" charset="0"/>
              </a:rPr>
              <a:t> plans.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Operates a fleet of classic bikes, electric bikes and dockless options.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Aims to provide an affordable, eco-friendly urban transportation solution.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The marketing team is focused on increasing </a:t>
            </a:r>
            <a:r>
              <a:rPr lang="en-IN" sz="2000" b="1" dirty="0">
                <a:latin typeface="Bookman Old Style" panose="02050604050505020204" pitchFamily="18" charset="0"/>
              </a:rPr>
              <a:t>long-term</a:t>
            </a: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b="1" dirty="0">
                <a:latin typeface="Bookman Old Style" panose="02050604050505020204" pitchFamily="18" charset="0"/>
              </a:rPr>
              <a:t>memberships</a:t>
            </a:r>
            <a:r>
              <a:rPr lang="en-IN" sz="20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701B5FD-765D-EF90-B921-196E1200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785" y="1606098"/>
            <a:ext cx="141942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3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ADB536-D94A-DA63-1CF8-0B2A5605A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F4A4378B-89E9-73FC-43DA-46210F9AE5B2}"/>
              </a:ext>
            </a:extLst>
          </p:cNvPr>
          <p:cNvSpPr/>
          <p:nvPr/>
        </p:nvSpPr>
        <p:spPr>
          <a:xfrm>
            <a:off x="597569" y="1606098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11F20ECE-9DB4-1B0F-B19B-21A6D33634B8}"/>
              </a:ext>
            </a:extLst>
          </p:cNvPr>
          <p:cNvSpPr txBox="1"/>
          <p:nvPr/>
        </p:nvSpPr>
        <p:spPr>
          <a:xfrm>
            <a:off x="1802655" y="9596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Project 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C01D8-87CF-240D-194E-104E8D72E300}"/>
              </a:ext>
            </a:extLst>
          </p:cNvPr>
          <p:cNvSpPr txBox="1"/>
          <p:nvPr/>
        </p:nvSpPr>
        <p:spPr>
          <a:xfrm>
            <a:off x="1111625" y="2109590"/>
            <a:ext cx="9090958" cy="373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This analysis supports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cyclistic’s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goal to grow memberships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Utilizes real ride data to uncover user behaviour patterns.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Compares </a:t>
            </a:r>
            <a:r>
              <a:rPr lang="en-IN" sz="2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casual riders 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and </a:t>
            </a:r>
            <a:r>
              <a:rPr lang="en-IN" sz="2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members 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across multiple dimensions.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Identifies opportunities to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convert casual riders into loyal members.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Findings will drive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targeted marketing and product strategy </a:t>
            </a: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decisions.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78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B149F-956B-1672-F730-2BA781C3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E071ABF6-C1A5-3C30-4E57-6296A2B8829D}"/>
              </a:ext>
            </a:extLst>
          </p:cNvPr>
          <p:cNvSpPr/>
          <p:nvPr/>
        </p:nvSpPr>
        <p:spPr>
          <a:xfrm>
            <a:off x="597569" y="1606098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E7E15DAF-4ECA-FB3B-D062-BE0AD9D14520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Key Questions driving the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9DC6-B4B6-D8CA-6330-A40EF6D5D176}"/>
              </a:ext>
            </a:extLst>
          </p:cNvPr>
          <p:cNvSpPr txBox="1"/>
          <p:nvPr/>
        </p:nvSpPr>
        <p:spPr>
          <a:xfrm>
            <a:off x="1246096" y="2324743"/>
            <a:ext cx="9090958" cy="234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How do annual members and casual riders use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Cyclistic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bikes differently 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Why would casual riders be motivated to buy annual memberships 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How can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cyclistic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use digital media to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influ</a:t>
            </a:r>
            <a:r>
              <a:rPr lang="en-IN" sz="20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ence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casual riders to become members ?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27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868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SemiCondensed</vt:lpstr>
      <vt:lpstr>Bookman Old Style</vt:lpstr>
      <vt:lpstr>Calibri</vt:lpstr>
      <vt:lpstr>Calibri Light</vt:lpstr>
      <vt:lpstr>Lilita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Faal</dc:creator>
  <cp:lastModifiedBy>Arpit Gulhane</cp:lastModifiedBy>
  <cp:revision>5</cp:revision>
  <dcterms:created xsi:type="dcterms:W3CDTF">2023-11-14T08:39:48Z</dcterms:created>
  <dcterms:modified xsi:type="dcterms:W3CDTF">2025-04-16T14:43:14Z</dcterms:modified>
</cp:coreProperties>
</file>