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7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5143500" type="screen16x9"/>
  <p:notesSz cx="6858000" cy="9144000"/>
  <p:embeddedFontLst>
    <p:embeddedFont>
      <p:font typeface="Raleway" pitchFamily="2" charset="0"/>
      <p:regular r:id="rId18"/>
      <p:bold r:id="rId19"/>
      <p:italic r:id="rId20"/>
      <p:boldItalic r:id="rId21"/>
    </p:embeddedFont>
    <p:embeddedFont>
      <p:font typeface="Raleway ExtraLight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e58fca5fa_2_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7e58fca5fa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f37b07a9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f37b07a9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f37b07a9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f37b07a9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f2294a24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f2294a24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Palatino"/>
              <a:buChar char="●"/>
            </a:pP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Predictions at the edge, there by </a:t>
            </a:r>
            <a:r>
              <a:rPr lang="en" sz="2400" b="1">
                <a:latin typeface="Palatino"/>
                <a:ea typeface="Palatino"/>
                <a:cs typeface="Palatino"/>
                <a:sym typeface="Palatino"/>
              </a:rPr>
              <a:t>reducing money</a:t>
            </a: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 spent on data </a:t>
            </a:r>
            <a:r>
              <a:rPr lang="en" sz="2400" b="1">
                <a:latin typeface="Palatino"/>
                <a:ea typeface="Palatino"/>
                <a:cs typeface="Palatino"/>
                <a:sym typeface="Palatino"/>
              </a:rPr>
              <a:t>privacy concerns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e58fca5fa_2_1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7e58fca5fa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e58fca5fa_2_1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7e58fca5fa_2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58fca5fa_2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7e58fca5fa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e58fca5fa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7e58fca5fa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e58fca5fa_2_8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7e58fca5fa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e58fca5fa_2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7e58fca5fa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e58fca5fa_2_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7e58fca5fa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e58fca5fa_2_1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7e58fca5fa_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f2294a241_0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6f2294a24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e58fca5fa_2_1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7e58fca5fa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Subtitle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4"/>
          <p:cNvCxnSpPr/>
          <p:nvPr/>
        </p:nvCxnSpPr>
        <p:spPr>
          <a:xfrm>
            <a:off x="285749" y="4547442"/>
            <a:ext cx="8572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58" name="Google Shape;58;p14"/>
          <p:cNvCxnSpPr/>
          <p:nvPr/>
        </p:nvCxnSpPr>
        <p:spPr>
          <a:xfrm>
            <a:off x="285749" y="4574231"/>
            <a:ext cx="8572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259750" y="4644554"/>
            <a:ext cx="86172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200"/>
              <a:buFont typeface="Palatino"/>
              <a:buNone/>
              <a:defRPr sz="1200" i="1">
                <a:solidFill>
                  <a:srgbClr val="5C86B9"/>
                </a:solidFill>
              </a:defRPr>
            </a:lvl1pPr>
            <a:lvl2pPr marL="91440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sz="1200" i="1">
                <a:solidFill>
                  <a:srgbClr val="5C86B9"/>
                </a:solidFill>
              </a:defRPr>
            </a:lvl2pPr>
            <a:lvl3pPr marL="1371600" lvl="2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sz="1200" i="1">
                <a:solidFill>
                  <a:srgbClr val="5C86B9"/>
                </a:solidFill>
              </a:defRPr>
            </a:lvl3pPr>
            <a:lvl4pPr marL="1828800" lvl="3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sz="1200" i="1">
                <a:solidFill>
                  <a:srgbClr val="5C86B9"/>
                </a:solidFill>
              </a:defRPr>
            </a:lvl4pPr>
            <a:lvl5pPr marL="2286000" lvl="4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sz="1200" i="1">
                <a:solidFill>
                  <a:srgbClr val="5C86B9"/>
                </a:solidFill>
              </a:defRPr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50031" y="3114229"/>
            <a:ext cx="8643900" cy="11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250031" y="4219277"/>
            <a:ext cx="86439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92969" y="2270373"/>
            <a:ext cx="73581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alatino"/>
              <a:buNone/>
              <a:defRPr sz="1900"/>
            </a:lvl1pPr>
            <a:lvl2pPr marL="914400" lvl="1" indent="-317500" algn="ctr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alatino"/>
              <a:buChar char="●"/>
              <a:defRPr sz="1900"/>
            </a:lvl2pPr>
            <a:lvl3pPr marL="1371600" lvl="2" indent="-317500" algn="ctr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alatino"/>
              <a:buChar char="●"/>
              <a:defRPr sz="1900"/>
            </a:lvl3pPr>
            <a:lvl4pPr marL="1828800" lvl="3" indent="-317500" algn="ctr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alatino"/>
              <a:buChar char="●"/>
              <a:defRPr sz="1900"/>
            </a:lvl4pPr>
            <a:lvl5pPr marL="2286000" lvl="4" indent="-317500" algn="ctr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alatino"/>
              <a:buChar char="●"/>
              <a:defRPr sz="1900"/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2"/>
          </p:nvPr>
        </p:nvSpPr>
        <p:spPr>
          <a:xfrm>
            <a:off x="892969" y="3355330"/>
            <a:ext cx="73581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00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Horizontal">
  <p:cSld name="Photo - Horizontal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7"/>
          <p:cNvCxnSpPr/>
          <p:nvPr/>
        </p:nvCxnSpPr>
        <p:spPr>
          <a:xfrm>
            <a:off x="285749" y="4547442"/>
            <a:ext cx="8572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2" name="Google Shape;72;p17"/>
          <p:cNvCxnSpPr/>
          <p:nvPr/>
        </p:nvCxnSpPr>
        <p:spPr>
          <a:xfrm>
            <a:off x="285749" y="4574231"/>
            <a:ext cx="8572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259750" y="4644554"/>
            <a:ext cx="86172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200"/>
              <a:buFont typeface="Palatino"/>
              <a:buNone/>
              <a:defRPr sz="1200" i="1">
                <a:solidFill>
                  <a:srgbClr val="5C86B9"/>
                </a:solidFill>
              </a:defRPr>
            </a:lvl1pPr>
            <a:lvl2pPr marL="91440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sz="1200" i="1">
                <a:solidFill>
                  <a:srgbClr val="5C86B9"/>
                </a:solidFill>
              </a:defRPr>
            </a:lvl2pPr>
            <a:lvl3pPr marL="1371600" lvl="2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sz="1200" i="1">
                <a:solidFill>
                  <a:srgbClr val="5C86B9"/>
                </a:solidFill>
              </a:defRPr>
            </a:lvl3pPr>
            <a:lvl4pPr marL="1828800" lvl="3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sz="1200" i="1">
                <a:solidFill>
                  <a:srgbClr val="5C86B9"/>
                </a:solidFill>
              </a:defRPr>
            </a:lvl4pPr>
            <a:lvl5pPr marL="2286000" lvl="4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sz="1200" i="1">
                <a:solidFill>
                  <a:srgbClr val="5C86B9"/>
                </a:solidFill>
              </a:defRPr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>
            <a:spLocks noGrp="1"/>
          </p:cNvSpPr>
          <p:nvPr>
            <p:ph type="pic" idx="2"/>
          </p:nvPr>
        </p:nvSpPr>
        <p:spPr>
          <a:xfrm>
            <a:off x="258961" y="-214312"/>
            <a:ext cx="8626800" cy="4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R="0" lvl="1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R="0" lvl="2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R="0" lvl="3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R="0" lvl="4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R="0" lvl="5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R="0" lvl="6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R="0" lvl="7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R="0" lvl="8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250031" y="3643313"/>
            <a:ext cx="86439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3"/>
          </p:nvPr>
        </p:nvSpPr>
        <p:spPr>
          <a:xfrm>
            <a:off x="250031" y="4219277"/>
            <a:ext cx="86439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Centre">
  <p:cSld name="Title - Centr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8"/>
          <p:cNvCxnSpPr/>
          <p:nvPr/>
        </p:nvCxnSpPr>
        <p:spPr>
          <a:xfrm>
            <a:off x="285749" y="2565052"/>
            <a:ext cx="8572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80" name="Google Shape;80;p18"/>
          <p:cNvCxnSpPr/>
          <p:nvPr/>
        </p:nvCxnSpPr>
        <p:spPr>
          <a:xfrm>
            <a:off x="285749" y="2591841"/>
            <a:ext cx="8572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250031" y="1386334"/>
            <a:ext cx="8643900" cy="11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Vertical">
  <p:cSld name="Photo - Vertical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9"/>
          <p:cNvCxnSpPr/>
          <p:nvPr/>
        </p:nvCxnSpPr>
        <p:spPr>
          <a:xfrm>
            <a:off x="285750" y="2779365"/>
            <a:ext cx="4000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85" name="Google Shape;85;p19"/>
          <p:cNvCxnSpPr/>
          <p:nvPr/>
        </p:nvCxnSpPr>
        <p:spPr>
          <a:xfrm>
            <a:off x="285750" y="2806154"/>
            <a:ext cx="4000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6" name="Google Shape;86;p19"/>
          <p:cNvSpPr>
            <a:spLocks noGrp="1"/>
          </p:cNvSpPr>
          <p:nvPr>
            <p:ph type="pic" idx="2"/>
          </p:nvPr>
        </p:nvSpPr>
        <p:spPr>
          <a:xfrm>
            <a:off x="2803922" y="0"/>
            <a:ext cx="81027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R="0" lvl="1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R="0" lvl="2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R="0" lvl="3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R="0" lvl="4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R="0" lvl="5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R="0" lvl="6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R="0" lvl="7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R="0" lvl="8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250031" y="1017984"/>
            <a:ext cx="4089900" cy="1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250031" y="2853035"/>
            <a:ext cx="4089900" cy="17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  <a:defRPr sz="1500">
                <a:solidFill>
                  <a:srgbClr val="5C86B9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  <a:defRPr sz="1500">
                <a:solidFill>
                  <a:srgbClr val="5C86B9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  <a:defRPr sz="1500">
                <a:solidFill>
                  <a:srgbClr val="5C86B9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  <a:defRPr sz="1500">
                <a:solidFill>
                  <a:srgbClr val="5C86B9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  <a:defRPr sz="1500">
                <a:solidFill>
                  <a:srgbClr val="5C86B9"/>
                </a:solidFill>
              </a:defRPr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00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>
            <a:off x="250031" y="1573857"/>
            <a:ext cx="8643900" cy="3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Bullets &amp; Photo">
  <p:cSld name="Title, Bullets &amp; Phot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21"/>
          <p:cNvCxnSpPr/>
          <p:nvPr/>
        </p:nvCxnSpPr>
        <p:spPr>
          <a:xfrm>
            <a:off x="285750" y="1352847"/>
            <a:ext cx="4000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96" name="Google Shape;96;p21"/>
          <p:cNvCxnSpPr/>
          <p:nvPr/>
        </p:nvCxnSpPr>
        <p:spPr>
          <a:xfrm>
            <a:off x="285750" y="1379636"/>
            <a:ext cx="4000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97" name="Google Shape;97;p21"/>
          <p:cNvSpPr>
            <a:spLocks noGrp="1"/>
          </p:cNvSpPr>
          <p:nvPr>
            <p:ph type="pic" idx="2"/>
          </p:nvPr>
        </p:nvSpPr>
        <p:spPr>
          <a:xfrm>
            <a:off x="2134195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R="0" lvl="1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R="0" lvl="2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R="0" lvl="3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R="0" lvl="4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R="0" lvl="5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R="0" lvl="6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R="0" lvl="7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R="0" lvl="8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4089900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1"/>
          </p:nvPr>
        </p:nvSpPr>
        <p:spPr>
          <a:xfrm>
            <a:off x="250031" y="1573857"/>
            <a:ext cx="4089900" cy="3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914400" lvl="1" indent="-3175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400"/>
              <a:buChar char="●"/>
              <a:defRPr sz="1900"/>
            </a:lvl2pPr>
            <a:lvl3pPr marL="1371600" lvl="2" indent="-3175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400"/>
              <a:buChar char="●"/>
              <a:defRPr sz="1900"/>
            </a:lvl3pPr>
            <a:lvl4pPr marL="1828800" lvl="3" indent="-3175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400"/>
              <a:buChar char="●"/>
              <a:defRPr sz="1900"/>
            </a:lvl4pPr>
            <a:lvl5pPr marL="2286000" lvl="4" indent="-3175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400"/>
              <a:buChar char="●"/>
              <a:defRPr sz="1900"/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">
  <p:cSld name="Bullet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body" idx="1"/>
          </p:nvPr>
        </p:nvSpPr>
        <p:spPr>
          <a:xfrm>
            <a:off x="250031" y="234404"/>
            <a:ext cx="8643900" cy="46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3 Up">
  <p:cSld name="Photo - 3 Up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>
            <a:spLocks noGrp="1"/>
          </p:cNvSpPr>
          <p:nvPr>
            <p:ph type="pic" idx="2"/>
          </p:nvPr>
        </p:nvSpPr>
        <p:spPr>
          <a:xfrm>
            <a:off x="4572000" y="2323951"/>
            <a:ext cx="4304100" cy="27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R="0" lvl="1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R="0" lvl="2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R="0" lvl="3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R="0" lvl="4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R="0" lvl="5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R="0" lvl="6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R="0" lvl="7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R="0" lvl="8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106" name="Google Shape;106;p23"/>
          <p:cNvSpPr>
            <a:spLocks noGrp="1"/>
          </p:cNvSpPr>
          <p:nvPr>
            <p:ph type="pic" idx="3"/>
          </p:nvPr>
        </p:nvSpPr>
        <p:spPr>
          <a:xfrm>
            <a:off x="4572000" y="227687"/>
            <a:ext cx="4304100" cy="23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R="0" lvl="1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R="0" lvl="2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R="0" lvl="3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R="0" lvl="4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R="0" lvl="5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R="0" lvl="6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R="0" lvl="7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R="0" lvl="8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107" name="Google Shape;107;p23"/>
          <p:cNvSpPr>
            <a:spLocks noGrp="1"/>
          </p:cNvSpPr>
          <p:nvPr>
            <p:ph type="pic" idx="4"/>
          </p:nvPr>
        </p:nvSpPr>
        <p:spPr>
          <a:xfrm>
            <a:off x="-2241352" y="234404"/>
            <a:ext cx="8179500" cy="46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R="0" lvl="1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R="0" lvl="2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R="0" lvl="3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R="0" lvl="4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R="0" lvl="5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R="0" lvl="6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R="0" lvl="7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R="0" lvl="8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">
  <p:cSld name="Photo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>
            <a:spLocks noGrp="1"/>
          </p:cNvSpPr>
          <p:nvPr>
            <p:ph type="pic" idx="2"/>
          </p:nvPr>
        </p:nvSpPr>
        <p:spPr>
          <a:xfrm>
            <a:off x="-241102" y="0"/>
            <a:ext cx="9601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R="0" lvl="1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R="0" lvl="2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R="0" lvl="3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R="0" lvl="4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R="0" lvl="5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R="0" lvl="6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R="0" lvl="7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R="0" lvl="8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13"/>
          <p:cNvCxnSpPr/>
          <p:nvPr/>
        </p:nvCxnSpPr>
        <p:spPr>
          <a:xfrm>
            <a:off x="285749" y="1352847"/>
            <a:ext cx="8572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52" name="Google Shape;52;p13"/>
          <p:cNvCxnSpPr/>
          <p:nvPr/>
        </p:nvCxnSpPr>
        <p:spPr>
          <a:xfrm>
            <a:off x="285749" y="1379636"/>
            <a:ext cx="8572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00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250031" y="1573857"/>
            <a:ext cx="8643900" cy="3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 b="0" i="0" u="none" strike="noStrike" cap="non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 b="0" i="0" u="none" strike="noStrike" cap="non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 b="0" i="0" u="none" strike="noStrike" cap="non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 b="0" i="0" u="none" strike="noStrike" cap="non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 b="0" i="0" u="none" strike="noStrike" cap="non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 b="0" i="0" u="none" strike="noStrike" cap="non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 b="0" i="0" u="none" strike="noStrike" cap="non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 b="0" i="0" u="none" strike="noStrike" cap="non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 b="0" i="0" u="none" strike="noStrike" cap="non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4ClkumtqaT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cddvsD79Zn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259749" y="4644554"/>
            <a:ext cx="8617151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 i="1">
                <a:solidFill>
                  <a:srgbClr val="5C86B9"/>
                </a:solidFill>
              </a:rPr>
              <a:t>Date </a:t>
            </a:r>
            <a:r>
              <a:rPr lang="en"/>
              <a:t> 07</a:t>
            </a:r>
            <a:r>
              <a:rPr lang="en" sz="1200" i="1">
                <a:solidFill>
                  <a:srgbClr val="5C86B9"/>
                </a:solidFill>
              </a:rPr>
              <a:t> - </a:t>
            </a:r>
            <a:r>
              <a:rPr lang="en"/>
              <a:t>11</a:t>
            </a:r>
            <a:r>
              <a:rPr lang="en" sz="1200" i="1">
                <a:solidFill>
                  <a:srgbClr val="5C86B9"/>
                </a:solidFill>
              </a:rPr>
              <a:t> - 2022</a:t>
            </a:r>
            <a:endParaRPr sz="900"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250031" y="3114229"/>
            <a:ext cx="8643937" cy="1111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Diabetic Retinopathy Detection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8"/>
          <p:cNvSpPr txBox="1"/>
          <p:nvPr/>
        </p:nvSpPr>
        <p:spPr>
          <a:xfrm>
            <a:off x="5469625" y="510750"/>
            <a:ext cx="3401700" cy="27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</a:pPr>
            <a:r>
              <a:rPr lang="en" sz="2000" dirty="0">
                <a:latin typeface="Raleway"/>
                <a:ea typeface="Raleway"/>
                <a:cs typeface="Raleway"/>
                <a:sym typeface="Raleway"/>
              </a:rPr>
              <a:t>YASH JAIN</a:t>
            </a:r>
            <a:r>
              <a:rPr lang="en" sz="2000" i="0" u="none" strike="noStrike" cap="none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2000" i="0" u="none" strike="noStrike" cap="none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</a:pPr>
            <a:r>
              <a:rPr lang="en" sz="2000" dirty="0">
                <a:latin typeface="Raleway"/>
                <a:ea typeface="Raleway"/>
                <a:cs typeface="Raleway"/>
                <a:sym typeface="Raleway"/>
              </a:rPr>
              <a:t>MURLETHAAR TP</a:t>
            </a:r>
            <a:r>
              <a:rPr lang="en" sz="2000" i="0" u="none" strike="noStrike" cap="none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2000" i="0" u="none" strike="noStrike" cap="none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</a:pPr>
            <a:r>
              <a:rPr lang="en" sz="2000" dirty="0">
                <a:latin typeface="Raleway"/>
                <a:ea typeface="Raleway"/>
                <a:cs typeface="Raleway"/>
                <a:sym typeface="Raleway"/>
              </a:rPr>
              <a:t>MOHITH G</a:t>
            </a:r>
            <a:endParaRPr sz="900"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9" name="Google Shape;1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918722" cy="296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8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1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00" cy="10782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(</a:t>
            </a:r>
            <a:r>
              <a:rPr lang="en" b="1"/>
              <a:t>Clinic</a:t>
            </a:r>
            <a:r>
              <a:rPr lang="en"/>
              <a:t> View)</a:t>
            </a:r>
            <a:endParaRPr/>
          </a:p>
        </p:txBody>
      </p:sp>
      <p:sp>
        <p:nvSpPr>
          <p:cNvPr id="235" name="Google Shape;235;p37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36" name="Google Shape;236;p37" title="Peaky_clinic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5975" y="1686275"/>
            <a:ext cx="4572000" cy="31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00" cy="10782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(</a:t>
            </a:r>
            <a:r>
              <a:rPr lang="en" b="1"/>
              <a:t>Doctor</a:t>
            </a:r>
            <a:r>
              <a:rPr lang="en"/>
              <a:t> View)</a:t>
            </a:r>
            <a:endParaRPr/>
          </a:p>
        </p:txBody>
      </p:sp>
      <p:sp>
        <p:nvSpPr>
          <p:cNvPr id="242" name="Google Shape;242;p38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43" name="Google Shape;243;p38" title="Peaky_Doctor_ciew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5975" y="1433229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>
            <a:spLocks noGrp="1"/>
          </p:cNvSpPr>
          <p:nvPr>
            <p:ph type="title"/>
          </p:nvPr>
        </p:nvSpPr>
        <p:spPr>
          <a:xfrm>
            <a:off x="250050" y="656876"/>
            <a:ext cx="8643900" cy="827100"/>
          </a:xfrm>
          <a:prstGeom prst="rect">
            <a:avLst/>
          </a:prstGeom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Business 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Plans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9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50" name="Google Shape;250;p39"/>
          <p:cNvSpPr txBox="1"/>
          <p:nvPr/>
        </p:nvSpPr>
        <p:spPr>
          <a:xfrm>
            <a:off x="385125" y="1639950"/>
            <a:ext cx="7814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700"/>
              <a:buChar char="●"/>
            </a:pPr>
            <a:r>
              <a:rPr lang="en" sz="2400" b="1">
                <a:latin typeface="Palatino"/>
                <a:ea typeface="Palatino"/>
                <a:cs typeface="Palatino"/>
                <a:sym typeface="Palatino"/>
              </a:rPr>
              <a:t>Profit sharing</a:t>
            </a: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, by helping in public </a:t>
            </a:r>
            <a:r>
              <a:rPr lang="en" sz="2400" b="1">
                <a:latin typeface="Palatino"/>
                <a:ea typeface="Palatino"/>
                <a:cs typeface="Palatino"/>
                <a:sym typeface="Palatino"/>
              </a:rPr>
              <a:t>health care campaigns</a:t>
            </a: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, with local hospitals</a:t>
            </a:r>
            <a:endParaRPr sz="2400">
              <a:latin typeface="Palatino"/>
              <a:ea typeface="Palatino"/>
              <a:cs typeface="Palatino"/>
              <a:sym typeface="Palati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alatino"/>
              <a:ea typeface="Palatino"/>
              <a:cs typeface="Palatino"/>
              <a:sym typeface="Palatin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Palatino"/>
              <a:buChar char="●"/>
            </a:pP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Charging a very </a:t>
            </a:r>
            <a:r>
              <a:rPr lang="en" sz="2400" b="1">
                <a:latin typeface="Palatino"/>
                <a:ea typeface="Palatino"/>
                <a:cs typeface="Palatino"/>
                <a:sym typeface="Palatino"/>
              </a:rPr>
              <a:t>nominal amount</a:t>
            </a: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 for using the software at dispensaries.</a:t>
            </a:r>
            <a:endParaRPr sz="2400">
              <a:latin typeface="Palatino"/>
              <a:ea typeface="Palatino"/>
              <a:cs typeface="Palatino"/>
              <a:sym typeface="Palati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alatino"/>
              <a:ea typeface="Palatino"/>
              <a:cs typeface="Palatino"/>
              <a:sym typeface="Palatin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Palatino"/>
              <a:buChar char="●"/>
            </a:pP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“Your data is only your data </a:t>
            </a:r>
            <a:r>
              <a:rPr lang="en" sz="2400" i="1">
                <a:latin typeface="Palatino"/>
                <a:ea typeface="Palatino"/>
                <a:cs typeface="Palatino"/>
                <a:sym typeface="Palatino"/>
              </a:rPr>
              <a:t>none of our data ;-)</a:t>
            </a: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”</a:t>
            </a:r>
            <a:endParaRPr sz="1700" b="1"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Future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Directions: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40"/>
          <p:cNvSpPr txBox="1">
            <a:spLocks noGrp="1"/>
          </p:cNvSpPr>
          <p:nvPr>
            <p:ph type="body" idx="4294967295"/>
          </p:nvPr>
        </p:nvSpPr>
        <p:spPr>
          <a:xfrm>
            <a:off x="299535" y="1485900"/>
            <a:ext cx="8385678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330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b="1"/>
              <a:t>D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eploy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on edge devices</a:t>
            </a:r>
            <a:endParaRPr sz="900"/>
          </a:p>
          <a:p>
            <a:pPr marL="330200" lvl="0" indent="-32385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00"/>
              <a:buChar char="●"/>
            </a:pP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Predict 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more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than 5 stage diabetic retinopathy, </a:t>
            </a:r>
            <a:r>
              <a:rPr lang="en"/>
              <a:t>like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other biological conditions based on the retinal image.</a:t>
            </a:r>
            <a:endParaRPr sz="2400" b="0" i="0" u="none" strike="noStrike" cap="non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330200" lvl="0" indent="-32385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00"/>
              <a:buChar char="●"/>
            </a:pPr>
            <a:r>
              <a:rPr lang="en" b="1"/>
              <a:t>Split Learning </a:t>
            </a:r>
            <a:r>
              <a:rPr lang="en"/>
              <a:t>and</a:t>
            </a:r>
            <a:r>
              <a:rPr lang="en" b="1"/>
              <a:t> Differential Privacy</a:t>
            </a:r>
            <a:r>
              <a:rPr lang="en"/>
              <a:t> to preserve privacy.</a:t>
            </a:r>
            <a:endParaRPr/>
          </a:p>
          <a:p>
            <a:pPr marL="330200" lvl="0" indent="-32385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00"/>
              <a:buChar char="●"/>
            </a:pPr>
            <a:r>
              <a:rPr lang="en" sz="2400" b="1" i="0" u="none" strike="noStrike" cap="none">
                <a:solidFill>
                  <a:srgbClr val="000000"/>
                </a:solidFill>
              </a:rPr>
              <a:t>Weak Supervision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and 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Meta Learning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algorithms can be used to deploy this for a larger set of images.</a:t>
            </a:r>
            <a:endParaRPr sz="900"/>
          </a:p>
        </p:txBody>
      </p:sp>
      <p:sp>
        <p:nvSpPr>
          <p:cNvPr id="257" name="Google Shape;257;p40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>
            <a:spLocks noGrp="1"/>
          </p:cNvSpPr>
          <p:nvPr>
            <p:ph type="body" idx="1"/>
          </p:nvPr>
        </p:nvSpPr>
        <p:spPr>
          <a:xfrm>
            <a:off x="892969" y="2136427"/>
            <a:ext cx="7358063" cy="5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 sz="1900"/>
              <a:t>“Any significant advancement in computer science will be indistinguishable from magic!” </a:t>
            </a:r>
            <a:endParaRPr sz="900"/>
          </a:p>
        </p:txBody>
      </p:sp>
      <p:sp>
        <p:nvSpPr>
          <p:cNvPr id="263" name="Google Shape;263;p41"/>
          <p:cNvSpPr txBox="1">
            <a:spLocks noGrp="1"/>
          </p:cNvSpPr>
          <p:nvPr>
            <p:ph type="body" idx="2"/>
          </p:nvPr>
        </p:nvSpPr>
        <p:spPr>
          <a:xfrm>
            <a:off x="892969" y="3355330"/>
            <a:ext cx="7358063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900"/>
              <a:buFont typeface="Arial"/>
              <a:buNone/>
            </a:pPr>
            <a:r>
              <a:rPr lang="en" sz="1900" i="1">
                <a:solidFill>
                  <a:srgbClr val="5C86B9"/>
                </a:solidFill>
              </a:rPr>
              <a:t>–Arthur C Clarke</a:t>
            </a:r>
            <a:endParaRPr sz="900"/>
          </a:p>
        </p:txBody>
      </p:sp>
      <p:sp>
        <p:nvSpPr>
          <p:cNvPr id="264" name="Google Shape;264;p41"/>
          <p:cNvSpPr txBox="1"/>
          <p:nvPr/>
        </p:nvSpPr>
        <p:spPr>
          <a:xfrm>
            <a:off x="2187551" y="1265413"/>
            <a:ext cx="47688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r>
              <a:rPr lang="en" sz="3600" i="0" u="none" strike="noStrike" cap="none">
                <a:solidFill>
                  <a:srgbClr val="32486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Thank You</a:t>
            </a:r>
            <a:endParaRPr sz="36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65" name="Google Shape;265;p41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14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What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is Retinopathy?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9"/>
          <p:cNvSpPr txBox="1">
            <a:spLocks noGrp="1"/>
          </p:cNvSpPr>
          <p:nvPr>
            <p:ph type="body" idx="4294967295"/>
          </p:nvPr>
        </p:nvSpPr>
        <p:spPr>
          <a:xfrm>
            <a:off x="211111" y="1485900"/>
            <a:ext cx="8474102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330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Retinopathy is a condition wh</a:t>
            </a:r>
            <a:r>
              <a:rPr lang="en"/>
              <a:t>ic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h develops in the eye, which if not treated at early stages, could lead to 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permanent blindness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.</a:t>
            </a:r>
            <a:endParaRPr sz="900"/>
          </a:p>
          <a:p>
            <a:pPr marL="330200" lvl="0" indent="-32385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00"/>
              <a:buChar char="●"/>
            </a:pP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A major contributor towards this condition is diabetes and 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delayed diagnosis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!!!</a:t>
            </a:r>
            <a:endParaRPr sz="900"/>
          </a:p>
        </p:txBody>
      </p:sp>
      <p:sp>
        <p:nvSpPr>
          <p:cNvPr id="147" name="Google Shape;147;p29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Why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do we care?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30"/>
          <p:cNvSpPr txBox="1">
            <a:spLocks noGrp="1"/>
          </p:cNvSpPr>
          <p:nvPr>
            <p:ph type="body" idx="4294967295"/>
          </p:nvPr>
        </p:nvSpPr>
        <p:spPr>
          <a:xfrm>
            <a:off x="284816" y="1485900"/>
            <a:ext cx="8400398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330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India is said to be the 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diabetic capital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of the world by 2030 with over 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80 million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people affected by it.</a:t>
            </a:r>
            <a:endParaRPr sz="900"/>
          </a:p>
          <a:p>
            <a:pPr marL="330200" lvl="0" indent="-32385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00"/>
              <a:buChar char="●"/>
            </a:pP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Unfortunately, more than 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2/3rds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of them are from the “</a:t>
            </a:r>
            <a:r>
              <a:rPr lang="en" sz="2400" b="0" i="1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subaltern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”.</a:t>
            </a:r>
            <a:endParaRPr sz="900"/>
          </a:p>
          <a:p>
            <a:pPr marL="330200" lvl="0" indent="-32385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00"/>
              <a:buChar char="●"/>
            </a:pP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If identified early, this is a 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blindness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which can be 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avoided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.</a:t>
            </a:r>
            <a:endParaRPr sz="900"/>
          </a:p>
        </p:txBody>
      </p:sp>
      <p:sp>
        <p:nvSpPr>
          <p:cNvPr id="154" name="Google Shape;154;p30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How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are we caring?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4294967295"/>
          </p:nvPr>
        </p:nvSpPr>
        <p:spPr>
          <a:xfrm>
            <a:off x="238179" y="1485900"/>
            <a:ext cx="84471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330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 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ML model on the edge, </a:t>
            </a:r>
            <a:r>
              <a:rPr lang="en"/>
              <a:t>w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ith foc</a:t>
            </a:r>
            <a:r>
              <a:rPr lang="en"/>
              <a:t>us on </a:t>
            </a:r>
            <a:r>
              <a:rPr lang="en" b="1"/>
              <a:t>privacy</a:t>
            </a:r>
            <a:r>
              <a:rPr lang="en"/>
              <a:t>, </a:t>
            </a:r>
            <a:r>
              <a:rPr lang="en" b="1"/>
              <a:t>scalability</a:t>
            </a:r>
            <a:r>
              <a:rPr lang="en"/>
              <a:t> and </a:t>
            </a:r>
            <a:r>
              <a:rPr lang="en" b="1"/>
              <a:t>interpretability</a:t>
            </a:r>
            <a:r>
              <a:rPr lang="en"/>
              <a:t>.</a:t>
            </a:r>
            <a:endParaRPr/>
          </a:p>
          <a:p>
            <a:pPr marL="330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30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Matching cases based on </a:t>
            </a:r>
            <a:r>
              <a:rPr lang="en" b="1"/>
              <a:t>severity</a:t>
            </a:r>
            <a:r>
              <a:rPr lang="en"/>
              <a:t> and </a:t>
            </a:r>
            <a:r>
              <a:rPr lang="en" b="1"/>
              <a:t>time</a:t>
            </a:r>
            <a:r>
              <a:rPr lang="en"/>
              <a:t> for immediate diagnosis.</a:t>
            </a:r>
            <a:endParaRPr sz="900"/>
          </a:p>
        </p:txBody>
      </p:sp>
      <p:sp>
        <p:nvSpPr>
          <p:cNvPr id="161" name="Google Shape;161;p31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000"/>
              <a:buFont typeface="Arial"/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Who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is our product intended for?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32"/>
          <p:cNvSpPr txBox="1">
            <a:spLocks noGrp="1"/>
          </p:cNvSpPr>
          <p:nvPr>
            <p:ph type="body" idx="4294967295"/>
          </p:nvPr>
        </p:nvSpPr>
        <p:spPr>
          <a:xfrm>
            <a:off x="458787" y="1485900"/>
            <a:ext cx="8226426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330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For rural areas (Tier 4 cities)</a:t>
            </a:r>
            <a:r>
              <a:rPr lang="en"/>
              <a:t>, 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which ha</a:t>
            </a:r>
            <a:r>
              <a:rPr lang="en"/>
              <a:t>s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small dispensaries and can afford a fun</a:t>
            </a:r>
            <a:r>
              <a:rPr lang="en"/>
              <a:t>d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us camera, but 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don’t have expert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medical professionals available.</a:t>
            </a:r>
            <a:endParaRPr sz="900"/>
          </a:p>
          <a:p>
            <a:pPr marL="330200" lvl="0" indent="-32385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00"/>
              <a:buChar char="●"/>
            </a:pP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A 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tool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for doctors to prioritise cases based on the severity of </a:t>
            </a:r>
            <a:r>
              <a:rPr lang="en"/>
              <a:t>the condition.</a:t>
            </a:r>
            <a:endParaRPr/>
          </a:p>
          <a:p>
            <a:pPr marL="330200" lvl="0" indent="-32385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For anyone who wants to make healthcare affordable and accurate.</a:t>
            </a:r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Technical Roadmap of the System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4" name="Google Shape;174;p33"/>
          <p:cNvCxnSpPr/>
          <p:nvPr/>
        </p:nvCxnSpPr>
        <p:spPr>
          <a:xfrm>
            <a:off x="3138456" y="1765321"/>
            <a:ext cx="1446078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5" name="Google Shape;175;p33"/>
          <p:cNvSpPr txBox="1"/>
          <p:nvPr/>
        </p:nvSpPr>
        <p:spPr>
          <a:xfrm>
            <a:off x="409409" y="1613695"/>
            <a:ext cx="1949977" cy="30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324863"/>
                </a:solidFill>
                <a:latin typeface="Arial"/>
                <a:ea typeface="Arial"/>
                <a:cs typeface="Arial"/>
                <a:sym typeface="Arial"/>
              </a:rPr>
              <a:t>Gather datasets</a:t>
            </a:r>
            <a:endParaRPr sz="900"/>
          </a:p>
        </p:txBody>
      </p:sp>
      <p:sp>
        <p:nvSpPr>
          <p:cNvPr id="176" name="Google Shape;176;p33"/>
          <p:cNvSpPr txBox="1"/>
          <p:nvPr/>
        </p:nvSpPr>
        <p:spPr>
          <a:xfrm>
            <a:off x="4963375" y="1613695"/>
            <a:ext cx="3558124" cy="30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324863"/>
                </a:solidFill>
                <a:latin typeface="Arial"/>
                <a:ea typeface="Arial"/>
                <a:cs typeface="Arial"/>
                <a:sym typeface="Arial"/>
              </a:rPr>
              <a:t>Build a Deep learning model</a:t>
            </a:r>
            <a:endParaRPr sz="900"/>
          </a:p>
        </p:txBody>
      </p:sp>
      <p:cxnSp>
        <p:nvCxnSpPr>
          <p:cNvPr id="177" name="Google Shape;177;p33"/>
          <p:cNvCxnSpPr/>
          <p:nvPr/>
        </p:nvCxnSpPr>
        <p:spPr>
          <a:xfrm>
            <a:off x="6742436" y="2010592"/>
            <a:ext cx="1" cy="31588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8" name="Google Shape;178;p33"/>
          <p:cNvSpPr txBox="1"/>
          <p:nvPr/>
        </p:nvSpPr>
        <p:spPr>
          <a:xfrm>
            <a:off x="4631459" y="2420124"/>
            <a:ext cx="4221956" cy="30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324863"/>
                </a:solidFill>
                <a:latin typeface="Arial"/>
                <a:ea typeface="Arial"/>
                <a:cs typeface="Arial"/>
                <a:sym typeface="Arial"/>
              </a:rPr>
              <a:t>Build a user interface for the app</a:t>
            </a:r>
            <a:endParaRPr sz="900"/>
          </a:p>
        </p:txBody>
      </p:sp>
      <p:cxnSp>
        <p:nvCxnSpPr>
          <p:cNvPr id="179" name="Google Shape;179;p33"/>
          <p:cNvCxnSpPr/>
          <p:nvPr/>
        </p:nvCxnSpPr>
        <p:spPr>
          <a:xfrm flipH="1">
            <a:off x="3138456" y="2571750"/>
            <a:ext cx="1446078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0" name="Google Shape;180;p33"/>
          <p:cNvSpPr txBox="1"/>
          <p:nvPr/>
        </p:nvSpPr>
        <p:spPr>
          <a:xfrm>
            <a:off x="-4331" y="2292876"/>
            <a:ext cx="2980137" cy="557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324863"/>
                </a:solidFill>
                <a:latin typeface="Arial"/>
                <a:ea typeface="Arial"/>
                <a:cs typeface="Arial"/>
                <a:sym typeface="Arial"/>
              </a:rPr>
              <a:t>Look at deployment strategies </a:t>
            </a:r>
            <a:endParaRPr sz="900"/>
          </a:p>
        </p:txBody>
      </p:sp>
      <p:sp>
        <p:nvSpPr>
          <p:cNvPr id="181" name="Google Shape;181;p33"/>
          <p:cNvSpPr/>
          <p:nvPr/>
        </p:nvSpPr>
        <p:spPr>
          <a:xfrm>
            <a:off x="106814" y="1555831"/>
            <a:ext cx="2962277" cy="41898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3248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3"/>
          <p:cNvSpPr/>
          <p:nvPr/>
        </p:nvSpPr>
        <p:spPr>
          <a:xfrm>
            <a:off x="4653900" y="1555831"/>
            <a:ext cx="4204096" cy="41898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3248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3"/>
          <p:cNvSpPr/>
          <p:nvPr/>
        </p:nvSpPr>
        <p:spPr>
          <a:xfrm>
            <a:off x="4640389" y="2362260"/>
            <a:ext cx="4204200" cy="4191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3248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3"/>
          <p:cNvSpPr/>
          <p:nvPr/>
        </p:nvSpPr>
        <p:spPr>
          <a:xfrm>
            <a:off x="93303" y="2248858"/>
            <a:ext cx="2962277" cy="645783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3248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33"/>
          <p:cNvCxnSpPr/>
          <p:nvPr/>
        </p:nvCxnSpPr>
        <p:spPr>
          <a:xfrm>
            <a:off x="1574441" y="2969184"/>
            <a:ext cx="1" cy="30325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6" name="Google Shape;186;p33"/>
          <p:cNvSpPr txBox="1"/>
          <p:nvPr/>
        </p:nvSpPr>
        <p:spPr>
          <a:xfrm>
            <a:off x="-4331" y="3390996"/>
            <a:ext cx="3044149" cy="557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324863"/>
                </a:solidFill>
                <a:latin typeface="Arial"/>
                <a:ea typeface="Arial"/>
                <a:cs typeface="Arial"/>
                <a:sym typeface="Arial"/>
              </a:rPr>
              <a:t>Utilise the new data to make the model better</a:t>
            </a:r>
            <a:endParaRPr sz="900"/>
          </a:p>
        </p:txBody>
      </p:sp>
      <p:sp>
        <p:nvSpPr>
          <p:cNvPr id="187" name="Google Shape;187;p33"/>
          <p:cNvSpPr/>
          <p:nvPr/>
        </p:nvSpPr>
        <p:spPr>
          <a:xfrm>
            <a:off x="93303" y="3346978"/>
            <a:ext cx="2962277" cy="645784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3248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3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600" i="0" u="none" strike="noStrike" cap="none">
                <a:solidFill>
                  <a:srgbClr val="314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34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95" name="Google Shape;195;p34"/>
          <p:cNvSpPr/>
          <p:nvPr/>
        </p:nvSpPr>
        <p:spPr>
          <a:xfrm>
            <a:off x="371825" y="1927100"/>
            <a:ext cx="421500" cy="495900"/>
          </a:xfrm>
          <a:prstGeom prst="smileyFace">
            <a:avLst>
              <a:gd name="adj" fmla="val 4653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9900"/>
              </a:solidFill>
            </a:endParaRPr>
          </a:p>
        </p:txBody>
      </p:sp>
      <p:sp>
        <p:nvSpPr>
          <p:cNvPr id="196" name="Google Shape;196;p34"/>
          <p:cNvSpPr/>
          <p:nvPr/>
        </p:nvSpPr>
        <p:spPr>
          <a:xfrm>
            <a:off x="894925" y="2137925"/>
            <a:ext cx="706500" cy="7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4"/>
          <p:cNvSpPr/>
          <p:nvPr/>
        </p:nvSpPr>
        <p:spPr>
          <a:xfrm>
            <a:off x="5674575" y="1794000"/>
            <a:ext cx="1407402" cy="1307502"/>
          </a:xfrm>
          <a:prstGeom prst="flowChartMultidocumen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latino"/>
                <a:ea typeface="Palatino"/>
                <a:cs typeface="Palatino"/>
                <a:sym typeface="Palatino"/>
              </a:rPr>
              <a:t>Predictions available on dashboard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98" name="Google Shape;198;p34"/>
          <p:cNvSpPr/>
          <p:nvPr/>
        </p:nvSpPr>
        <p:spPr>
          <a:xfrm>
            <a:off x="4923550" y="2258750"/>
            <a:ext cx="706500" cy="7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4"/>
          <p:cNvSpPr/>
          <p:nvPr/>
        </p:nvSpPr>
        <p:spPr>
          <a:xfrm rot="5400000">
            <a:off x="7674975" y="1710350"/>
            <a:ext cx="254100" cy="1350900"/>
          </a:xfrm>
          <a:prstGeom prst="bentArrow">
            <a:avLst>
              <a:gd name="adj1" fmla="val 25000"/>
              <a:gd name="adj2" fmla="val 21949"/>
              <a:gd name="adj3" fmla="val 3291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4"/>
          <p:cNvSpPr/>
          <p:nvPr/>
        </p:nvSpPr>
        <p:spPr>
          <a:xfrm>
            <a:off x="8137925" y="2701925"/>
            <a:ext cx="532800" cy="557700"/>
          </a:xfrm>
          <a:prstGeom prst="smileyFace">
            <a:avLst>
              <a:gd name="adj" fmla="val 4653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4"/>
          <p:cNvSpPr txBox="1"/>
          <p:nvPr/>
        </p:nvSpPr>
        <p:spPr>
          <a:xfrm rot="1261">
            <a:off x="257439" y="1610702"/>
            <a:ext cx="818100" cy="2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latino"/>
                <a:ea typeface="Palatino"/>
                <a:cs typeface="Palatino"/>
                <a:sym typeface="Palatino"/>
              </a:rPr>
              <a:t>Patient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02" name="Google Shape;202;p34"/>
          <p:cNvSpPr txBox="1"/>
          <p:nvPr/>
        </p:nvSpPr>
        <p:spPr>
          <a:xfrm>
            <a:off x="7200900" y="2937375"/>
            <a:ext cx="8181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latino"/>
                <a:ea typeface="Palatino"/>
                <a:cs typeface="Palatino"/>
                <a:sym typeface="Palatino"/>
              </a:rPr>
              <a:t>Doctor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03" name="Google Shape;203;p34"/>
          <p:cNvSpPr/>
          <p:nvPr/>
        </p:nvSpPr>
        <p:spPr>
          <a:xfrm rot="10800000">
            <a:off x="3478800" y="4502050"/>
            <a:ext cx="4949100" cy="235500"/>
          </a:xfrm>
          <a:prstGeom prst="uturnArrow">
            <a:avLst>
              <a:gd name="adj1" fmla="val 25000"/>
              <a:gd name="adj2" fmla="val 25000"/>
              <a:gd name="adj3" fmla="val 0"/>
              <a:gd name="adj4" fmla="val 43750"/>
              <a:gd name="adj5" fmla="val 10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4"/>
          <p:cNvSpPr txBox="1"/>
          <p:nvPr/>
        </p:nvSpPr>
        <p:spPr>
          <a:xfrm>
            <a:off x="5162475" y="4179875"/>
            <a:ext cx="31110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latino"/>
                <a:ea typeface="Palatino"/>
                <a:cs typeface="Palatino"/>
                <a:sym typeface="Palatino"/>
              </a:rPr>
              <a:t>Send appointment request based on our analysis + doctors call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05" name="Google Shape;205;p34"/>
          <p:cNvSpPr txBox="1"/>
          <p:nvPr/>
        </p:nvSpPr>
        <p:spPr>
          <a:xfrm>
            <a:off x="738125" y="2850575"/>
            <a:ext cx="8181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latino"/>
                <a:ea typeface="Palatino"/>
                <a:cs typeface="Palatino"/>
                <a:sym typeface="Palatino"/>
              </a:rPr>
              <a:t>Alert Patients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06" name="Google Shape;206;p34"/>
          <p:cNvSpPr/>
          <p:nvPr/>
        </p:nvSpPr>
        <p:spPr>
          <a:xfrm>
            <a:off x="1703013" y="1520325"/>
            <a:ext cx="3344100" cy="2292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latino"/>
                <a:ea typeface="Palatino"/>
                <a:cs typeface="Palatino"/>
                <a:sym typeface="Palatino"/>
              </a:rPr>
              <a:t>     Our system deployed in clinics.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07" name="Google Shape;207;p34"/>
          <p:cNvSpPr/>
          <p:nvPr/>
        </p:nvSpPr>
        <p:spPr>
          <a:xfrm>
            <a:off x="2032600" y="1821925"/>
            <a:ext cx="1115400" cy="74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latino"/>
                <a:ea typeface="Palatino"/>
                <a:cs typeface="Palatino"/>
                <a:sym typeface="Palatino"/>
              </a:rPr>
              <a:t>Retinal Fundus Image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08" name="Google Shape;208;p34"/>
          <p:cNvSpPr/>
          <p:nvPr/>
        </p:nvSpPr>
        <p:spPr>
          <a:xfrm>
            <a:off x="3230225" y="2204475"/>
            <a:ext cx="532800" cy="7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4"/>
          <p:cNvSpPr/>
          <p:nvPr/>
        </p:nvSpPr>
        <p:spPr>
          <a:xfrm>
            <a:off x="3925950" y="1819325"/>
            <a:ext cx="997500" cy="74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latino"/>
                <a:ea typeface="Palatino"/>
                <a:cs typeface="Palatino"/>
                <a:sym typeface="Palatino"/>
              </a:rPr>
              <a:t>ML Model on the edge 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10" name="Google Shape;210;p34"/>
          <p:cNvSpPr/>
          <p:nvPr/>
        </p:nvSpPr>
        <p:spPr>
          <a:xfrm>
            <a:off x="8348384" y="3310150"/>
            <a:ext cx="111900" cy="1191900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4"/>
          <p:cNvSpPr/>
          <p:nvPr/>
        </p:nvSpPr>
        <p:spPr>
          <a:xfrm>
            <a:off x="3478825" y="3828838"/>
            <a:ext cx="111900" cy="657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2" name="Google Shape;212;p34"/>
          <p:cNvCxnSpPr>
            <a:endCxn id="195" idx="4"/>
          </p:cNvCxnSpPr>
          <p:nvPr/>
        </p:nvCxnSpPr>
        <p:spPr>
          <a:xfrm rot="10800000">
            <a:off x="582575" y="2423000"/>
            <a:ext cx="1500" cy="21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" name="Google Shape;213;p34"/>
          <p:cNvCxnSpPr>
            <a:stCxn id="206" idx="1"/>
          </p:cNvCxnSpPr>
          <p:nvPr/>
        </p:nvCxnSpPr>
        <p:spPr>
          <a:xfrm flipH="1">
            <a:off x="559113" y="2666775"/>
            <a:ext cx="11439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00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lang="en" sz="3600" b="1" i="0" u="none" strike="noStrike" cap="none">
                <a:solidFill>
                  <a:srgbClr val="314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lang="en" sz="3600" i="0" u="none" strike="noStrike" cap="none">
                <a:solidFill>
                  <a:srgbClr val="314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Overview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35"/>
          <p:cNvSpPr txBox="1">
            <a:spLocks noGrp="1"/>
          </p:cNvSpPr>
          <p:nvPr>
            <p:ph type="body" idx="4294967295"/>
          </p:nvPr>
        </p:nvSpPr>
        <p:spPr>
          <a:xfrm>
            <a:off x="272224" y="958775"/>
            <a:ext cx="83985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Mobilenet_v2 backbone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Fully Connected Network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GradCAM Score matching for heatmaps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Better interpretability of models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Future: Self attention layers to remove CNN from the picture, thereby cutting model params by 10x</a:t>
            </a:r>
            <a:endParaRPr/>
          </a:p>
        </p:txBody>
      </p:sp>
      <p:sp>
        <p:nvSpPr>
          <p:cNvPr id="220" name="Google Shape;220;p35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Current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Progress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36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7" name="Google Shape;227;p36"/>
          <p:cNvSpPr txBox="1"/>
          <p:nvPr/>
        </p:nvSpPr>
        <p:spPr>
          <a:xfrm>
            <a:off x="383025" y="1538225"/>
            <a:ext cx="7879500" cy="3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28" name="Google Shape;228;p36"/>
          <p:cNvSpPr txBox="1"/>
          <p:nvPr/>
        </p:nvSpPr>
        <p:spPr>
          <a:xfrm>
            <a:off x="500550" y="1406700"/>
            <a:ext cx="8142900" cy="31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700"/>
              <a:buChar char="●"/>
            </a:pP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Accuracy of </a:t>
            </a:r>
            <a:r>
              <a:rPr lang="en" sz="2400" b="1">
                <a:latin typeface="Palatino"/>
                <a:ea typeface="Palatino"/>
                <a:cs typeface="Palatino"/>
                <a:sym typeface="Palatino"/>
              </a:rPr>
              <a:t>68%</a:t>
            </a: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 on a production data of </a:t>
            </a:r>
            <a:r>
              <a:rPr lang="en" sz="2400" b="1">
                <a:latin typeface="Palatino"/>
                <a:ea typeface="Palatino"/>
                <a:cs typeface="Palatino"/>
                <a:sym typeface="Palatino"/>
              </a:rPr>
              <a:t>103</a:t>
            </a: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 images for the base-model. Model was trained on </a:t>
            </a:r>
            <a:r>
              <a:rPr lang="en" sz="2400" b="1">
                <a:latin typeface="Palatino"/>
                <a:ea typeface="Palatino"/>
                <a:cs typeface="Palatino"/>
                <a:sym typeface="Palatino"/>
              </a:rPr>
              <a:t>440</a:t>
            </a: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 images.</a:t>
            </a:r>
            <a:endParaRPr sz="2400">
              <a:latin typeface="Palatino"/>
              <a:ea typeface="Palatino"/>
              <a:cs typeface="Palatino"/>
              <a:sym typeface="Palati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alatino"/>
              <a:ea typeface="Palatino"/>
              <a:cs typeface="Palatino"/>
              <a:sym typeface="Palatin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Palatino"/>
              <a:buChar char="●"/>
            </a:pP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A web-based system for interaction of doctors with clinics.</a:t>
            </a:r>
            <a:endParaRPr sz="2400">
              <a:latin typeface="Palatino"/>
              <a:ea typeface="Palatino"/>
              <a:cs typeface="Palatino"/>
              <a:sym typeface="Palati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229" name="Google Shape;229;p36"/>
          <p:cNvPicPr preferRelativeResize="0"/>
          <p:nvPr/>
        </p:nvPicPr>
        <p:blipFill rotWithShape="1">
          <a:blip r:embed="rId3">
            <a:alphaModFix/>
          </a:blip>
          <a:srcRect l="1951" b="7424"/>
          <a:stretch/>
        </p:blipFill>
        <p:spPr>
          <a:xfrm>
            <a:off x="2168725" y="3216300"/>
            <a:ext cx="4806525" cy="183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ditorial">
  <a:themeElements>
    <a:clrScheme name="Editorial">
      <a:dk1>
        <a:srgbClr val="324863"/>
      </a:dk1>
      <a:lt1>
        <a:srgbClr val="634D31"/>
      </a:lt1>
      <a:dk2>
        <a:srgbClr val="A7A7A7"/>
      </a:dk2>
      <a:lt2>
        <a:srgbClr val="535353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487</Words>
  <Application>Microsoft Office PowerPoint</Application>
  <PresentationFormat>On-screen Show (16:9)</PresentationFormat>
  <Paragraphs>85</Paragraphs>
  <Slides>14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Times New Roman</vt:lpstr>
      <vt:lpstr>Raleway</vt:lpstr>
      <vt:lpstr>Palatino</vt:lpstr>
      <vt:lpstr>Raleway ExtraLight</vt:lpstr>
      <vt:lpstr>Arial</vt:lpstr>
      <vt:lpstr>Simple Light</vt:lpstr>
      <vt:lpstr>Editorial</vt:lpstr>
      <vt:lpstr>Diabetic Retinopathy Detection</vt:lpstr>
      <vt:lpstr>What is Retinopathy?</vt:lpstr>
      <vt:lpstr>Why do we care?</vt:lpstr>
      <vt:lpstr>How are we caring?</vt:lpstr>
      <vt:lpstr>Who is our product intended for?</vt:lpstr>
      <vt:lpstr>Technical Roadmap of the System</vt:lpstr>
      <vt:lpstr>Process Overview</vt:lpstr>
      <vt:lpstr>Model Overview</vt:lpstr>
      <vt:lpstr>Current Progress</vt:lpstr>
      <vt:lpstr>Demo (Clinic View)</vt:lpstr>
      <vt:lpstr>Demo (Doctor View)</vt:lpstr>
      <vt:lpstr>Business Plans </vt:lpstr>
      <vt:lpstr>Future Directions: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Diabetic Retinopathy Detection</dc:title>
  <dc:creator>hp</dc:creator>
  <cp:lastModifiedBy>YASH JAIN</cp:lastModifiedBy>
  <cp:revision>3</cp:revision>
  <dcterms:modified xsi:type="dcterms:W3CDTF">2022-11-06T11:18:58Z</dcterms:modified>
</cp:coreProperties>
</file>