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2" r:id="rId2"/>
  </p:sldMasterIdLst>
  <p:sldIdLst>
    <p:sldId id="278" r:id="rId3"/>
    <p:sldId id="256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5" r:id="rId13"/>
    <p:sldId id="276" r:id="rId14"/>
    <p:sldId id="277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 joshi" initials="yj" lastIdx="1" clrIdx="0">
    <p:extLst>
      <p:ext uri="{19B8F6BF-5375-455C-9EA6-DF929625EA0E}">
        <p15:presenceInfo xmlns:p15="http://schemas.microsoft.com/office/powerpoint/2012/main" userId="0ec5edbd94a3bc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1F73"/>
    <a:srgbClr val="67CF19"/>
    <a:srgbClr val="A1F0A9"/>
    <a:srgbClr val="53FFA1"/>
    <a:srgbClr val="00C2A8"/>
    <a:srgbClr val="507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joshi" userId="0ec5edbd94a3bca0" providerId="LiveId" clId="{7165075A-A84D-48DE-9817-968F87CA1CB4}"/>
    <pc:docChg chg="custSel addSld modSld sldOrd">
      <pc:chgData name="yash joshi" userId="0ec5edbd94a3bca0" providerId="LiveId" clId="{7165075A-A84D-48DE-9817-968F87CA1CB4}" dt="2021-12-07T17:37:23.310" v="45" actId="1076"/>
      <pc:docMkLst>
        <pc:docMk/>
      </pc:docMkLst>
      <pc:sldChg chg="modSp mod">
        <pc:chgData name="yash joshi" userId="0ec5edbd94a3bca0" providerId="LiveId" clId="{7165075A-A84D-48DE-9817-968F87CA1CB4}" dt="2021-12-07T17:33:41.666" v="26" actId="27636"/>
        <pc:sldMkLst>
          <pc:docMk/>
          <pc:sldMk cId="1523939106" sldId="266"/>
        </pc:sldMkLst>
        <pc:spChg chg="mod">
          <ac:chgData name="yash joshi" userId="0ec5edbd94a3bca0" providerId="LiveId" clId="{7165075A-A84D-48DE-9817-968F87CA1CB4}" dt="2021-12-07T17:33:41.666" v="26" actId="27636"/>
          <ac:spMkLst>
            <pc:docMk/>
            <pc:sldMk cId="1523939106" sldId="266"/>
            <ac:spMk id="3" creationId="{FD1BDFE3-EC2D-4C17-A115-2BF9032C2B1A}"/>
          </ac:spMkLst>
        </pc:spChg>
      </pc:sldChg>
      <pc:sldChg chg="addSp delSp modSp new mod ord">
        <pc:chgData name="yash joshi" userId="0ec5edbd94a3bca0" providerId="LiveId" clId="{7165075A-A84D-48DE-9817-968F87CA1CB4}" dt="2021-12-07T17:37:23.310" v="45" actId="1076"/>
        <pc:sldMkLst>
          <pc:docMk/>
          <pc:sldMk cId="1936307169" sldId="278"/>
        </pc:sldMkLst>
        <pc:spChg chg="mod">
          <ac:chgData name="yash joshi" userId="0ec5edbd94a3bca0" providerId="LiveId" clId="{7165075A-A84D-48DE-9817-968F87CA1CB4}" dt="2021-12-07T17:33:51.280" v="29" actId="1076"/>
          <ac:spMkLst>
            <pc:docMk/>
            <pc:sldMk cId="1936307169" sldId="278"/>
            <ac:spMk id="2" creationId="{B388F72A-160C-492B-9A23-5D58E4594CA7}"/>
          </ac:spMkLst>
        </pc:spChg>
        <pc:spChg chg="del">
          <ac:chgData name="yash joshi" userId="0ec5edbd94a3bca0" providerId="LiveId" clId="{7165075A-A84D-48DE-9817-968F87CA1CB4}" dt="2021-12-07T17:33:41.532" v="25" actId="931"/>
          <ac:spMkLst>
            <pc:docMk/>
            <pc:sldMk cId="1936307169" sldId="278"/>
            <ac:spMk id="3" creationId="{125770F7-ABB4-4837-BE5C-C3A785C232B7}"/>
          </ac:spMkLst>
        </pc:spChg>
        <pc:picChg chg="add mod modCrop">
          <ac:chgData name="yash joshi" userId="0ec5edbd94a3bca0" providerId="LiveId" clId="{7165075A-A84D-48DE-9817-968F87CA1CB4}" dt="2021-12-07T17:37:18.238" v="44" actId="14100"/>
          <ac:picMkLst>
            <pc:docMk/>
            <pc:sldMk cId="1936307169" sldId="278"/>
            <ac:picMk id="5" creationId="{638A48FC-9879-43C5-B9A7-46859BF9AE34}"/>
          </ac:picMkLst>
        </pc:picChg>
        <pc:cxnChg chg="add mod">
          <ac:chgData name="yash joshi" userId="0ec5edbd94a3bca0" providerId="LiveId" clId="{7165075A-A84D-48DE-9817-968F87CA1CB4}" dt="2021-12-07T17:37:23.310" v="45" actId="1076"/>
          <ac:cxnSpMkLst>
            <pc:docMk/>
            <pc:sldMk cId="1936307169" sldId="278"/>
            <ac:cxnSpMk id="7" creationId="{A93412A7-2B25-43B8-8BB9-430B2F11A1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5244" y="2517058"/>
            <a:ext cx="10579504" cy="2064775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00" y="4930880"/>
            <a:ext cx="10579512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00363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2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6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4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95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39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16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56" y="574420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8A3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95" y="1917290"/>
            <a:ext cx="10972800" cy="4414684"/>
          </a:xfrm>
        </p:spPr>
        <p:txBody>
          <a:bodyPr/>
          <a:lstStyle>
            <a:lvl1pPr algn="l">
              <a:defRPr sz="3733">
                <a:solidFill>
                  <a:srgbClr val="003635"/>
                </a:solidFill>
              </a:defRPr>
            </a:lvl1pPr>
            <a:lvl2pPr algn="l">
              <a:defRPr>
                <a:solidFill>
                  <a:srgbClr val="003635"/>
                </a:solidFill>
              </a:defRPr>
            </a:lvl2pPr>
            <a:lvl3pPr algn="l">
              <a:defRPr>
                <a:solidFill>
                  <a:srgbClr val="003635"/>
                </a:solidFill>
              </a:defRPr>
            </a:lvl3pPr>
            <a:lvl4pPr algn="l">
              <a:defRPr>
                <a:solidFill>
                  <a:srgbClr val="003635"/>
                </a:solidFill>
              </a:defRPr>
            </a:lvl4pPr>
            <a:lvl5pPr algn="l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6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20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72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85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1C2F-6022-4A13-BFE8-A1D543C9DF65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B06C-B792-4DE6-8A38-8A09A3D8A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6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477" y="581378"/>
            <a:ext cx="8741248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8A3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7" y="1612488"/>
            <a:ext cx="8701552" cy="4678168"/>
          </a:xfrm>
        </p:spPr>
        <p:txBody>
          <a:bodyPr/>
          <a:lstStyle>
            <a:lvl1pPr>
              <a:defRPr sz="3733">
                <a:solidFill>
                  <a:srgbClr val="003635"/>
                </a:solidFill>
              </a:defRPr>
            </a:lvl1pPr>
            <a:lvl2pPr>
              <a:defRPr>
                <a:solidFill>
                  <a:srgbClr val="003635"/>
                </a:solidFill>
              </a:defRPr>
            </a:lvl2pPr>
            <a:lvl3pPr>
              <a:defRPr>
                <a:solidFill>
                  <a:srgbClr val="003635"/>
                </a:solidFill>
              </a:defRPr>
            </a:lvl3pPr>
            <a:lvl4pPr>
              <a:defRPr>
                <a:solidFill>
                  <a:srgbClr val="003635"/>
                </a:solidFill>
              </a:defRPr>
            </a:lvl4pPr>
            <a:lvl5pPr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2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2" y="490014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8A3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9584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363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925708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3635"/>
                </a:solidFill>
              </a:defRPr>
            </a:lvl1pPr>
            <a:lvl2pPr algn="ctr">
              <a:defRPr sz="2667">
                <a:solidFill>
                  <a:srgbClr val="003635"/>
                </a:solidFill>
              </a:defRPr>
            </a:lvl2pPr>
            <a:lvl3pPr algn="ctr">
              <a:defRPr sz="2400">
                <a:solidFill>
                  <a:srgbClr val="003635"/>
                </a:solidFill>
              </a:defRPr>
            </a:lvl3pPr>
            <a:lvl4pPr algn="ctr">
              <a:defRPr sz="2133">
                <a:solidFill>
                  <a:srgbClr val="003635"/>
                </a:solidFill>
              </a:defRPr>
            </a:lvl4pPr>
            <a:lvl5pPr algn="ctr">
              <a:defRPr sz="2133">
                <a:solidFill>
                  <a:srgbClr val="003635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9584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363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925708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3635"/>
                </a:solidFill>
              </a:defRPr>
            </a:lvl1pPr>
            <a:lvl2pPr algn="ctr">
              <a:defRPr sz="2667">
                <a:solidFill>
                  <a:srgbClr val="003635"/>
                </a:solidFill>
              </a:defRPr>
            </a:lvl2pPr>
            <a:lvl3pPr algn="ctr">
              <a:defRPr sz="2400">
                <a:solidFill>
                  <a:srgbClr val="003635"/>
                </a:solidFill>
              </a:defRPr>
            </a:lvl3pPr>
            <a:lvl4pPr algn="ctr">
              <a:defRPr sz="2133">
                <a:solidFill>
                  <a:srgbClr val="003635"/>
                </a:solidFill>
              </a:defRPr>
            </a:lvl4pPr>
            <a:lvl5pPr algn="ctr">
              <a:defRPr sz="2133">
                <a:solidFill>
                  <a:srgbClr val="003635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9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657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72A-160C-492B-9A23-5D58E459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359" y="264932"/>
            <a:ext cx="8741248" cy="603610"/>
          </a:xfrm>
        </p:spPr>
        <p:txBody>
          <a:bodyPr>
            <a:normAutofit fontScale="90000"/>
          </a:bodyPr>
          <a:lstStyle/>
          <a:p>
            <a:r>
              <a:rPr lang="en-US" dirty="0"/>
              <a:t>			</a:t>
            </a:r>
            <a:r>
              <a:rPr lang="en-US" b="1" dirty="0">
                <a:solidFill>
                  <a:schemeClr val="tx1"/>
                </a:solidFill>
              </a:rPr>
              <a:t>Approval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A48FC-9879-43C5-B9A7-46859BF9A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b="11540"/>
          <a:stretch/>
        </p:blipFill>
        <p:spPr>
          <a:xfrm>
            <a:off x="3909527" y="951722"/>
            <a:ext cx="7931020" cy="5641346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3412A7-2B25-43B8-8BB9-430B2F11A11A}"/>
              </a:ext>
            </a:extLst>
          </p:cNvPr>
          <p:cNvCxnSpPr/>
          <p:nvPr/>
        </p:nvCxnSpPr>
        <p:spPr>
          <a:xfrm>
            <a:off x="4161453" y="2425959"/>
            <a:ext cx="6064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0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83A2-DE9A-4958-AD76-5F8D962F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Extra Features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C:\Users\ompatel\Pictures\Screenshots\Screenshot (191)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8921" y="1923691"/>
            <a:ext cx="6780362" cy="3804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11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4898DF-A864-4230-90BC-BF6EFFD7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Save blogs in profile..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C:\Users\ompatel\Pictures\Screenshots\Screenshot (193)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8175" y="1802921"/>
            <a:ext cx="6825780" cy="412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932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FD6806D-D662-417A-BD1C-B1CD8E1D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Subscribe/follow nutritionists..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C:\Users\ompatel\Pictures\Screenshots\Screenshot (194)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6174" y="1915064"/>
            <a:ext cx="6892505" cy="383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624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17BB9AA-5072-438A-800D-3CED7B0F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395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Make friends and follow diet plans together</a:t>
            </a:r>
            <a:endParaRPr lang="en-IN" sz="4000" dirty="0"/>
          </a:p>
        </p:txBody>
      </p:sp>
      <p:pic>
        <p:nvPicPr>
          <p:cNvPr id="9" name="Content Placeholder 8" descr="C:\Users\ompatel\Pictures\Screenshots\Screenshot (195).png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0920" y="2329133"/>
            <a:ext cx="10138913" cy="388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8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E584-4A36-474F-9532-5C272F47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752" y="465744"/>
            <a:ext cx="8741248" cy="9671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React js and Node js based Web App: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BFF2-A75C-4C72-92E8-9DA38D10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48" y="1714088"/>
            <a:ext cx="8701552" cy="4678168"/>
          </a:xfrm>
        </p:spPr>
        <p:txBody>
          <a:bodyPr/>
          <a:lstStyle/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Software and Tools Used:</a:t>
            </a:r>
          </a:p>
          <a:p>
            <a:endParaRPr lang="en-US" dirty="0"/>
          </a:p>
        </p:txBody>
      </p:sp>
      <p:grpSp>
        <p:nvGrpSpPr>
          <p:cNvPr id="4" name="Google Shape;1104;p48">
            <a:extLst>
              <a:ext uri="{FF2B5EF4-FFF2-40B4-BE49-F238E27FC236}">
                <a16:creationId xmlns:a16="http://schemas.microsoft.com/office/drawing/2014/main" id="{AAC40CC3-AA8C-466B-99B7-3EDE800090C4}"/>
              </a:ext>
            </a:extLst>
          </p:cNvPr>
          <p:cNvGrpSpPr/>
          <p:nvPr/>
        </p:nvGrpSpPr>
        <p:grpSpPr>
          <a:xfrm>
            <a:off x="3706363" y="2316481"/>
            <a:ext cx="6575559" cy="4235068"/>
            <a:chOff x="5924475" y="4424051"/>
            <a:chExt cx="722037" cy="720181"/>
          </a:xfrm>
        </p:grpSpPr>
        <p:sp>
          <p:nvSpPr>
            <p:cNvPr id="5" name="Google Shape;1105;p48">
              <a:extLst>
                <a:ext uri="{FF2B5EF4-FFF2-40B4-BE49-F238E27FC236}">
                  <a16:creationId xmlns:a16="http://schemas.microsoft.com/office/drawing/2014/main" id="{F5134EB1-C8CE-4472-A829-AECB0B312C5A}"/>
                </a:ext>
              </a:extLst>
            </p:cNvPr>
            <p:cNvSpPr/>
            <p:nvPr/>
          </p:nvSpPr>
          <p:spPr>
            <a:xfrm>
              <a:off x="592447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rgbClr val="FF545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51B"/>
                </a:buClr>
                <a:buSzPts val="1400"/>
                <a:buFont typeface="Calibri"/>
                <a:buNone/>
                <a:tabLst/>
                <a:defRPr/>
              </a:pPr>
              <a:r>
                <a:rPr lang="en-US" sz="1400" kern="0" dirty="0">
                  <a:solidFill>
                    <a:srgbClr val="1B151B"/>
                  </a:solidFill>
                  <a:ea typeface="Calibri"/>
                  <a:cs typeface="Calibri"/>
                  <a:sym typeface="Calibri"/>
                </a:rPr>
                <a:t>	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51B"/>
                </a:buClr>
                <a:buSzPts val="1400"/>
                <a:buFont typeface="Calibri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B151B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	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51B"/>
                </a:buClr>
                <a:buSzPts val="1400"/>
                <a:buFont typeface="Calibri"/>
                <a:buNone/>
                <a:tabLst/>
                <a:defRPr/>
              </a:pPr>
              <a:r>
                <a:rPr lang="en-US" sz="1400" kern="0" dirty="0">
                  <a:solidFill>
                    <a:srgbClr val="1B151B"/>
                  </a:solidFill>
                  <a:ea typeface="Calibri"/>
                  <a:cs typeface="Calibri"/>
                  <a:sym typeface="Calibri"/>
                </a:rPr>
                <a:t>	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51B"/>
                </a:buClr>
                <a:buSzPts val="1400"/>
                <a:buFont typeface="Calibri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B151B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	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51B"/>
                </a:buClr>
                <a:buSzPts val="1400"/>
                <a:buFont typeface="Calibri"/>
                <a:buNone/>
                <a:tabLst/>
                <a:defRPr/>
              </a:pPr>
              <a:r>
                <a:rPr lang="en-US" sz="1400" kern="0" dirty="0">
                  <a:solidFill>
                    <a:srgbClr val="1B151B"/>
                  </a:solidFill>
                  <a:ea typeface="Calibri"/>
                  <a:cs typeface="Calibri"/>
                  <a:sym typeface="Calibri"/>
                </a:rPr>
                <a:t>	      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B151B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Vs Code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1B151B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06;p48">
              <a:extLst>
                <a:ext uri="{FF2B5EF4-FFF2-40B4-BE49-F238E27FC236}">
                  <a16:creationId xmlns:a16="http://schemas.microsoft.com/office/drawing/2014/main" id="{440BCF00-DCDB-46BA-B39B-D2479A1534EE}"/>
                </a:ext>
              </a:extLst>
            </p:cNvPr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51B"/>
                </a:buClr>
                <a:buSzPts val="1400"/>
                <a:buFont typeface="Calibri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1B151B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07;p48">
              <a:extLst>
                <a:ext uri="{FF2B5EF4-FFF2-40B4-BE49-F238E27FC236}">
                  <a16:creationId xmlns:a16="http://schemas.microsoft.com/office/drawing/2014/main" id="{03AEDFD6-CC9C-44CF-BEEC-C62B8842262A}"/>
                </a:ext>
              </a:extLst>
            </p:cNvPr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rgbClr val="C9714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51B"/>
                </a:buClr>
                <a:buSzPts val="1400"/>
                <a:buFont typeface="Calibri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1B151B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08;p48">
              <a:extLst>
                <a:ext uri="{FF2B5EF4-FFF2-40B4-BE49-F238E27FC236}">
                  <a16:creationId xmlns:a16="http://schemas.microsoft.com/office/drawing/2014/main" id="{7B6D964C-324E-4F9C-B9EA-81D640FDB723}"/>
                </a:ext>
              </a:extLst>
            </p:cNvPr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rgbClr val="F883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51B"/>
                </a:buClr>
                <a:buSzPts val="1400"/>
                <a:buFont typeface="Calibri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1B151B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EFBCCA-71A7-4F96-90BE-39B2E178E7E6}"/>
              </a:ext>
            </a:extLst>
          </p:cNvPr>
          <p:cNvSpPr txBox="1"/>
          <p:nvPr/>
        </p:nvSpPr>
        <p:spPr>
          <a:xfrm>
            <a:off x="3294879" y="2830371"/>
            <a:ext cx="613156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		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	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	      	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		Node js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 Light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endParaRPr lang="en-US" sz="2200" dirty="0">
              <a:solidFill>
                <a:prstClr val="black"/>
              </a:solidFill>
              <a:latin typeface="Candara" panose="020E0502030303020204" pitchFamily="34" charset="0"/>
              <a:cs typeface="Calibri Light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 Light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  <a:cs typeface="Calibri Light" pitchFamily="34" charset="0"/>
              </a:rPr>
              <a:t>		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		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NPM</a:t>
            </a: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  <a:cs typeface="Calibri Light" pitchFamily="34" charset="0"/>
              </a:rPr>
              <a:t>			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Fire base</a:t>
            </a:r>
          </a:p>
        </p:txBody>
      </p:sp>
    </p:spTree>
    <p:extLst>
      <p:ext uri="{BB962C8B-B14F-4D97-AF65-F5344CB8AC3E}">
        <p14:creationId xmlns:p14="http://schemas.microsoft.com/office/powerpoint/2010/main" val="384671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2D7B-1D3D-4DEE-AF44-32DA7C38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437" y="736796"/>
            <a:ext cx="8429563" cy="9671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Nutrition API by Nutritionix: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BCD4-6B4B-46C0-8A8C-12660AB2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077" y="1703928"/>
            <a:ext cx="8701552" cy="3264312"/>
          </a:xfrm>
        </p:spPr>
        <p:txBody>
          <a:bodyPr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716266" lvl="1" indent="-182880" defTabSz="914400"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It fetches the data from the food page.</a:t>
            </a:r>
          </a:p>
          <a:p>
            <a:pPr marL="533386" lvl="1" indent="0" defTabSz="914400"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716266" lvl="1" indent="-182880" defTabSz="914400"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It gives the food image and nutrition's according to the input food.</a:t>
            </a:r>
          </a:p>
          <a:p>
            <a:pPr marL="533386" lvl="1" indent="0" defTabSz="914400"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716266" lvl="1" indent="-182880" defTabSz="914400"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Which helps us count for how much exercise do we have to do to burn that much calories which we will get from that food item.</a:t>
            </a:r>
          </a:p>
          <a:p>
            <a:endParaRPr lang="en-US" dirty="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66DF1BEE-6A8B-4E7A-8F76-76D31658BC3D}"/>
              </a:ext>
            </a:extLst>
          </p:cNvPr>
          <p:cNvGrpSpPr/>
          <p:nvPr/>
        </p:nvGrpSpPr>
        <p:grpSpPr>
          <a:xfrm>
            <a:off x="9293840" y="921608"/>
            <a:ext cx="2065040" cy="1838960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D863F77-DDCF-49C0-9FC3-8C5D48D0307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>
                    <a:lumMod val="75000"/>
                  </a:sysClr>
                </a:gs>
                <a:gs pos="53000">
                  <a:sysClr val="window" lastClr="FFFFFF">
                    <a:lumMod val="85000"/>
                  </a:sysClr>
                </a:gs>
                <a:gs pos="83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A857E3A-8127-41F4-A5AC-73CC6359591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F5A81C-5BE0-411F-9A5E-F756AD04A15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DFCE63-8791-45E7-BFE5-26DAD776D0B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CCB4A8-D0A4-4E1A-8715-5102DC52A4F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AFE684-D7C5-406E-8B49-067DAF150A8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521DB0-5E17-42C2-AEE9-2F0406D638C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CC8DCD-0360-4256-B3E1-46E27A4E858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A9E0E25-6B9A-4C75-82E6-B7D43E13E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7" t="66648" r="40500" b="17630"/>
          <a:stretch/>
        </p:blipFill>
        <p:spPr>
          <a:xfrm>
            <a:off x="9354759" y="1044688"/>
            <a:ext cx="1893210" cy="11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0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14B7-618B-4B04-968F-5585A23E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752" y="550898"/>
            <a:ext cx="8741248" cy="9671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Spoonacular recipe and food API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D3F1-C404-41EF-8ADF-8883D7F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48" y="1703928"/>
            <a:ext cx="8701552" cy="4678168"/>
          </a:xfrm>
        </p:spPr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Search recipes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: 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We Search through hundreds of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thousands of recipes using advanced filtering and ranking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 This method combines searching by query,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by ingredients, and by nutrients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into one endpoint.</a:t>
            </a:r>
          </a:p>
          <a:p>
            <a:pPr marL="27432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Search Recipes by Nutrients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: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We can Find a set of recipes that adhere to the given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nutritional limits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 You may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set limits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 macronutrients (calories, protein, fat, and carbohydrate) and/or many micronutrients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5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A458-A476-4956-AFB0-D3691406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715" y="428004"/>
            <a:ext cx="8741248" cy="9671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4795-A794-4E92-82F9-197C3FE4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48" y="1754728"/>
            <a:ext cx="8701552" cy="4678168"/>
          </a:xfrm>
        </p:spPr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Get Recipe Information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: 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We  can Use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 recipe id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to get full information about a recipe, such as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ingredients, nutrition, diet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and allergen information, etc.</a:t>
            </a:r>
          </a:p>
          <a:p>
            <a:pPr marL="27432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Ingredient Search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: 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Search for simple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whole foods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(e.g. fruits, vegetables, nuts, grains, meat, fish, dairy etc.).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9C4453-6E19-483E-9D54-A3C34484C38C}"/>
              </a:ext>
            </a:extLst>
          </p:cNvPr>
          <p:cNvGrpSpPr/>
          <p:nvPr/>
        </p:nvGrpSpPr>
        <p:grpSpPr>
          <a:xfrm rot="18556623">
            <a:off x="10809418" y="404069"/>
            <a:ext cx="483957" cy="1673903"/>
            <a:chOff x="6983182" y="3979844"/>
            <a:chExt cx="533400" cy="263842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3E8AB97-B3BB-4DEF-A21E-8F951C838AEE}"/>
                </a:ext>
              </a:extLst>
            </p:cNvPr>
            <p:cNvSpPr/>
            <p:nvPr/>
          </p:nvSpPr>
          <p:spPr>
            <a:xfrm>
              <a:off x="6983182" y="3979844"/>
              <a:ext cx="533400" cy="1587818"/>
            </a:xfrm>
            <a:custGeom>
              <a:avLst/>
              <a:gdLst>
                <a:gd name="connsiteX0" fmla="*/ 324803 w 533400"/>
                <a:gd name="connsiteY0" fmla="*/ 0 h 1587818"/>
                <a:gd name="connsiteX1" fmla="*/ 474345 w 533400"/>
                <a:gd name="connsiteY1" fmla="*/ 0 h 1587818"/>
                <a:gd name="connsiteX2" fmla="*/ 533400 w 533400"/>
                <a:gd name="connsiteY2" fmla="*/ 59055 h 1587818"/>
                <a:gd name="connsiteX3" fmla="*/ 533400 w 533400"/>
                <a:gd name="connsiteY3" fmla="*/ 776288 h 1587818"/>
                <a:gd name="connsiteX4" fmla="*/ 452438 w 533400"/>
                <a:gd name="connsiteY4" fmla="*/ 857250 h 1587818"/>
                <a:gd name="connsiteX5" fmla="*/ 304800 w 533400"/>
                <a:gd name="connsiteY5" fmla="*/ 857250 h 1587818"/>
                <a:gd name="connsiteX6" fmla="*/ 304800 w 533400"/>
                <a:gd name="connsiteY6" fmla="*/ 1587818 h 1587818"/>
                <a:gd name="connsiteX7" fmla="*/ 214313 w 533400"/>
                <a:gd name="connsiteY7" fmla="*/ 1587818 h 1587818"/>
                <a:gd name="connsiteX8" fmla="*/ 214313 w 533400"/>
                <a:gd name="connsiteY8" fmla="*/ 857250 h 1587818"/>
                <a:gd name="connsiteX9" fmla="*/ 81915 w 533400"/>
                <a:gd name="connsiteY9" fmla="*/ 857250 h 1587818"/>
                <a:gd name="connsiteX10" fmla="*/ 0 w 533400"/>
                <a:gd name="connsiteY10" fmla="*/ 775335 h 1587818"/>
                <a:gd name="connsiteX11" fmla="*/ 0 w 533400"/>
                <a:gd name="connsiteY11" fmla="*/ 324803 h 1587818"/>
                <a:gd name="connsiteX12" fmla="*/ 324803 w 533400"/>
                <a:gd name="connsiteY12" fmla="*/ 0 h 15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3400" h="1587818">
                  <a:moveTo>
                    <a:pt x="324803" y="0"/>
                  </a:move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lnTo>
                    <a:pt x="304800" y="857250"/>
                  </a:lnTo>
                  <a:lnTo>
                    <a:pt x="304800" y="1587818"/>
                  </a:lnTo>
                  <a:lnTo>
                    <a:pt x="214313" y="1587818"/>
                  </a:lnTo>
                  <a:lnTo>
                    <a:pt x="214313" y="857250"/>
                  </a:ln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close/>
                </a:path>
              </a:pathLst>
            </a:custGeom>
            <a:solidFill>
              <a:srgbClr val="FD903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B67710C-E6F8-4D15-85F4-EBBDF271186A}"/>
                </a:ext>
              </a:extLst>
            </p:cNvPr>
            <p:cNvSpPr/>
            <p:nvPr/>
          </p:nvSpPr>
          <p:spPr>
            <a:xfrm>
              <a:off x="7151775" y="545622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solidFill>
              <a:srgbClr val="17B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74503FD-A14D-47E0-8CC8-5935D867B683}"/>
              </a:ext>
            </a:extLst>
          </p:cNvPr>
          <p:cNvGrpSpPr/>
          <p:nvPr/>
        </p:nvGrpSpPr>
        <p:grpSpPr>
          <a:xfrm rot="2309754">
            <a:off x="10700366" y="550850"/>
            <a:ext cx="614469" cy="1390183"/>
            <a:chOff x="3996689" y="2386001"/>
            <a:chExt cx="728344" cy="26831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C6F279A-D7A5-43A4-9C4D-0B1B8C44CEE8}"/>
                </a:ext>
              </a:extLst>
            </p:cNvPr>
            <p:cNvSpPr/>
            <p:nvPr/>
          </p:nvSpPr>
          <p:spPr>
            <a:xfrm>
              <a:off x="3996689" y="2386001"/>
              <a:ext cx="728344" cy="1631633"/>
            </a:xfrm>
            <a:custGeom>
              <a:avLst/>
              <a:gdLst>
                <a:gd name="connsiteX0" fmla="*/ 590643 w 728344"/>
                <a:gd name="connsiteY0" fmla="*/ 141923 h 1631633"/>
                <a:gd name="connsiteX1" fmla="*/ 562068 w 728344"/>
                <a:gd name="connsiteY1" fmla="*/ 165735 h 1631633"/>
                <a:gd name="connsiteX2" fmla="*/ 562068 w 728344"/>
                <a:gd name="connsiteY2" fmla="*/ 782955 h 1631633"/>
                <a:gd name="connsiteX3" fmla="*/ 590643 w 728344"/>
                <a:gd name="connsiteY3" fmla="*/ 806768 h 1631633"/>
                <a:gd name="connsiteX4" fmla="*/ 619218 w 728344"/>
                <a:gd name="connsiteY4" fmla="*/ 782955 h 1631633"/>
                <a:gd name="connsiteX5" fmla="*/ 619218 w 728344"/>
                <a:gd name="connsiteY5" fmla="*/ 165735 h 1631633"/>
                <a:gd name="connsiteX6" fmla="*/ 590643 w 728344"/>
                <a:gd name="connsiteY6" fmla="*/ 141923 h 1631633"/>
                <a:gd name="connsiteX7" fmla="*/ 479201 w 728344"/>
                <a:gd name="connsiteY7" fmla="*/ 141923 h 1631633"/>
                <a:gd name="connsiteX8" fmla="*/ 450626 w 728344"/>
                <a:gd name="connsiteY8" fmla="*/ 165735 h 1631633"/>
                <a:gd name="connsiteX9" fmla="*/ 450626 w 728344"/>
                <a:gd name="connsiteY9" fmla="*/ 782955 h 1631633"/>
                <a:gd name="connsiteX10" fmla="*/ 479201 w 728344"/>
                <a:gd name="connsiteY10" fmla="*/ 806768 h 1631633"/>
                <a:gd name="connsiteX11" fmla="*/ 507776 w 728344"/>
                <a:gd name="connsiteY11" fmla="*/ 782955 h 1631633"/>
                <a:gd name="connsiteX12" fmla="*/ 507776 w 728344"/>
                <a:gd name="connsiteY12" fmla="*/ 165735 h 1631633"/>
                <a:gd name="connsiteX13" fmla="*/ 479201 w 728344"/>
                <a:gd name="connsiteY13" fmla="*/ 141923 h 1631633"/>
                <a:gd name="connsiteX14" fmla="*/ 367758 w 728344"/>
                <a:gd name="connsiteY14" fmla="*/ 141923 h 1631633"/>
                <a:gd name="connsiteX15" fmla="*/ 339183 w 728344"/>
                <a:gd name="connsiteY15" fmla="*/ 165735 h 1631633"/>
                <a:gd name="connsiteX16" fmla="*/ 339183 w 728344"/>
                <a:gd name="connsiteY16" fmla="*/ 782955 h 1631633"/>
                <a:gd name="connsiteX17" fmla="*/ 367758 w 728344"/>
                <a:gd name="connsiteY17" fmla="*/ 806768 h 1631633"/>
                <a:gd name="connsiteX18" fmla="*/ 396333 w 728344"/>
                <a:gd name="connsiteY18" fmla="*/ 782955 h 1631633"/>
                <a:gd name="connsiteX19" fmla="*/ 396333 w 728344"/>
                <a:gd name="connsiteY19" fmla="*/ 165735 h 1631633"/>
                <a:gd name="connsiteX20" fmla="*/ 367758 w 728344"/>
                <a:gd name="connsiteY20" fmla="*/ 141923 h 1631633"/>
                <a:gd name="connsiteX21" fmla="*/ 256315 w 728344"/>
                <a:gd name="connsiteY21" fmla="*/ 141923 h 1631633"/>
                <a:gd name="connsiteX22" fmla="*/ 227740 w 728344"/>
                <a:gd name="connsiteY22" fmla="*/ 165735 h 1631633"/>
                <a:gd name="connsiteX23" fmla="*/ 227740 w 728344"/>
                <a:gd name="connsiteY23" fmla="*/ 782955 h 1631633"/>
                <a:gd name="connsiteX24" fmla="*/ 256315 w 728344"/>
                <a:gd name="connsiteY24" fmla="*/ 806768 h 1631633"/>
                <a:gd name="connsiteX25" fmla="*/ 284890 w 728344"/>
                <a:gd name="connsiteY25" fmla="*/ 782955 h 1631633"/>
                <a:gd name="connsiteX26" fmla="*/ 284890 w 728344"/>
                <a:gd name="connsiteY26" fmla="*/ 165735 h 1631633"/>
                <a:gd name="connsiteX27" fmla="*/ 256315 w 728344"/>
                <a:gd name="connsiteY27" fmla="*/ 141923 h 1631633"/>
                <a:gd name="connsiteX28" fmla="*/ 144873 w 728344"/>
                <a:gd name="connsiteY28" fmla="*/ 141923 h 1631633"/>
                <a:gd name="connsiteX29" fmla="*/ 116298 w 728344"/>
                <a:gd name="connsiteY29" fmla="*/ 165735 h 1631633"/>
                <a:gd name="connsiteX30" fmla="*/ 116298 w 728344"/>
                <a:gd name="connsiteY30" fmla="*/ 782955 h 1631633"/>
                <a:gd name="connsiteX31" fmla="*/ 144873 w 728344"/>
                <a:gd name="connsiteY31" fmla="*/ 806768 h 1631633"/>
                <a:gd name="connsiteX32" fmla="*/ 173448 w 728344"/>
                <a:gd name="connsiteY32" fmla="*/ 782955 h 1631633"/>
                <a:gd name="connsiteX33" fmla="*/ 173448 w 728344"/>
                <a:gd name="connsiteY33" fmla="*/ 165735 h 1631633"/>
                <a:gd name="connsiteX34" fmla="*/ 144873 w 728344"/>
                <a:gd name="connsiteY34" fmla="*/ 141923 h 1631633"/>
                <a:gd name="connsiteX35" fmla="*/ 229646 w 728344"/>
                <a:gd name="connsiteY35" fmla="*/ 0 h 1631633"/>
                <a:gd name="connsiteX36" fmla="*/ 499203 w 728344"/>
                <a:gd name="connsiteY36" fmla="*/ 0 h 1631633"/>
                <a:gd name="connsiteX37" fmla="*/ 726851 w 728344"/>
                <a:gd name="connsiteY37" fmla="*/ 228600 h 1631633"/>
                <a:gd name="connsiteX38" fmla="*/ 688751 w 728344"/>
                <a:gd name="connsiteY38" fmla="*/ 783908 h 1631633"/>
                <a:gd name="connsiteX39" fmla="*/ 583976 w 728344"/>
                <a:gd name="connsiteY39" fmla="*/ 888683 h 1631633"/>
                <a:gd name="connsiteX40" fmla="*/ 412526 w 728344"/>
                <a:gd name="connsiteY40" fmla="*/ 888683 h 1631633"/>
                <a:gd name="connsiteX41" fmla="*/ 412526 w 728344"/>
                <a:gd name="connsiteY41" fmla="*/ 1631633 h 1631633"/>
                <a:gd name="connsiteX42" fmla="*/ 322038 w 728344"/>
                <a:gd name="connsiteY42" fmla="*/ 1631633 h 1631633"/>
                <a:gd name="connsiteX43" fmla="*/ 322038 w 728344"/>
                <a:gd name="connsiteY43" fmla="*/ 888683 h 1631633"/>
                <a:gd name="connsiteX44" fmla="*/ 143921 w 728344"/>
                <a:gd name="connsiteY44" fmla="*/ 888683 h 1631633"/>
                <a:gd name="connsiteX45" fmla="*/ 39146 w 728344"/>
                <a:gd name="connsiteY45" fmla="*/ 783908 h 1631633"/>
                <a:gd name="connsiteX46" fmla="*/ 1046 w 728344"/>
                <a:gd name="connsiteY46" fmla="*/ 228600 h 1631633"/>
                <a:gd name="connsiteX47" fmla="*/ 229646 w 728344"/>
                <a:gd name="connsiteY47" fmla="*/ 0 h 163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8344" h="1631633">
                  <a:moveTo>
                    <a:pt x="590643" y="141923"/>
                  </a:moveTo>
                  <a:cubicBezTo>
                    <a:pt x="575403" y="141923"/>
                    <a:pt x="562068" y="152400"/>
                    <a:pt x="562068" y="165735"/>
                  </a:cubicBezTo>
                  <a:lnTo>
                    <a:pt x="562068" y="782955"/>
                  </a:lnTo>
                  <a:cubicBezTo>
                    <a:pt x="562068" y="796290"/>
                    <a:pt x="574451" y="806768"/>
                    <a:pt x="590643" y="806768"/>
                  </a:cubicBezTo>
                  <a:cubicBezTo>
                    <a:pt x="605883" y="806768"/>
                    <a:pt x="619218" y="796290"/>
                    <a:pt x="619218" y="782955"/>
                  </a:cubicBezTo>
                  <a:lnTo>
                    <a:pt x="619218" y="165735"/>
                  </a:lnTo>
                  <a:cubicBezTo>
                    <a:pt x="619218" y="152400"/>
                    <a:pt x="606835" y="141923"/>
                    <a:pt x="590643" y="141923"/>
                  </a:cubicBezTo>
                  <a:close/>
                  <a:moveTo>
                    <a:pt x="479201" y="141923"/>
                  </a:moveTo>
                  <a:cubicBezTo>
                    <a:pt x="463960" y="141923"/>
                    <a:pt x="450626" y="152400"/>
                    <a:pt x="450626" y="165735"/>
                  </a:cubicBezTo>
                  <a:lnTo>
                    <a:pt x="450626" y="782955"/>
                  </a:lnTo>
                  <a:cubicBezTo>
                    <a:pt x="450626" y="796290"/>
                    <a:pt x="463008" y="806768"/>
                    <a:pt x="479201" y="806768"/>
                  </a:cubicBezTo>
                  <a:cubicBezTo>
                    <a:pt x="494440" y="806768"/>
                    <a:pt x="507776" y="796290"/>
                    <a:pt x="507776" y="782955"/>
                  </a:cubicBezTo>
                  <a:lnTo>
                    <a:pt x="507776" y="165735"/>
                  </a:lnTo>
                  <a:cubicBezTo>
                    <a:pt x="507776" y="152400"/>
                    <a:pt x="495393" y="141923"/>
                    <a:pt x="479201" y="141923"/>
                  </a:cubicBezTo>
                  <a:close/>
                  <a:moveTo>
                    <a:pt x="367758" y="141923"/>
                  </a:moveTo>
                  <a:cubicBezTo>
                    <a:pt x="352518" y="141923"/>
                    <a:pt x="339183" y="152400"/>
                    <a:pt x="339183" y="165735"/>
                  </a:cubicBezTo>
                  <a:lnTo>
                    <a:pt x="339183" y="782955"/>
                  </a:lnTo>
                  <a:cubicBezTo>
                    <a:pt x="339183" y="796290"/>
                    <a:pt x="351565" y="806768"/>
                    <a:pt x="367758" y="806768"/>
                  </a:cubicBezTo>
                  <a:cubicBezTo>
                    <a:pt x="382998" y="806768"/>
                    <a:pt x="396333" y="796290"/>
                    <a:pt x="396333" y="782955"/>
                  </a:cubicBezTo>
                  <a:lnTo>
                    <a:pt x="396333" y="165735"/>
                  </a:lnTo>
                  <a:cubicBezTo>
                    <a:pt x="396333" y="152400"/>
                    <a:pt x="383951" y="141923"/>
                    <a:pt x="367758" y="141923"/>
                  </a:cubicBezTo>
                  <a:close/>
                  <a:moveTo>
                    <a:pt x="256315" y="141923"/>
                  </a:moveTo>
                  <a:cubicBezTo>
                    <a:pt x="241076" y="141923"/>
                    <a:pt x="227740" y="152400"/>
                    <a:pt x="227740" y="165735"/>
                  </a:cubicBezTo>
                  <a:lnTo>
                    <a:pt x="227740" y="782955"/>
                  </a:lnTo>
                  <a:cubicBezTo>
                    <a:pt x="227740" y="796290"/>
                    <a:pt x="240123" y="806768"/>
                    <a:pt x="256315" y="806768"/>
                  </a:cubicBezTo>
                  <a:cubicBezTo>
                    <a:pt x="271555" y="806768"/>
                    <a:pt x="284890" y="796290"/>
                    <a:pt x="284890" y="782955"/>
                  </a:cubicBezTo>
                  <a:lnTo>
                    <a:pt x="284890" y="165735"/>
                  </a:lnTo>
                  <a:cubicBezTo>
                    <a:pt x="284890" y="152400"/>
                    <a:pt x="272508" y="141923"/>
                    <a:pt x="256315" y="141923"/>
                  </a:cubicBezTo>
                  <a:close/>
                  <a:moveTo>
                    <a:pt x="144873" y="141923"/>
                  </a:moveTo>
                  <a:cubicBezTo>
                    <a:pt x="129633" y="141923"/>
                    <a:pt x="116298" y="152400"/>
                    <a:pt x="116298" y="165735"/>
                  </a:cubicBezTo>
                  <a:lnTo>
                    <a:pt x="116298" y="782955"/>
                  </a:lnTo>
                  <a:cubicBezTo>
                    <a:pt x="116298" y="796290"/>
                    <a:pt x="128680" y="806768"/>
                    <a:pt x="144873" y="806768"/>
                  </a:cubicBezTo>
                  <a:cubicBezTo>
                    <a:pt x="160113" y="806768"/>
                    <a:pt x="173448" y="796290"/>
                    <a:pt x="173448" y="782955"/>
                  </a:cubicBezTo>
                  <a:lnTo>
                    <a:pt x="173448" y="165735"/>
                  </a:lnTo>
                  <a:cubicBezTo>
                    <a:pt x="173448" y="152400"/>
                    <a:pt x="161065" y="141923"/>
                    <a:pt x="144873" y="141923"/>
                  </a:cubicBezTo>
                  <a:close/>
                  <a:moveTo>
                    <a:pt x="229646" y="0"/>
                  </a:moveTo>
                  <a:lnTo>
                    <a:pt x="499203" y="0"/>
                  </a:lnTo>
                  <a:cubicBezTo>
                    <a:pt x="624933" y="0"/>
                    <a:pt x="743043" y="36195"/>
                    <a:pt x="726851" y="228600"/>
                  </a:cubicBezTo>
                  <a:lnTo>
                    <a:pt x="688751" y="783908"/>
                  </a:lnTo>
                  <a:cubicBezTo>
                    <a:pt x="688751" y="841058"/>
                    <a:pt x="642078" y="888683"/>
                    <a:pt x="583976" y="888683"/>
                  </a:cubicBezTo>
                  <a:lnTo>
                    <a:pt x="412526" y="888683"/>
                  </a:lnTo>
                  <a:lnTo>
                    <a:pt x="412526" y="1631633"/>
                  </a:lnTo>
                  <a:lnTo>
                    <a:pt x="322038" y="1631633"/>
                  </a:lnTo>
                  <a:lnTo>
                    <a:pt x="322038" y="888683"/>
                  </a:lnTo>
                  <a:lnTo>
                    <a:pt x="143921" y="888683"/>
                  </a:lnTo>
                  <a:cubicBezTo>
                    <a:pt x="86771" y="888683"/>
                    <a:pt x="39146" y="842010"/>
                    <a:pt x="39146" y="783908"/>
                  </a:cubicBezTo>
                  <a:lnTo>
                    <a:pt x="1046" y="228600"/>
                  </a:lnTo>
                  <a:cubicBezTo>
                    <a:pt x="-12290" y="34290"/>
                    <a:pt x="103915" y="0"/>
                    <a:pt x="229646" y="0"/>
                  </a:cubicBezTo>
                  <a:close/>
                </a:path>
              </a:pathLst>
            </a:custGeom>
            <a:solidFill>
              <a:srgbClr val="FD903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AEAED1D-2A2D-44BC-AF0F-137FF1095B59}"/>
                </a:ext>
              </a:extLst>
            </p:cNvPr>
            <p:cNvSpPr/>
            <p:nvPr/>
          </p:nvSpPr>
          <p:spPr>
            <a:xfrm>
              <a:off x="4273008" y="3907143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solidFill>
              <a:srgbClr val="17B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83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97A6-5AAA-4DA2-B513-BB3FCDA7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917" y="52316"/>
            <a:ext cx="8741248" cy="9671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Similar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Existing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Applications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B413-9B19-4F9B-B107-354D2E66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19" y="1612488"/>
            <a:ext cx="8024109" cy="4678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1. Carb Manager       2. Create My Cookbook	3.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  <a:t>Kitche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uLnTx/>
                <a:uFillTx/>
                <a:latin typeface="Candara" panose="020E050203030302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2582A-E254-4771-88E9-2232E6F7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80" y="2205528"/>
            <a:ext cx="2458720" cy="349208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3F765E1-4B0A-4553-A664-AD2F1752F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33" y="2205528"/>
            <a:ext cx="2558728" cy="349208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BE59129-79DC-4FF9-8B70-16F19BB72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205528"/>
            <a:ext cx="2437665" cy="34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593A-A070-49A1-8C7F-B2F37939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448" y="703298"/>
            <a:ext cx="8741248" cy="9671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How it differs from our webapp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CC16-3958-46ED-AADE-6F3E4CC1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48" y="1957928"/>
            <a:ext cx="8701552" cy="4678168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As you can see above all apps/Websites are doing only main task as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get recipe or keep track off carbs you're eating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It doesn’t advise or make a schedule for you to lose carbs or get you a healthy recipe for your chosen ingredient.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 contrary our website is doing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more than a personal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dietritionist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or nutritionist 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You just have to enter your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body measures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and it will make a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perfect plan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for you , suggestions of exercises, give you the recipes form the ingredient and nutrition limit you have 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0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A1F0A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4A46-8C9C-4D9C-B51B-E312B03F8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661" y="2655111"/>
            <a:ext cx="7180284" cy="1436915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+mn-cs"/>
              </a:rPr>
              <a:t>B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+mn-cs"/>
              </a:rPr>
              <a:t>irla Vishwakarma Mahavidyalaya</a:t>
            </a:r>
            <a:b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BD921-506C-4B7C-8F2C-C0654104F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34" y="4044821"/>
            <a:ext cx="7766936" cy="109689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ed Hat Display" panose="020B0604020202020204" charset="0"/>
                <a:ea typeface="+mn-ea"/>
                <a:cs typeface="+mn-cs"/>
              </a:rPr>
              <a:t>Dept.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ed Hat Display" panose="020B0604020202020204" charset="0"/>
                <a:ea typeface="+mn-ea"/>
                <a:cs typeface="+mn-cs"/>
              </a:rPr>
              <a:t>: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Information Technology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ed Hat Display" panose="020B0604020202020204" charset="0"/>
                <a:ea typeface="+mn-ea"/>
                <a:cs typeface="+mn-cs"/>
              </a:rPr>
              <a:t>Subject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ed Hat Display" panose="020B0604020202020204" charset="0"/>
                <a:ea typeface="+mn-ea"/>
                <a:cs typeface="+mn-cs"/>
              </a:rPr>
              <a:t> :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Project-1 (4IT31)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9DA34-E483-486D-9742-A553C2C5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914" y="517042"/>
            <a:ext cx="2158171" cy="188861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AED6511-8AA2-4339-AC86-08D3E15B1E52}"/>
              </a:ext>
            </a:extLst>
          </p:cNvPr>
          <p:cNvSpPr txBox="1">
            <a:spLocks/>
          </p:cNvSpPr>
          <p:nvPr/>
        </p:nvSpPr>
        <p:spPr>
          <a:xfrm>
            <a:off x="7019576" y="3755572"/>
            <a:ext cx="4122640" cy="2057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99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063" indent="0" algn="ctr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99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126" indent="0" algn="ctr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79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189" indent="0" algn="ctr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251" indent="0" algn="ctr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5314" indent="0" algn="ctr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2377" indent="0" algn="ctr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199440" indent="0" algn="ctr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6503" indent="0" algn="ctr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4570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Team Members:</a:t>
            </a:r>
          </a:p>
          <a:p>
            <a:pPr marL="0" marR="0" lvl="0" indent="0" algn="r" defTabSz="4570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just" defTabSz="4570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18IT420 : Om Patel	    </a:t>
            </a:r>
          </a:p>
          <a:p>
            <a:pPr marL="0" marR="0" lvl="0" indent="0" algn="just" defTabSz="4570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18IT437 : Vishvrajsinh Rathod</a:t>
            </a:r>
          </a:p>
          <a:p>
            <a:pPr marL="0" marR="0" lvl="0" indent="0" algn="just" defTabSz="4570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18IT442 :  Yash Joshi</a:t>
            </a:r>
          </a:p>
        </p:txBody>
      </p:sp>
    </p:spTree>
    <p:extLst>
      <p:ext uri="{BB962C8B-B14F-4D97-AF65-F5344CB8AC3E}">
        <p14:creationId xmlns:p14="http://schemas.microsoft.com/office/powerpoint/2010/main" val="362486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96F5-5967-4F76-915C-872E5B51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7DE4-17B8-4235-AA68-68EF7227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357" y="3674968"/>
            <a:ext cx="8701552" cy="273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	</a:t>
            </a:r>
            <a:r>
              <a:rPr lang="en-US" sz="115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9E871-A018-4968-8819-ABB7BCF40770}"/>
              </a:ext>
            </a:extLst>
          </p:cNvPr>
          <p:cNvGrpSpPr/>
          <p:nvPr/>
        </p:nvGrpSpPr>
        <p:grpSpPr>
          <a:xfrm>
            <a:off x="4076888" y="148103"/>
            <a:ext cx="2695245" cy="3526865"/>
            <a:chOff x="671107" y="801939"/>
            <a:chExt cx="3958960" cy="51805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49BF9C-60A8-43CA-A5D3-94EE3500A03A}"/>
                </a:ext>
              </a:extLst>
            </p:cNvPr>
            <p:cNvSpPr/>
            <p:nvPr/>
          </p:nvSpPr>
          <p:spPr>
            <a:xfrm>
              <a:off x="691710" y="2555595"/>
              <a:ext cx="3938357" cy="3408292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3C74940-7CA5-47C4-B658-353B62C9CD3F}"/>
                </a:ext>
              </a:extLst>
            </p:cNvPr>
            <p:cNvSpPr/>
            <p:nvPr/>
          </p:nvSpPr>
          <p:spPr>
            <a:xfrm>
              <a:off x="671107" y="3023959"/>
              <a:ext cx="1719395" cy="2958480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CFEDC1-1B1F-4252-9ED7-20A90B2E98D9}"/>
                </a:ext>
              </a:extLst>
            </p:cNvPr>
            <p:cNvSpPr/>
            <p:nvPr/>
          </p:nvSpPr>
          <p:spPr>
            <a:xfrm>
              <a:off x="2087326" y="3112270"/>
              <a:ext cx="1147705" cy="2176477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D9034">
                <a:lumMod val="60000"/>
                <a:lumOff val="40000"/>
              </a:srgbClr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ADBEBA-0A32-480C-92CE-42F442048B04}"/>
                </a:ext>
              </a:extLst>
            </p:cNvPr>
            <p:cNvSpPr/>
            <p:nvPr/>
          </p:nvSpPr>
          <p:spPr>
            <a:xfrm>
              <a:off x="2356908" y="3509131"/>
              <a:ext cx="876086" cy="1780976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FD9034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9DB782-E068-496A-B5C2-A6F550AF3869}"/>
                </a:ext>
              </a:extLst>
            </p:cNvPr>
            <p:cNvSpPr/>
            <p:nvPr/>
          </p:nvSpPr>
          <p:spPr>
            <a:xfrm>
              <a:off x="2984297" y="3783650"/>
              <a:ext cx="1602508" cy="1129333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EDE56BE3-33DA-4FA4-97AE-EFE855C8B740}"/>
                </a:ext>
              </a:extLst>
            </p:cNvPr>
            <p:cNvGrpSpPr/>
            <p:nvPr/>
          </p:nvGrpSpPr>
          <p:grpSpPr>
            <a:xfrm>
              <a:off x="1036367" y="801939"/>
              <a:ext cx="3078709" cy="3927937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1894636-A4E5-47D8-94EB-9A9D780864A9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404C3E4-71FD-4020-A0F3-CE8A1801E97B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A4CFC0-8E2F-4EA1-9ADA-1D475FBB94BB}"/>
                </a:ext>
              </a:extLst>
            </p:cNvPr>
            <p:cNvSpPr/>
            <p:nvPr/>
          </p:nvSpPr>
          <p:spPr>
            <a:xfrm>
              <a:off x="715420" y="5690649"/>
              <a:ext cx="148148" cy="287526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170C846-050D-4DBB-8B98-E34959CCA89D}"/>
                </a:ext>
              </a:extLst>
            </p:cNvPr>
            <p:cNvSpPr/>
            <p:nvPr/>
          </p:nvSpPr>
          <p:spPr>
            <a:xfrm>
              <a:off x="894147" y="4734276"/>
              <a:ext cx="502941" cy="576896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B069C0-F994-4CD0-877F-AF173EFF4AA2}"/>
                </a:ext>
              </a:extLst>
            </p:cNvPr>
            <p:cNvSpPr/>
            <p:nvPr/>
          </p:nvSpPr>
          <p:spPr>
            <a:xfrm>
              <a:off x="873081" y="4759418"/>
              <a:ext cx="515061" cy="551755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2E916F-95D6-429C-8632-01C89E6010AF}"/>
                </a:ext>
              </a:extLst>
            </p:cNvPr>
            <p:cNvSpPr/>
            <p:nvPr/>
          </p:nvSpPr>
          <p:spPr>
            <a:xfrm>
              <a:off x="1241372" y="4980085"/>
              <a:ext cx="143123" cy="175481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ysClr val="window" lastClr="FFFFF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B104249-7E6B-4E26-BA21-8FD87338FCA8}"/>
                </a:ext>
              </a:extLst>
            </p:cNvPr>
            <p:cNvSpPr/>
            <p:nvPr/>
          </p:nvSpPr>
          <p:spPr>
            <a:xfrm>
              <a:off x="813332" y="5200069"/>
              <a:ext cx="2028870" cy="780487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DD9FAE3E-E394-4CF4-B446-4FD5D9B29277}"/>
                </a:ext>
              </a:extLst>
            </p:cNvPr>
            <p:cNvGrpSpPr/>
            <p:nvPr/>
          </p:nvGrpSpPr>
          <p:grpSpPr>
            <a:xfrm>
              <a:off x="811988" y="5199731"/>
              <a:ext cx="2030041" cy="781164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A1F03D-0060-40A1-AFBF-804DB50F3126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7228A2E-D5C0-480A-B203-C909150F8B89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FF94AFB-DC69-42F2-B05C-ED1BA07E4ECF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478B87E-C9C0-4B30-9B5B-80E39E298324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B97320-842D-4F5E-9C42-CF266483AD1E}"/>
                </a:ext>
              </a:extLst>
            </p:cNvPr>
            <p:cNvSpPr/>
            <p:nvPr/>
          </p:nvSpPr>
          <p:spPr>
            <a:xfrm>
              <a:off x="2532917" y="5134234"/>
              <a:ext cx="326934" cy="367199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99241AF-8E6C-4E53-8472-700832829E7B}"/>
                </a:ext>
              </a:extLst>
            </p:cNvPr>
            <p:cNvGrpSpPr/>
            <p:nvPr/>
          </p:nvGrpSpPr>
          <p:grpSpPr>
            <a:xfrm rot="20590426">
              <a:off x="1098837" y="2748413"/>
              <a:ext cx="2226775" cy="2466645"/>
              <a:chOff x="10642615" y="3979837"/>
              <a:chExt cx="1042340" cy="115462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5131073-9BA8-40F2-B016-A0B94E86E0BC}"/>
                  </a:ext>
                </a:extLst>
              </p:cNvPr>
              <p:cNvGrpSpPr/>
              <p:nvPr/>
            </p:nvGrpSpPr>
            <p:grpSpPr>
              <a:xfrm>
                <a:off x="11445532" y="3979837"/>
                <a:ext cx="239423" cy="1154622"/>
                <a:chOff x="10431358" y="70949"/>
                <a:chExt cx="469217" cy="2262807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7DEB5A8F-5A3F-4D3F-BAAD-5314DE80590E}"/>
                    </a:ext>
                  </a:extLst>
                </p:cNvPr>
                <p:cNvSpPr/>
                <p:nvPr/>
              </p:nvSpPr>
              <p:spPr>
                <a:xfrm flipH="1">
                  <a:off x="10648523" y="70949"/>
                  <a:ext cx="252052" cy="1858882"/>
                </a:xfrm>
                <a:custGeom>
                  <a:avLst/>
                  <a:gdLst>
                    <a:gd name="connsiteX0" fmla="*/ 95326 w 109728"/>
                    <a:gd name="connsiteY0" fmla="*/ 43205 h 809244"/>
                    <a:gd name="connsiteX1" fmla="*/ 66523 w 109728"/>
                    <a:gd name="connsiteY1" fmla="*/ 86411 h 809244"/>
                    <a:gd name="connsiteX2" fmla="*/ 28804 w 109728"/>
                    <a:gd name="connsiteY2" fmla="*/ 237287 h 809244"/>
                    <a:gd name="connsiteX3" fmla="*/ 65837 w 109728"/>
                    <a:gd name="connsiteY3" fmla="*/ 595274 h 809244"/>
                    <a:gd name="connsiteX4" fmla="*/ 111100 w 109728"/>
                    <a:gd name="connsiteY4" fmla="*/ 800329 h 809244"/>
                    <a:gd name="connsiteX5" fmla="*/ 80924 w 109728"/>
                    <a:gd name="connsiteY5" fmla="*/ 801700 h 809244"/>
                    <a:gd name="connsiteX6" fmla="*/ 0 w 109728"/>
                    <a:gd name="connsiteY6" fmla="*/ 265405 h 809244"/>
                    <a:gd name="connsiteX7" fmla="*/ 100813 w 109728"/>
                    <a:gd name="connsiteY7" fmla="*/ 0 h 809244"/>
                    <a:gd name="connsiteX8" fmla="*/ 95326 w 109728"/>
                    <a:gd name="connsiteY8" fmla="*/ 43205 h 809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28" h="809244">
                      <a:moveTo>
                        <a:pt x="95326" y="43205"/>
                      </a:moveTo>
                      <a:cubicBezTo>
                        <a:pt x="81610" y="58979"/>
                        <a:pt x="77495" y="70637"/>
                        <a:pt x="66523" y="86411"/>
                      </a:cubicBezTo>
                      <a:cubicBezTo>
                        <a:pt x="36347" y="133731"/>
                        <a:pt x="28804" y="184480"/>
                        <a:pt x="28804" y="237287"/>
                      </a:cubicBezTo>
                      <a:cubicBezTo>
                        <a:pt x="29489" y="357988"/>
                        <a:pt x="43891" y="477317"/>
                        <a:pt x="65837" y="595274"/>
                      </a:cubicBezTo>
                      <a:cubicBezTo>
                        <a:pt x="77495" y="659054"/>
                        <a:pt x="99441" y="736549"/>
                        <a:pt x="111100" y="800329"/>
                      </a:cubicBezTo>
                      <a:cubicBezTo>
                        <a:pt x="113843" y="816102"/>
                        <a:pt x="93269" y="817474"/>
                        <a:pt x="80924" y="801700"/>
                      </a:cubicBezTo>
                      <a:cubicBezTo>
                        <a:pt x="43891" y="624764"/>
                        <a:pt x="0" y="448513"/>
                        <a:pt x="0" y="265405"/>
                      </a:cubicBezTo>
                      <a:cubicBezTo>
                        <a:pt x="0" y="166649"/>
                        <a:pt x="23317" y="70637"/>
                        <a:pt x="100813" y="0"/>
                      </a:cubicBezTo>
                      <a:cubicBezTo>
                        <a:pt x="100127" y="16459"/>
                        <a:pt x="96698" y="31547"/>
                        <a:pt x="95326" y="43205"/>
                      </a:cubicBezTo>
                      <a:close/>
                    </a:path>
                  </a:pathLst>
                </a:custGeom>
                <a:solidFill>
                  <a:srgbClr val="17B6FF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A903023-AF0E-431A-8B61-122517944D0D}"/>
                    </a:ext>
                  </a:extLst>
                </p:cNvPr>
                <p:cNvSpPr/>
                <p:nvPr/>
              </p:nvSpPr>
              <p:spPr>
                <a:xfrm flipH="1">
                  <a:off x="10431358" y="1908419"/>
                  <a:ext cx="425337" cy="425337"/>
                </a:xfrm>
                <a:custGeom>
                  <a:avLst/>
                  <a:gdLst>
                    <a:gd name="connsiteX0" fmla="*/ 64571 w 185166"/>
                    <a:gd name="connsiteY0" fmla="*/ 1778 h 185166"/>
                    <a:gd name="connsiteX1" fmla="*/ 135208 w 185166"/>
                    <a:gd name="connsiteY1" fmla="*/ 14122 h 185166"/>
                    <a:gd name="connsiteX2" fmla="*/ 183214 w 185166"/>
                    <a:gd name="connsiteY2" fmla="*/ 116306 h 185166"/>
                    <a:gd name="connsiteX3" fmla="*/ 95432 w 185166"/>
                    <a:gd name="connsiteY3" fmla="*/ 189001 h 185166"/>
                    <a:gd name="connsiteX4" fmla="*/ 3535 w 185166"/>
                    <a:gd name="connsiteY4" fmla="*/ 121107 h 185166"/>
                    <a:gd name="connsiteX5" fmla="*/ 47426 w 185166"/>
                    <a:gd name="connsiteY5" fmla="*/ 12751 h 185166"/>
                    <a:gd name="connsiteX6" fmla="*/ 64571 w 185166"/>
                    <a:gd name="connsiteY6" fmla="*/ 1778 h 18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solidFill>
                  <a:srgbClr val="17B6FF">
                    <a:lumMod val="75000"/>
                  </a:srgb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528E0D00-8D26-4A56-878C-F9D9D6A21E1F}"/>
                    </a:ext>
                  </a:extLst>
                </p:cNvPr>
                <p:cNvSpPr/>
                <p:nvPr/>
              </p:nvSpPr>
              <p:spPr>
                <a:xfrm flipH="1">
                  <a:off x="10497278" y="1977063"/>
                  <a:ext cx="299311" cy="299311"/>
                </a:xfrm>
                <a:custGeom>
                  <a:avLst/>
                  <a:gdLst>
                    <a:gd name="connsiteX0" fmla="*/ 132359 w 130302"/>
                    <a:gd name="connsiteY0" fmla="*/ 65163 h 130302"/>
                    <a:gd name="connsiteX1" fmla="*/ 65151 w 130302"/>
                    <a:gd name="connsiteY1" fmla="*/ 132371 h 130302"/>
                    <a:gd name="connsiteX2" fmla="*/ 0 w 130302"/>
                    <a:gd name="connsiteY2" fmla="*/ 66535 h 130302"/>
                    <a:gd name="connsiteX3" fmla="*/ 64465 w 130302"/>
                    <a:gd name="connsiteY3" fmla="*/ 12 h 130302"/>
                    <a:gd name="connsiteX4" fmla="*/ 132359 w 130302"/>
                    <a:gd name="connsiteY4" fmla="*/ 65163 h 13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302" h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538B35C-0527-44D4-A19B-3B5EE2866A15}"/>
                  </a:ext>
                </a:extLst>
              </p:cNvPr>
              <p:cNvGrpSpPr/>
              <p:nvPr/>
            </p:nvGrpSpPr>
            <p:grpSpPr>
              <a:xfrm>
                <a:off x="10642615" y="4145786"/>
                <a:ext cx="479312" cy="885205"/>
                <a:chOff x="8696683" y="395466"/>
                <a:chExt cx="939346" cy="173480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C874914-68E2-4434-9883-D825CE18D381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C29EC3E3-8817-403A-99F2-176B35D6CAC6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ysClr val="window" lastClr="FFFFFF">
                      <a:lumMod val="75000"/>
                    </a:sys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6FC27A9C-9FA0-4E8A-B54D-AFCF8093D2B4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ysClr val="window" lastClr="FFFFFF">
                      <a:lumMod val="75000"/>
                    </a:sys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C9A85CC2-BA35-4876-8E83-688BC3EBF056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rgbClr val="17B6FF"/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23191ED0-F822-4F92-83D3-553F8B1FAFCA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rgbClr val="17B6FF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E03EEC5-63F2-4BF0-AEC5-E374E238AA95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rgbClr val="17B6FF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064445-EE3E-4788-882E-CAD800ED6468}"/>
                </a:ext>
              </a:extLst>
            </p:cNvPr>
            <p:cNvSpPr/>
            <p:nvPr/>
          </p:nvSpPr>
          <p:spPr>
            <a:xfrm>
              <a:off x="1508315" y="1157641"/>
              <a:ext cx="1823434" cy="3471990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1278953-7E85-4148-B288-9781EC15015D}"/>
                </a:ext>
              </a:extLst>
            </p:cNvPr>
            <p:cNvSpPr/>
            <p:nvPr/>
          </p:nvSpPr>
          <p:spPr>
            <a:xfrm>
              <a:off x="1670588" y="1210060"/>
              <a:ext cx="1160160" cy="1572180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6FCCDC-03E6-45AE-B017-C56FC92C1541}"/>
                </a:ext>
              </a:extLst>
            </p:cNvPr>
            <p:cNvSpPr/>
            <p:nvPr/>
          </p:nvSpPr>
          <p:spPr>
            <a:xfrm>
              <a:off x="1977273" y="1748542"/>
              <a:ext cx="885059" cy="2225949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D6A817-6A99-48EB-8372-6CA7151E67B6}"/>
              </a:ext>
            </a:extLst>
          </p:cNvPr>
          <p:cNvGrpSpPr/>
          <p:nvPr/>
        </p:nvGrpSpPr>
        <p:grpSpPr>
          <a:xfrm>
            <a:off x="6243547" y="1710681"/>
            <a:ext cx="2630966" cy="1872154"/>
            <a:chOff x="3676029" y="3324828"/>
            <a:chExt cx="3670916" cy="261216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20442A8-B0D8-4659-8DB5-F2E1E9E45FF4}"/>
                </a:ext>
              </a:extLst>
            </p:cNvPr>
            <p:cNvSpPr/>
            <p:nvPr/>
          </p:nvSpPr>
          <p:spPr>
            <a:xfrm>
              <a:off x="3676029" y="5264288"/>
              <a:ext cx="2997285" cy="672707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06FEBA-33D6-4DD9-8138-1BB9EBDCDC5C}"/>
                </a:ext>
              </a:extLst>
            </p:cNvPr>
            <p:cNvSpPr/>
            <p:nvPr/>
          </p:nvSpPr>
          <p:spPr>
            <a:xfrm>
              <a:off x="5313631" y="3326381"/>
              <a:ext cx="2033314" cy="2536547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F333CAE-9D83-4828-B59B-729385DD7FDC}"/>
                </a:ext>
              </a:extLst>
            </p:cNvPr>
            <p:cNvSpPr/>
            <p:nvPr/>
          </p:nvSpPr>
          <p:spPr>
            <a:xfrm>
              <a:off x="5402646" y="3324828"/>
              <a:ext cx="1935560" cy="1824623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71BF94F-E576-4A1A-9D36-03EE867F2A66}"/>
                </a:ext>
              </a:extLst>
            </p:cNvPr>
            <p:cNvSpPr/>
            <p:nvPr/>
          </p:nvSpPr>
          <p:spPr>
            <a:xfrm>
              <a:off x="3718159" y="5197697"/>
              <a:ext cx="2991849" cy="672026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FBAE491-68D7-4CC8-8E8C-A257A0B4116A}"/>
                </a:ext>
              </a:extLst>
            </p:cNvPr>
            <p:cNvSpPr/>
            <p:nvPr/>
          </p:nvSpPr>
          <p:spPr>
            <a:xfrm>
              <a:off x="3718159" y="5211287"/>
              <a:ext cx="1714385" cy="574180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1FC04BD-A5E6-462E-8F09-ACA7937C9EC7}"/>
                </a:ext>
              </a:extLst>
            </p:cNvPr>
            <p:cNvSpPr/>
            <p:nvPr/>
          </p:nvSpPr>
          <p:spPr>
            <a:xfrm>
              <a:off x="4482598" y="5371649"/>
              <a:ext cx="926841" cy="366252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01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6975424" y="2615544"/>
            <a:ext cx="4616969" cy="2015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Personal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	Nutritionist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751" y="4807965"/>
            <a:ext cx="10736828" cy="97339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5896-57B6-41FA-8ECF-5D25284E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647" y="478741"/>
            <a:ext cx="8480325" cy="9671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Project Definition:</a:t>
            </a:r>
            <a:endParaRPr lang="en-US" dirty="0">
              <a:solidFill>
                <a:srgbClr val="00C2A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C7FE-676B-4B31-ACA6-818EBA9B5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797" y="1607041"/>
            <a:ext cx="8114927" cy="4678168"/>
          </a:xfrm>
        </p:spPr>
        <p:txBody>
          <a:bodyPr/>
          <a:lstStyle/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Personal Nutritionist as the name suggests, the system can act as your personal nutritionist while this system can be used also by nutritionists gaining a lot of information and help in many ways.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 Light" pitchFamily="34" charset="0"/>
            </a:endParaRP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The user can get details about a number of nutrients,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vitamins, proteins, fat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, etc., of a fruit or vegetable. The user can add his recipes or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get recipes using the API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 Light" pitchFamily="34" charset="0"/>
            </a:endParaRP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The System also allows the user to make a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diet plan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and remind him of his food timings.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5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68BE-D5DF-41C7-83EA-BDF91671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939477" y="535659"/>
            <a:ext cx="8741248" cy="45719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2DC5-ADBD-4378-AD87-FDFAF94C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48" y="672815"/>
            <a:ext cx="8701552" cy="6017233"/>
          </a:xfrm>
        </p:spPr>
        <p:txBody>
          <a:bodyPr>
            <a:normAutofit/>
          </a:bodyPr>
          <a:lstStyle/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Calibri Light" pitchFamily="34" charset="0"/>
              </a:rPr>
              <a:t>Objective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Calibri Light" pitchFamily="34" charset="0"/>
              </a:rPr>
              <a:t>: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Our website Helping people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lose weight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, maintain a healthy weight, and prevent chronic disease by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improving dietary habits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requires providing education about food and nutrition, assuring access to healthier food options, and promoting the desire and ability to become physically active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 Light" pitchFamily="3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cs typeface="Calibri Light" pitchFamily="34" charset="0"/>
              </a:rPr>
              <a:t>Scope: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It brings convenience to user as they do not have to leave home and only need to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browse website online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, especially subscribing famous nutritionists whom they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do not have to meet physically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Courier New" pitchFamily="49" charset="0"/>
              <a:buChar char="o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itchFamily="34" charset="0"/>
              <a:ea typeface="+mn-ea"/>
              <a:cs typeface="Calibri Light" pitchFamily="3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itchFamily="34" charset="0"/>
              <a:ea typeface="+mn-ea"/>
              <a:cs typeface="Calibri Light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7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6640-4B3C-4350-8421-A0ADC276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448" y="633606"/>
            <a:ext cx="8741248" cy="967132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BMI</a:t>
            </a:r>
            <a:r>
              <a:rPr lang="en-US" sz="32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BC27-1895-4E9C-A9AA-C8225550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48" y="1683608"/>
            <a:ext cx="8701552" cy="4678168"/>
          </a:xfrm>
        </p:spPr>
        <p:txBody>
          <a:bodyPr/>
          <a:lstStyle/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BMI stands for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Body Mass Index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. It is a measure to classify people under the following categories: underweight, normal weight, overweight and obese. It is the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ratio of your weight in kilograms to the square of your height in meters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. People with high BMI have too much body weight or body fat for their height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itchFamily="34" charset="0"/>
                <a:ea typeface="+mn-ea"/>
                <a:cs typeface="Calibri Light" pitchFamily="34" charset="0"/>
              </a:rPr>
              <a:t>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itchFamily="34" charset="0"/>
              <a:ea typeface="+mn-ea"/>
              <a:cs typeface="Calibri Light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CC88A-1CEF-44CD-8F52-BEF7BE7862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06" y="3736464"/>
            <a:ext cx="573151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7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E020-5530-4DE2-AF6F-89AC2CFF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037" y="581378"/>
            <a:ext cx="8741248" cy="9671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How to calculate BMI ?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2641-5C46-4B56-8A44-7314709C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037" y="1598454"/>
            <a:ext cx="8701552" cy="4678168"/>
          </a:xfrm>
        </p:spPr>
        <p:txBody>
          <a:bodyPr/>
          <a:lstStyle/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To calculate BMI, you are required to have two values: a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person's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height in meters and his weight in kilograms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. If the height is in inches, weight should be in pounds. The formula to calculate BMI is as follows: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Calibri Light" pitchFamily="34" charset="0"/>
            </a:endParaRP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B1F73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BMI = weight in kilograms / (height in meters) 2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B1F73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					Or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B1F73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Calibri Light" pitchFamily="34" charset="0"/>
              </a:rPr>
              <a:t>BMI = weight in pounds / (height in inches) 2 X 703 (if pounds and inches are used, a conversion factor of 703 must be applied).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2E63-7C9B-4E98-9F76-2511C5B9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477" y="125747"/>
            <a:ext cx="8741248" cy="9671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Times New Roman" panose="02020603050405020304" pitchFamily="18" charset="0"/>
              </a:rPr>
              <a:t>Modules: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DDD926-9893-47BA-A5B4-5EF0C9FCFCC6}"/>
              </a:ext>
            </a:extLst>
          </p:cNvPr>
          <p:cNvSpPr/>
          <p:nvPr/>
        </p:nvSpPr>
        <p:spPr>
          <a:xfrm>
            <a:off x="3513761" y="1223075"/>
            <a:ext cx="1016000" cy="7518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1.User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2F1A49-B635-4DD0-BBF0-3D4E98F68D7C}"/>
              </a:ext>
            </a:extLst>
          </p:cNvPr>
          <p:cNvSpPr/>
          <p:nvPr/>
        </p:nvSpPr>
        <p:spPr>
          <a:xfrm>
            <a:off x="5557520" y="1974915"/>
            <a:ext cx="1859280" cy="6705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1.1 Set Profile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07C04E-E942-4678-A64E-824744A4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362" y="2860930"/>
            <a:ext cx="2001520" cy="670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marR="0" lvl="0" indent="-182880" algn="just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1.2 Dash 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8364AA-91D1-4518-A620-5A4242405864}"/>
              </a:ext>
            </a:extLst>
          </p:cNvPr>
          <p:cNvSpPr/>
          <p:nvPr/>
        </p:nvSpPr>
        <p:spPr>
          <a:xfrm>
            <a:off x="5066603" y="3866770"/>
            <a:ext cx="132080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1.3 Food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3E5311-B3FB-4425-9B38-FF3873D5268C}"/>
              </a:ext>
            </a:extLst>
          </p:cNvPr>
          <p:cNvSpPr/>
          <p:nvPr/>
        </p:nvSpPr>
        <p:spPr>
          <a:xfrm>
            <a:off x="5066603" y="4701096"/>
            <a:ext cx="1595120" cy="6705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1.4 Recipes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5F878E-321E-4720-8107-A7EE057F8DB1}"/>
              </a:ext>
            </a:extLst>
          </p:cNvPr>
          <p:cNvSpPr/>
          <p:nvPr/>
        </p:nvSpPr>
        <p:spPr>
          <a:xfrm>
            <a:off x="5066603" y="5715938"/>
            <a:ext cx="1991360" cy="6705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1.5 View blogs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C4EED0-CF62-4B74-8289-A6BBDC883B0B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4021761" y="1974915"/>
            <a:ext cx="1535759" cy="33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2EFC07-CA10-4755-A91B-0809C316F837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4021761" y="1974915"/>
            <a:ext cx="1564601" cy="1221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FAC649-4F31-4E33-9215-FE9D4560724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21761" y="1974915"/>
            <a:ext cx="1044842" cy="2349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2BE151-A3AD-458D-91A3-049AD57B5536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>
            <a:off x="4021761" y="1974915"/>
            <a:ext cx="1044842" cy="3061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D4E540-284C-434A-B08A-A8EDEFB4F98D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4021761" y="1974915"/>
            <a:ext cx="1044842" cy="4076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: Diagonal Corners Rounded 55">
            <a:extLst>
              <a:ext uri="{FF2B5EF4-FFF2-40B4-BE49-F238E27FC236}">
                <a16:creationId xmlns:a16="http://schemas.microsoft.com/office/drawing/2014/main" id="{15DE9041-D0BC-4C91-94E3-4076953D6AEE}"/>
              </a:ext>
            </a:extLst>
          </p:cNvPr>
          <p:cNvSpPr/>
          <p:nvPr/>
        </p:nvSpPr>
        <p:spPr>
          <a:xfrm>
            <a:off x="8846085" y="1828619"/>
            <a:ext cx="2834640" cy="2495638"/>
          </a:xfrm>
          <a:prstGeom prst="round2DiagRect">
            <a:avLst>
              <a:gd name="adj1" fmla="val 16667"/>
              <a:gd name="adj2" fmla="val 118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Daily Progress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 Light" pitchFamily="34" charset="0"/>
              </a:rPr>
              <a:t>Blogs saved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 Light" pitchFamily="34" charset="0"/>
              </a:rPr>
              <a:t>Subscribed Nutritionist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ndara" panose="020E0502030303020204" pitchFamily="34" charset="0"/>
              <a:cs typeface="Calibri Light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Your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 Friends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ndara" panose="020E0502030303020204" pitchFamily="34" charset="0"/>
              <a:cs typeface="Calibri Light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84C5CE-FDC0-4B04-AF6D-28EB7E5DEFDA}"/>
              </a:ext>
            </a:extLst>
          </p:cNvPr>
          <p:cNvCxnSpPr>
            <a:cxnSpLocks/>
            <a:stCxn id="7" idx="3"/>
            <a:endCxn id="56" idx="2"/>
          </p:cNvCxnSpPr>
          <p:nvPr/>
        </p:nvCxnSpPr>
        <p:spPr>
          <a:xfrm>
            <a:off x="7416800" y="2310195"/>
            <a:ext cx="1429285" cy="766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0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563C-6C01-40FF-82A1-3E101AC2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981" y="189127"/>
            <a:ext cx="8741248" cy="2613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DFE3-EC2D-4C17-A115-2BF9032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37" y="2948718"/>
            <a:ext cx="677443" cy="4149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7E5209-47B4-4BF6-B9EC-6CE076CFD411}"/>
              </a:ext>
            </a:extLst>
          </p:cNvPr>
          <p:cNvSpPr/>
          <p:nvPr/>
        </p:nvSpPr>
        <p:spPr>
          <a:xfrm>
            <a:off x="3489486" y="1064944"/>
            <a:ext cx="1818640" cy="7823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2.Nutritionist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AF1819-E344-42B8-BC59-B3D89156DD04}"/>
              </a:ext>
            </a:extLst>
          </p:cNvPr>
          <p:cNvSpPr/>
          <p:nvPr/>
        </p:nvSpPr>
        <p:spPr>
          <a:xfrm>
            <a:off x="6598446" y="1814772"/>
            <a:ext cx="2092960" cy="6248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2.1 Set Profile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187F28-A3DF-4497-A8AD-A2C0FDF5CA72}"/>
              </a:ext>
            </a:extLst>
          </p:cNvPr>
          <p:cNvSpPr/>
          <p:nvPr/>
        </p:nvSpPr>
        <p:spPr>
          <a:xfrm>
            <a:off x="6598446" y="2671858"/>
            <a:ext cx="2225040" cy="5537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2.2 Dash Board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87AC9A-3695-4334-9B67-3FD267D511B9}"/>
              </a:ext>
            </a:extLst>
          </p:cNvPr>
          <p:cNvSpPr/>
          <p:nvPr/>
        </p:nvSpPr>
        <p:spPr>
          <a:xfrm>
            <a:off x="6623846" y="3434302"/>
            <a:ext cx="2199640" cy="619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2.3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  <a:cs typeface="Calibri Light" pitchFamily="34" charset="0"/>
              </a:rPr>
              <a:t>Followers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Candara" panose="020E0502030303020204" pitchFamily="34" charset="0"/>
              <a:cs typeface="Calibri Light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3A3952-2427-452F-B879-DB7633FCC1FA}"/>
              </a:ext>
            </a:extLst>
          </p:cNvPr>
          <p:cNvSpPr/>
          <p:nvPr/>
        </p:nvSpPr>
        <p:spPr>
          <a:xfrm>
            <a:off x="6578126" y="4283737"/>
            <a:ext cx="2225039" cy="5537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2.4 Recipes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E7FC3E-ACBC-427C-995E-F75CA548C4CC}"/>
              </a:ext>
            </a:extLst>
          </p:cNvPr>
          <p:cNvSpPr/>
          <p:nvPr/>
        </p:nvSpPr>
        <p:spPr>
          <a:xfrm>
            <a:off x="6623846" y="5011832"/>
            <a:ext cx="2886386" cy="6643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cs typeface="Calibri Light" pitchFamily="34" charset="0"/>
              </a:rPr>
              <a:t>2.5 Create and Post Blogs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B01484-48E2-470B-BCC3-9905A617AEB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308126" y="1456104"/>
            <a:ext cx="1290320" cy="671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2FA4B2-FC3B-402A-9B57-C464AFF6E7A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308126" y="1456104"/>
            <a:ext cx="1290320" cy="1492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70295F-5B51-4A43-84A3-C329D2665BB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308126" y="1456104"/>
            <a:ext cx="1315720" cy="228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CA99E2-CAB1-4F9C-893C-308B10D1605E}"/>
              </a:ext>
            </a:extLst>
          </p:cNvPr>
          <p:cNvCxnSpPr>
            <a:cxnSpLocks/>
          </p:cNvCxnSpPr>
          <p:nvPr/>
        </p:nvCxnSpPr>
        <p:spPr>
          <a:xfrm>
            <a:off x="5308126" y="1457167"/>
            <a:ext cx="1270000" cy="3103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EC478B-FCA3-461E-A135-870A8DA388A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8126" y="1456104"/>
            <a:ext cx="1315720" cy="3887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3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816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Bahnschrift SemiBold</vt:lpstr>
      <vt:lpstr>Bahnschrift SemiBold SemiConden</vt:lpstr>
      <vt:lpstr>Calibri</vt:lpstr>
      <vt:lpstr>Calibri Light</vt:lpstr>
      <vt:lpstr>Candara</vt:lpstr>
      <vt:lpstr>Corbel</vt:lpstr>
      <vt:lpstr>Courier New</vt:lpstr>
      <vt:lpstr>Garamond</vt:lpstr>
      <vt:lpstr>Gill Sans MT</vt:lpstr>
      <vt:lpstr>Red Hat Display</vt:lpstr>
      <vt:lpstr>Wingdings</vt:lpstr>
      <vt:lpstr>Office Theme</vt:lpstr>
      <vt:lpstr>Gallery</vt:lpstr>
      <vt:lpstr>   Approval</vt:lpstr>
      <vt:lpstr>Birla Vishwakarma Mahavidyalaya </vt:lpstr>
      <vt:lpstr>Personal  Nutritionist</vt:lpstr>
      <vt:lpstr>Project Definition:</vt:lpstr>
      <vt:lpstr> </vt:lpstr>
      <vt:lpstr>BMI:</vt:lpstr>
      <vt:lpstr>How to calculate BMI ?</vt:lpstr>
      <vt:lpstr>Modules:</vt:lpstr>
      <vt:lpstr> </vt:lpstr>
      <vt:lpstr>Extra Features</vt:lpstr>
      <vt:lpstr>Save blogs in profile..</vt:lpstr>
      <vt:lpstr>Subscribe/follow nutritionists..</vt:lpstr>
      <vt:lpstr>Make friends and follow diet plans together</vt:lpstr>
      <vt:lpstr>React js and Node js based Web App:</vt:lpstr>
      <vt:lpstr>Nutrition API by Nutritionix:</vt:lpstr>
      <vt:lpstr>Spoonacular recipe and food API</vt:lpstr>
      <vt:lpstr> </vt:lpstr>
      <vt:lpstr> Similar Existing Applications</vt:lpstr>
      <vt:lpstr>How it differs from our webapp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Birla Vishwakarma Mahavidyalaya</dc:title>
  <dc:creator>yash joshi</dc:creator>
  <cp:lastModifiedBy>yash joshi</cp:lastModifiedBy>
  <cp:revision>14</cp:revision>
  <dcterms:created xsi:type="dcterms:W3CDTF">2021-10-22T11:46:22Z</dcterms:created>
  <dcterms:modified xsi:type="dcterms:W3CDTF">2021-12-07T17:37:29Z</dcterms:modified>
</cp:coreProperties>
</file>