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Lst>
  <p:notesMasterIdLst>
    <p:notesMasterId r:id="rId18"/>
  </p:notesMasterIdLst>
  <p:sldIdLst>
    <p:sldId id="290" r:id="rId3"/>
    <p:sldId id="257" r:id="rId4"/>
    <p:sldId id="273" r:id="rId5"/>
    <p:sldId id="301" r:id="rId6"/>
    <p:sldId id="282" r:id="rId7"/>
    <p:sldId id="279" r:id="rId8"/>
    <p:sldId id="294" r:id="rId9"/>
    <p:sldId id="292" r:id="rId10"/>
    <p:sldId id="297" r:id="rId11"/>
    <p:sldId id="299" r:id="rId12"/>
    <p:sldId id="283" r:id="rId13"/>
    <p:sldId id="280" r:id="rId14"/>
    <p:sldId id="302" r:id="rId15"/>
    <p:sldId id="277"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EAA3C8-3514-4B73-9C9E-454856C67A40}" v="671" dt="2024-04-10T04:55:28.778"/>
    <p1510:client id="{884EF5F7-9289-41B9-8DD8-00885420B111}" v="7" dt="2024-04-10T15:35:31.625"/>
    <p1510:client id="{9A99923D-8A4A-42B6-AF94-3D76CB83C643}" v="5" dt="2024-04-12T03:20:40.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8"/>
  </p:normalViewPr>
  <p:slideViewPr>
    <p:cSldViewPr snapToGrid="0">
      <p:cViewPr varScale="1">
        <p:scale>
          <a:sx n="109" d="100"/>
          <a:sy n="109" d="100"/>
        </p:scale>
        <p:origin x="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9FD3A-F61D-40B6-9421-4ABB2F861AEE}" type="datetimeFigureOut">
              <a:rPr lang="en-US" smtClean="0"/>
              <a:t>5/18/24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12D44-F0BA-44FF-B2BE-1A5B10F26F63}" type="slidenum">
              <a:rPr lang="en-US" smtClean="0"/>
              <a:t>‹#›</a:t>
            </a:fld>
            <a:endParaRPr lang="en-US"/>
          </a:p>
        </p:txBody>
      </p:sp>
    </p:spTree>
    <p:extLst>
      <p:ext uri="{BB962C8B-B14F-4D97-AF65-F5344CB8AC3E}">
        <p14:creationId xmlns:p14="http://schemas.microsoft.com/office/powerpoint/2010/main" val="1861240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0D0D0D"/>
                </a:solidFill>
                <a:effectLst/>
                <a:highlight>
                  <a:srgbClr val="FFFFFF"/>
                </a:highlight>
                <a:latin typeface="Söhne"/>
              </a:rPr>
              <a:t>Web applications face a constant threat from SQL injection attacks.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0D0D0D"/>
                </a:solidFill>
                <a:effectLst/>
                <a:highlight>
                  <a:srgbClr val="FFFFFF"/>
                </a:highlight>
                <a:latin typeface="Söhne"/>
              </a:rPr>
              <a:t>Attackers exploit vulnerabilities by injecting malicious SQL code into input fields, compromising the application's SQL database.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0D0D0D"/>
                </a:solidFill>
                <a:effectLst/>
                <a:highlight>
                  <a:srgbClr val="FFFFFF"/>
                </a:highlight>
                <a:latin typeface="Söhne"/>
              </a:rPr>
              <a:t>This can lead to unauthorized data access, manipulation, and financial loss.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0D0D0D"/>
                </a:solidFill>
                <a:effectLst/>
                <a:highlight>
                  <a:srgbClr val="FFFFFF"/>
                </a:highlight>
                <a:latin typeface="Söhne"/>
              </a:rPr>
              <a:t> Recent news reveals a SQL injection vulnerability in WordPress, potentially exposing 1 million sites to cyber attacks.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0D0D0D"/>
                </a:solidFill>
                <a:effectLst/>
                <a:highlight>
                  <a:srgbClr val="FFFFFF"/>
                </a:highlight>
                <a:latin typeface="Söhne"/>
              </a:rPr>
              <a:t>The vulnerability was swiftly addressed, thanks to a cybersecurity researcher and a patch was released by WordPress. </a:t>
            </a:r>
            <a:endParaRPr lang="en-US" b="0" i="0">
              <a:solidFill>
                <a:srgbClr val="000000"/>
              </a:solidFill>
              <a:effectLst/>
              <a:latin typeface="roboto" panose="020F050202020403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000000"/>
              </a:solidFill>
              <a:effectLst/>
              <a:latin typeface="roboto" panose="020F0502020204030204" pitchFamily="2" charset="0"/>
            </a:endParaRPr>
          </a:p>
          <a:p>
            <a:endParaRPr lang="en-US"/>
          </a:p>
        </p:txBody>
      </p:sp>
      <p:sp>
        <p:nvSpPr>
          <p:cNvPr id="4" name="Slide Number Placeholder 3"/>
          <p:cNvSpPr>
            <a:spLocks noGrp="1"/>
          </p:cNvSpPr>
          <p:nvPr>
            <p:ph type="sldNum" sz="quarter" idx="5"/>
          </p:nvPr>
        </p:nvSpPr>
        <p:spPr/>
        <p:txBody>
          <a:bodyPr/>
          <a:lstStyle/>
          <a:p>
            <a:fld id="{F3A12D44-F0BA-44FF-B2BE-1A5B10F26F63}" type="slidenum">
              <a:rPr lang="en-US" smtClean="0"/>
              <a:t>3</a:t>
            </a:fld>
            <a:endParaRPr lang="en-US"/>
          </a:p>
        </p:txBody>
      </p:sp>
    </p:spTree>
    <p:extLst>
      <p:ext uri="{BB962C8B-B14F-4D97-AF65-F5344CB8AC3E}">
        <p14:creationId xmlns:p14="http://schemas.microsoft.com/office/powerpoint/2010/main" val="2023427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0D0D0D"/>
                </a:solidFill>
                <a:effectLst/>
                <a:highlight>
                  <a:srgbClr val="FFFFFF"/>
                </a:highlight>
                <a:latin typeface="Söhne"/>
              </a:rPr>
              <a:t>Web applications face a constant threat from SQL injection attacks.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0D0D0D"/>
                </a:solidFill>
                <a:effectLst/>
                <a:highlight>
                  <a:srgbClr val="FFFFFF"/>
                </a:highlight>
                <a:latin typeface="Söhne"/>
              </a:rPr>
              <a:t>Attackers exploit vulnerabilities by injecting malicious SQL code into input fields, compromising the application's SQL database.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0D0D0D"/>
                </a:solidFill>
                <a:effectLst/>
                <a:highlight>
                  <a:srgbClr val="FFFFFF"/>
                </a:highlight>
                <a:latin typeface="Söhne"/>
              </a:rPr>
              <a:t>This can lead to unauthorized data access, manipulation, and financial loss.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0D0D0D"/>
                </a:solidFill>
                <a:effectLst/>
                <a:highlight>
                  <a:srgbClr val="FFFFFF"/>
                </a:highlight>
                <a:latin typeface="Söhne"/>
              </a:rPr>
              <a:t> Recent news reveals a SQL injection vulnerability in WordPress, potentially exposing 1 million sites to cyber attacks.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a:solidFill>
                  <a:srgbClr val="0D0D0D"/>
                </a:solidFill>
                <a:effectLst/>
                <a:highlight>
                  <a:srgbClr val="FFFFFF"/>
                </a:highlight>
                <a:latin typeface="Söhne"/>
              </a:rPr>
              <a:t>The vulnerability was swiftly addressed, thanks to a cybersecurity researcher and a patch was released by WordPress. </a:t>
            </a:r>
            <a:endParaRPr lang="en-US" b="0" i="0">
              <a:solidFill>
                <a:srgbClr val="000000"/>
              </a:solidFill>
              <a:effectLst/>
              <a:latin typeface="roboto" panose="020F050202020403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000000"/>
              </a:solidFill>
              <a:effectLst/>
              <a:latin typeface="roboto" panose="020F0502020204030204" pitchFamily="2" charset="0"/>
            </a:endParaRPr>
          </a:p>
          <a:p>
            <a:endParaRPr lang="en-US"/>
          </a:p>
        </p:txBody>
      </p:sp>
      <p:sp>
        <p:nvSpPr>
          <p:cNvPr id="4" name="Slide Number Placeholder 3"/>
          <p:cNvSpPr>
            <a:spLocks noGrp="1"/>
          </p:cNvSpPr>
          <p:nvPr>
            <p:ph type="sldNum" sz="quarter" idx="5"/>
          </p:nvPr>
        </p:nvSpPr>
        <p:spPr/>
        <p:txBody>
          <a:bodyPr/>
          <a:lstStyle/>
          <a:p>
            <a:fld id="{F3A12D44-F0BA-44FF-B2BE-1A5B10F26F63}" type="slidenum">
              <a:rPr lang="en-US" smtClean="0"/>
              <a:t>4</a:t>
            </a:fld>
            <a:endParaRPr lang="en-US"/>
          </a:p>
        </p:txBody>
      </p:sp>
    </p:spTree>
    <p:extLst>
      <p:ext uri="{BB962C8B-B14F-4D97-AF65-F5344CB8AC3E}">
        <p14:creationId xmlns:p14="http://schemas.microsoft.com/office/powerpoint/2010/main" val="170192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A12D44-F0BA-44FF-B2BE-1A5B10F26F63}" type="slidenum">
              <a:rPr lang="en-US" smtClean="0"/>
              <a:t>5</a:t>
            </a:fld>
            <a:endParaRPr lang="en-US"/>
          </a:p>
        </p:txBody>
      </p:sp>
    </p:spTree>
    <p:extLst>
      <p:ext uri="{BB962C8B-B14F-4D97-AF65-F5344CB8AC3E}">
        <p14:creationId xmlns:p14="http://schemas.microsoft.com/office/powerpoint/2010/main" val="1226036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a:solidFill>
                  <a:srgbClr val="0D0D0D"/>
                </a:solidFill>
                <a:effectLst/>
                <a:highlight>
                  <a:srgbClr val="FFFFFF"/>
                </a:highlight>
                <a:latin typeface="Söhne"/>
              </a:rPr>
              <a:t>- Here is the classification of the different detection methods: </a:t>
            </a:r>
          </a:p>
          <a:p>
            <a:pPr marL="171450" indent="-171450" algn="l">
              <a:buFontTx/>
              <a:buChar char="-"/>
            </a:pPr>
            <a:r>
              <a:rPr lang="en-US" b="0" i="0">
                <a:solidFill>
                  <a:srgbClr val="0D0D0D"/>
                </a:solidFill>
                <a:effectLst/>
                <a:highlight>
                  <a:srgbClr val="FFFFFF"/>
                </a:highlight>
                <a:latin typeface="Söhne"/>
              </a:rPr>
              <a:t>Each classification represents a different strategy for identifying and mitigating SQL injection threats.</a:t>
            </a:r>
          </a:p>
          <a:p>
            <a:pPr algn="l"/>
            <a:r>
              <a:rPr lang="en-US" b="0" i="0">
                <a:solidFill>
                  <a:srgbClr val="0D0D0D"/>
                </a:solidFill>
                <a:effectLst/>
                <a:highlight>
                  <a:srgbClr val="FFFFFF"/>
                </a:highlight>
                <a:latin typeface="Söhne"/>
              </a:rPr>
              <a:t>- Let's explore the three distinct methods:</a:t>
            </a:r>
          </a:p>
          <a:p>
            <a:pPr algn="l">
              <a:buFont typeface="+mj-lt"/>
              <a:buAutoNum type="arabicPeriod"/>
            </a:pPr>
            <a:r>
              <a:rPr lang="en-US" b="1" i="0">
                <a:solidFill>
                  <a:srgbClr val="0D0D0D"/>
                </a:solidFill>
                <a:effectLst/>
                <a:highlight>
                  <a:srgbClr val="FFFFFF"/>
                </a:highlight>
                <a:latin typeface="Söhne"/>
              </a:rPr>
              <a:t>Behavioral Analysis Based Detection method</a:t>
            </a:r>
            <a:r>
              <a:rPr lang="en-US" b="0" i="0">
                <a:solidFill>
                  <a:srgbClr val="0D0D0D"/>
                </a:solidFill>
                <a:effectLst/>
                <a:highlight>
                  <a:srgbClr val="FFFFFF"/>
                </a:highlight>
                <a:latin typeface="Söhne"/>
              </a:rPr>
              <a:t>:</a:t>
            </a:r>
            <a:br>
              <a:rPr lang="en-US"/>
            </a:br>
            <a:r>
              <a:rPr lang="en-US" b="0" i="0">
                <a:solidFill>
                  <a:srgbClr val="0D0D0D"/>
                </a:solidFill>
                <a:effectLst/>
                <a:highlight>
                  <a:srgbClr val="FFFFFF"/>
                </a:highlight>
                <a:latin typeface="Söhne"/>
              </a:rPr>
              <a:t>- the Behavioral Analysis based detection method refers to observing the behavior of the application during runtime to identify signs of SQL injection vulnerabilities. </a:t>
            </a:r>
          </a:p>
          <a:p>
            <a:pPr marL="171450" indent="-171450" algn="l">
              <a:buFontTx/>
              <a:buChar char="-"/>
            </a:pPr>
            <a:r>
              <a:rPr lang="en-US" b="0" i="0">
                <a:solidFill>
                  <a:srgbClr val="0D0D0D"/>
                </a:solidFill>
                <a:effectLst/>
                <a:highlight>
                  <a:srgbClr val="FFFFFF"/>
                </a:highlight>
                <a:latin typeface="Söhne"/>
              </a:rPr>
              <a:t>This method involves dynamically testing the application and </a:t>
            </a:r>
          </a:p>
          <a:p>
            <a:pPr marL="171450" indent="-171450" algn="l">
              <a:buFontTx/>
              <a:buChar char="-"/>
            </a:pPr>
            <a:r>
              <a:rPr lang="en-US" b="0" i="0">
                <a:solidFill>
                  <a:srgbClr val="0D0D0D"/>
                </a:solidFill>
                <a:effectLst/>
                <a:highlight>
                  <a:srgbClr val="FFFFFF"/>
                </a:highlight>
                <a:latin typeface="Söhne"/>
              </a:rPr>
              <a:t>analyzing how it responds to various inputs, queries, and interactions with the database.</a:t>
            </a:r>
          </a:p>
          <a:p>
            <a:pPr lvl="1" algn="l">
              <a:buFont typeface="+mj-lt"/>
              <a:buNone/>
            </a:pPr>
            <a:r>
              <a:rPr lang="en-US" b="1" i="0">
                <a:solidFill>
                  <a:srgbClr val="0D0D0D"/>
                </a:solidFill>
                <a:effectLst/>
                <a:highlight>
                  <a:srgbClr val="FFFFFF"/>
                </a:highlight>
                <a:latin typeface="Söhne"/>
              </a:rPr>
              <a:t>- Witcher Framework </a:t>
            </a:r>
            <a:r>
              <a:rPr lang="en-US" b="0" i="0">
                <a:solidFill>
                  <a:srgbClr val="0D0D0D"/>
                </a:solidFill>
                <a:effectLst/>
                <a:highlight>
                  <a:srgbClr val="FFFFFF"/>
                </a:highlight>
                <a:latin typeface="Söhne"/>
              </a:rPr>
              <a:t>and </a:t>
            </a:r>
            <a:r>
              <a:rPr lang="en-US" b="1" i="0" err="1">
                <a:solidFill>
                  <a:srgbClr val="0D0D0D"/>
                </a:solidFill>
                <a:effectLst/>
                <a:highlight>
                  <a:srgbClr val="FFFFFF"/>
                </a:highlight>
                <a:latin typeface="Söhne"/>
              </a:rPr>
              <a:t>SqliScan</a:t>
            </a:r>
            <a:r>
              <a:rPr lang="en-US" b="1" i="0">
                <a:solidFill>
                  <a:srgbClr val="0D0D0D"/>
                </a:solidFill>
                <a:effectLst/>
                <a:highlight>
                  <a:srgbClr val="FFFFFF"/>
                </a:highlight>
                <a:latin typeface="Söhne"/>
              </a:rPr>
              <a:t> tool </a:t>
            </a:r>
            <a:r>
              <a:rPr lang="en-US" b="0" i="0">
                <a:solidFill>
                  <a:srgbClr val="0D0D0D"/>
                </a:solidFill>
                <a:effectLst/>
                <a:highlight>
                  <a:srgbClr val="FFFFFF"/>
                </a:highlight>
                <a:latin typeface="Söhne"/>
              </a:rPr>
              <a:t>both performs behavioral analysis to detect SQLi attacks.</a:t>
            </a:r>
          </a:p>
          <a:p>
            <a:pPr lvl="1" algn="l">
              <a:buFont typeface="+mj-lt"/>
              <a:buNone/>
            </a:pPr>
            <a:endParaRPr lang="en-US" b="0" i="0">
              <a:solidFill>
                <a:srgbClr val="0D0D0D"/>
              </a:solidFill>
              <a:effectLst/>
              <a:highlight>
                <a:srgbClr val="FFFFFF"/>
              </a:highlight>
              <a:latin typeface="Söhne"/>
            </a:endParaRPr>
          </a:p>
          <a:p>
            <a:pPr algn="l">
              <a:buFont typeface="+mj-lt"/>
              <a:buAutoNum type="arabicPeriod"/>
            </a:pPr>
            <a:r>
              <a:rPr lang="en-US" b="1" i="0">
                <a:solidFill>
                  <a:srgbClr val="0D0D0D"/>
                </a:solidFill>
                <a:effectLst/>
                <a:highlight>
                  <a:srgbClr val="FFFFFF"/>
                </a:highlight>
                <a:latin typeface="Söhne"/>
              </a:rPr>
              <a:t> Pattern Matching and Rule Based detection</a:t>
            </a:r>
          </a:p>
          <a:p>
            <a:pPr marL="171450" indent="-171450" algn="l">
              <a:buFontTx/>
              <a:buChar char="-"/>
            </a:pPr>
            <a:r>
              <a:rPr lang="en-US" b="0" i="0">
                <a:solidFill>
                  <a:srgbClr val="0D0D0D"/>
                </a:solidFill>
                <a:effectLst/>
                <a:highlight>
                  <a:srgbClr val="FFFFFF"/>
                </a:highlight>
                <a:latin typeface="Söhne"/>
              </a:rPr>
              <a:t>This method involves using predefined patterns, such as SQL keywords or special characters, and rules, </a:t>
            </a:r>
          </a:p>
          <a:p>
            <a:pPr marL="171450" indent="-171450" algn="l">
              <a:buFontTx/>
              <a:buChar char="-"/>
            </a:pPr>
            <a:r>
              <a:rPr lang="en-US" b="0" i="0">
                <a:solidFill>
                  <a:srgbClr val="0D0D0D"/>
                </a:solidFill>
                <a:effectLst/>
                <a:highlight>
                  <a:srgbClr val="FFFFFF"/>
                </a:highlight>
                <a:latin typeface="Söhne"/>
              </a:rPr>
              <a:t>such as conditions indicative of SQL injection, to identify potential SQL injection attacks within data or input queries. </a:t>
            </a:r>
          </a:p>
          <a:p>
            <a:pPr marL="171450" indent="-171450" algn="l">
              <a:buFontTx/>
              <a:buChar char="-"/>
            </a:pPr>
            <a:r>
              <a:rPr lang="en-US" b="0" i="0">
                <a:solidFill>
                  <a:srgbClr val="0D0D0D"/>
                </a:solidFill>
                <a:effectLst/>
                <a:highlight>
                  <a:srgbClr val="FFFFFF"/>
                </a:highlight>
                <a:latin typeface="Söhne"/>
              </a:rPr>
              <a:t>By analyzing queries for these predefined patterns or rules, </a:t>
            </a:r>
          </a:p>
          <a:p>
            <a:pPr marL="171450" indent="-171450" algn="l">
              <a:buFontTx/>
              <a:buChar char="-"/>
            </a:pPr>
            <a:r>
              <a:rPr lang="en-US" b="0" i="0">
                <a:solidFill>
                  <a:srgbClr val="0D0D0D"/>
                </a:solidFill>
                <a:effectLst/>
                <a:highlight>
                  <a:srgbClr val="FFFFFF"/>
                </a:highlight>
                <a:latin typeface="Söhne"/>
              </a:rPr>
              <a:t>suspicious activity indicative of SQL injection is flagged for further investigation or mitigation.</a:t>
            </a:r>
          </a:p>
          <a:p>
            <a:pPr algn="l">
              <a:buFont typeface="+mj-lt"/>
              <a:buNone/>
            </a:pPr>
            <a:r>
              <a:rPr lang="en-US" b="0" i="0">
                <a:solidFill>
                  <a:srgbClr val="0D0D0D"/>
                </a:solidFill>
                <a:effectLst/>
                <a:highlight>
                  <a:srgbClr val="FFFFFF"/>
                </a:highlight>
                <a:latin typeface="Söhne"/>
              </a:rPr>
              <a:t>	- </a:t>
            </a:r>
            <a:r>
              <a:rPr lang="en-US" b="1" i="0">
                <a:solidFill>
                  <a:srgbClr val="0D0D0D"/>
                </a:solidFill>
                <a:effectLst/>
                <a:highlight>
                  <a:srgbClr val="FFFFFF"/>
                </a:highlight>
                <a:latin typeface="Söhne"/>
              </a:rPr>
              <a:t>Customized OWASP ZAP</a:t>
            </a:r>
            <a:r>
              <a:rPr lang="en-US" b="0" i="0">
                <a:solidFill>
                  <a:srgbClr val="0D0D0D"/>
                </a:solidFill>
                <a:effectLst/>
                <a:highlight>
                  <a:srgbClr val="FFFFFF"/>
                </a:highlight>
                <a:latin typeface="Söhne"/>
              </a:rPr>
              <a:t> approach, </a:t>
            </a:r>
            <a:r>
              <a:rPr lang="en-US" b="1" i="0">
                <a:solidFill>
                  <a:srgbClr val="0D0D0D"/>
                </a:solidFill>
                <a:effectLst/>
                <a:highlight>
                  <a:srgbClr val="FFFFFF"/>
                </a:highlight>
                <a:latin typeface="Söhne"/>
              </a:rPr>
              <a:t>Tokenization and lexicon matching </a:t>
            </a:r>
            <a:r>
              <a:rPr lang="en-US" b="0" i="0">
                <a:solidFill>
                  <a:srgbClr val="0D0D0D"/>
                </a:solidFill>
                <a:effectLst/>
                <a:highlight>
                  <a:srgbClr val="FFFFFF"/>
                </a:highlight>
                <a:latin typeface="Söhne"/>
              </a:rPr>
              <a:t>approach and </a:t>
            </a:r>
            <a:r>
              <a:rPr lang="en-US" b="1" i="0">
                <a:solidFill>
                  <a:srgbClr val="0D0D0D"/>
                </a:solidFill>
                <a:effectLst/>
                <a:highlight>
                  <a:srgbClr val="FFFFFF"/>
                </a:highlight>
                <a:latin typeface="Söhne"/>
              </a:rPr>
              <a:t>Regular Expression based S-SQLI</a:t>
            </a:r>
            <a:r>
              <a:rPr lang="en-US" b="0" i="0">
                <a:solidFill>
                  <a:srgbClr val="0D0D0D"/>
                </a:solidFill>
                <a:effectLst/>
                <a:highlight>
                  <a:srgbClr val="FFFFFF"/>
                </a:highlight>
                <a:latin typeface="Söhne"/>
              </a:rPr>
              <a:t> approaches proposed by researchers falls under this category.</a:t>
            </a:r>
          </a:p>
          <a:p>
            <a:pPr algn="l">
              <a:buFont typeface="+mj-lt"/>
              <a:buNone/>
            </a:pPr>
            <a:endParaRPr lang="en-US" b="0" i="0">
              <a:solidFill>
                <a:srgbClr val="0D0D0D"/>
              </a:solidFill>
              <a:effectLst/>
              <a:highlight>
                <a:srgbClr val="FFFFFF"/>
              </a:highlight>
              <a:latin typeface="Söhne"/>
            </a:endParaRPr>
          </a:p>
          <a:p>
            <a:pPr algn="l">
              <a:buFont typeface="+mj-lt"/>
              <a:buNone/>
            </a:pPr>
            <a:r>
              <a:rPr lang="en-US" b="1" i="0">
                <a:solidFill>
                  <a:srgbClr val="0D0D0D"/>
                </a:solidFill>
                <a:effectLst/>
                <a:highlight>
                  <a:srgbClr val="FFFFFF"/>
                </a:highlight>
                <a:latin typeface="Söhne"/>
              </a:rPr>
              <a:t>3. Machine Learning based detection</a:t>
            </a:r>
          </a:p>
          <a:p>
            <a:pPr marL="171450" indent="-171450" algn="l">
              <a:buFontTx/>
              <a:buChar char="-"/>
            </a:pPr>
            <a:r>
              <a:rPr lang="en-US" b="0" i="0">
                <a:solidFill>
                  <a:srgbClr val="0D0D0D"/>
                </a:solidFill>
                <a:effectLst/>
                <a:highlight>
                  <a:srgbClr val="FFFFFF"/>
                </a:highlight>
                <a:latin typeface="Söhne"/>
              </a:rPr>
              <a:t>Machine learning-based SQL injection (SQLi) attack detection methods leverage machine learning algorithms and models to autonomously analyze patterns within SQL queries. </a:t>
            </a:r>
          </a:p>
          <a:p>
            <a:pPr marL="171450" indent="-171450" algn="l">
              <a:buFontTx/>
              <a:buChar char="-"/>
            </a:pPr>
            <a:r>
              <a:rPr lang="en-US" b="0" i="0">
                <a:solidFill>
                  <a:srgbClr val="0D0D0D"/>
                </a:solidFill>
                <a:effectLst/>
                <a:highlight>
                  <a:srgbClr val="FFFFFF"/>
                </a:highlight>
                <a:latin typeface="Söhne"/>
              </a:rPr>
              <a:t>By training on labeled datasets, </a:t>
            </a:r>
          </a:p>
          <a:p>
            <a:pPr marL="171450" indent="-171450" algn="l">
              <a:buFontTx/>
              <a:buChar char="-"/>
            </a:pPr>
            <a:r>
              <a:rPr lang="en-US" b="0" i="0">
                <a:solidFill>
                  <a:srgbClr val="0D0D0D"/>
                </a:solidFill>
                <a:effectLst/>
                <a:highlight>
                  <a:srgbClr val="FFFFFF"/>
                </a:highlight>
                <a:latin typeface="Söhne"/>
              </a:rPr>
              <a:t>these methods learn to distinguish between normal and potentially malicious queries, </a:t>
            </a:r>
          </a:p>
          <a:p>
            <a:pPr marL="171450" indent="-171450" algn="l">
              <a:buFontTx/>
              <a:buChar char="-"/>
            </a:pPr>
            <a:r>
              <a:rPr lang="en-US" b="0" i="0">
                <a:solidFill>
                  <a:srgbClr val="0D0D0D"/>
                </a:solidFill>
                <a:effectLst/>
                <a:highlight>
                  <a:srgbClr val="FFFFFF"/>
                </a:highlight>
                <a:latin typeface="Söhne"/>
              </a:rPr>
              <a:t>continuously improving detection accuracy through iterative learning processes </a:t>
            </a:r>
          </a:p>
          <a:p>
            <a:pPr marL="171450" indent="-171450" algn="l">
              <a:buFontTx/>
              <a:buChar char="-"/>
            </a:pPr>
            <a:r>
              <a:rPr lang="en-US" b="0" i="0">
                <a:solidFill>
                  <a:srgbClr val="0D0D0D"/>
                </a:solidFill>
                <a:effectLst/>
                <a:highlight>
                  <a:srgbClr val="FFFFFF"/>
                </a:highlight>
                <a:latin typeface="Söhne"/>
              </a:rPr>
              <a:t>and real-time feedback mechanisms.</a:t>
            </a:r>
          </a:p>
          <a:p>
            <a:pPr algn="l">
              <a:buFont typeface="+mj-lt"/>
              <a:buNone/>
            </a:pPr>
            <a:r>
              <a:rPr lang="en-US" b="0" i="0">
                <a:solidFill>
                  <a:srgbClr val="0D0D0D"/>
                </a:solidFill>
                <a:effectLst/>
                <a:highlight>
                  <a:srgbClr val="FFFFFF"/>
                </a:highlight>
                <a:latin typeface="Söhne"/>
              </a:rPr>
              <a:t>	- SQLi-</a:t>
            </a:r>
            <a:r>
              <a:rPr lang="en-US" b="0" i="0" err="1">
                <a:solidFill>
                  <a:srgbClr val="0D0D0D"/>
                </a:solidFill>
                <a:effectLst/>
                <a:highlight>
                  <a:srgbClr val="FFFFFF"/>
                </a:highlight>
                <a:latin typeface="Söhne"/>
              </a:rPr>
              <a:t>Fuzzer</a:t>
            </a:r>
            <a:r>
              <a:rPr lang="en-US" b="0" i="0">
                <a:solidFill>
                  <a:srgbClr val="0D0D0D"/>
                </a:solidFill>
                <a:effectLst/>
                <a:highlight>
                  <a:srgbClr val="FFFFFF"/>
                </a:highlight>
                <a:latin typeface="Söhne"/>
              </a:rPr>
              <a:t> and CNN-</a:t>
            </a:r>
            <a:r>
              <a:rPr lang="en-US" b="0" i="0" err="1">
                <a:solidFill>
                  <a:srgbClr val="0D0D0D"/>
                </a:solidFill>
                <a:effectLst/>
                <a:highlight>
                  <a:srgbClr val="FFFFFF"/>
                </a:highlight>
                <a:latin typeface="Söhne"/>
              </a:rPr>
              <a:t>BiLSTM</a:t>
            </a:r>
            <a:r>
              <a:rPr lang="en-US" b="0" i="0">
                <a:solidFill>
                  <a:srgbClr val="0D0D0D"/>
                </a:solidFill>
                <a:effectLst/>
                <a:highlight>
                  <a:srgbClr val="FFFFFF"/>
                </a:highlight>
                <a:latin typeface="Söhne"/>
              </a:rPr>
              <a:t> model uses machine learning based SQLI attack detection method</a:t>
            </a:r>
          </a:p>
        </p:txBody>
      </p:sp>
      <p:sp>
        <p:nvSpPr>
          <p:cNvPr id="4" name="Slide Number Placeholder 3"/>
          <p:cNvSpPr>
            <a:spLocks noGrp="1"/>
          </p:cNvSpPr>
          <p:nvPr>
            <p:ph type="sldNum" sz="quarter" idx="5"/>
          </p:nvPr>
        </p:nvSpPr>
        <p:spPr/>
        <p:txBody>
          <a:bodyPr/>
          <a:lstStyle/>
          <a:p>
            <a:fld id="{F3A12D44-F0BA-44FF-B2BE-1A5B10F26F63}" type="slidenum">
              <a:rPr lang="en-US" smtClean="0"/>
              <a:t>6</a:t>
            </a:fld>
            <a:endParaRPr lang="en-US"/>
          </a:p>
        </p:txBody>
      </p:sp>
    </p:spTree>
    <p:extLst>
      <p:ext uri="{BB962C8B-B14F-4D97-AF65-F5344CB8AC3E}">
        <p14:creationId xmlns:p14="http://schemas.microsoft.com/office/powerpoint/2010/main" val="83230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D0D0D"/>
                </a:solidFill>
                <a:effectLst/>
                <a:highlight>
                  <a:srgbClr val="FFFFFF"/>
                </a:highlight>
                <a:latin typeface="Söhne"/>
              </a:rPr>
              <a:t>Now, I would like to explain one of the class and an approach proposed in a latest research paper:</a:t>
            </a:r>
          </a:p>
          <a:p>
            <a:r>
              <a:rPr lang="en-US" b="0" i="0">
                <a:solidFill>
                  <a:srgbClr val="0D0D0D"/>
                </a:solidFill>
                <a:effectLst/>
                <a:highlight>
                  <a:srgbClr val="FFFFFF"/>
                </a:highlight>
                <a:latin typeface="Söhne"/>
              </a:rPr>
              <a:t>- The CNN-</a:t>
            </a:r>
            <a:r>
              <a:rPr lang="en-US" b="0" i="0" err="1">
                <a:solidFill>
                  <a:srgbClr val="0D0D0D"/>
                </a:solidFill>
                <a:effectLst/>
                <a:highlight>
                  <a:srgbClr val="FFFFFF"/>
                </a:highlight>
                <a:latin typeface="Söhne"/>
              </a:rPr>
              <a:t>BiLSTM</a:t>
            </a:r>
            <a:r>
              <a:rPr lang="en-US" b="0" i="0">
                <a:solidFill>
                  <a:srgbClr val="0D0D0D"/>
                </a:solidFill>
                <a:effectLst/>
                <a:highlight>
                  <a:srgbClr val="FFFFFF"/>
                </a:highlight>
                <a:latin typeface="Söhne"/>
              </a:rPr>
              <a:t> method is an advanced approach for detecting SQL Injection Attacks.</a:t>
            </a:r>
          </a:p>
          <a:p>
            <a:pPr marL="171450" indent="-171450">
              <a:buFontTx/>
              <a:buChar char="-"/>
            </a:pPr>
            <a:r>
              <a:rPr lang="en-US" b="0" i="0">
                <a:solidFill>
                  <a:srgbClr val="0D0D0D"/>
                </a:solidFill>
                <a:effectLst/>
                <a:highlight>
                  <a:srgbClr val="FFFFFF"/>
                </a:highlight>
                <a:latin typeface="Söhne"/>
              </a:rPr>
              <a:t>It combines two powerful neural network </a:t>
            </a:r>
            <a:r>
              <a:rPr lang="en-US" b="0" i="0" err="1">
                <a:solidFill>
                  <a:srgbClr val="0D0D0D"/>
                </a:solidFill>
                <a:effectLst/>
                <a:highlight>
                  <a:srgbClr val="FFFFFF"/>
                </a:highlight>
                <a:latin typeface="Söhne"/>
              </a:rPr>
              <a:t>architecures</a:t>
            </a:r>
            <a:r>
              <a:rPr lang="en-US" b="0" i="0">
                <a:solidFill>
                  <a:srgbClr val="0D0D0D"/>
                </a:solidFill>
                <a:effectLst/>
                <a:highlight>
                  <a:srgbClr val="FFFFFF"/>
                </a:highlight>
                <a:latin typeface="Söhne"/>
              </a:rPr>
              <a:t>, Convolutional Neural Networks (CNN) and Bidirectional Long Short-Term Memory (</a:t>
            </a:r>
            <a:r>
              <a:rPr lang="en-US" b="0" i="0" err="1">
                <a:solidFill>
                  <a:srgbClr val="0D0D0D"/>
                </a:solidFill>
                <a:effectLst/>
                <a:highlight>
                  <a:srgbClr val="FFFFFF"/>
                </a:highlight>
                <a:latin typeface="Söhne"/>
              </a:rPr>
              <a:t>BiLSTM</a:t>
            </a:r>
            <a:r>
              <a:rPr lang="en-US" b="0" i="0">
                <a:solidFill>
                  <a:srgbClr val="0D0D0D"/>
                </a:solidFill>
                <a:effectLst/>
                <a:highlight>
                  <a:srgbClr val="FFFFFF"/>
                </a:highlight>
                <a:latin typeface="Söhne"/>
              </a:rPr>
              <a:t>) networks. </a:t>
            </a:r>
          </a:p>
          <a:p>
            <a:pPr marL="171450" indent="-171450">
              <a:buFontTx/>
              <a:buChar char="-"/>
            </a:pPr>
            <a:r>
              <a:rPr lang="en-US" b="0" i="0">
                <a:solidFill>
                  <a:srgbClr val="0D0D0D"/>
                </a:solidFill>
                <a:effectLst/>
                <a:highlight>
                  <a:srgbClr val="FFFFFF"/>
                </a:highlight>
                <a:latin typeface="Söhne"/>
              </a:rPr>
              <a:t>In this method, the CNN analyzes the overall structure and general features within SQL queries, such as length, presence of keywords, syntax, parameterization, and contextual clues. </a:t>
            </a:r>
          </a:p>
          <a:p>
            <a:pPr marL="171450" indent="-171450">
              <a:buFontTx/>
              <a:buChar char="-"/>
            </a:pPr>
            <a:r>
              <a:rPr lang="en-US" b="0" i="0">
                <a:solidFill>
                  <a:srgbClr val="0D0D0D"/>
                </a:solidFill>
                <a:effectLst/>
                <a:highlight>
                  <a:srgbClr val="FFFFFF"/>
                </a:highlight>
                <a:latin typeface="Söhne"/>
              </a:rPr>
              <a:t>These features help distinguish between normal and potentially harmful queries. </a:t>
            </a:r>
          </a:p>
          <a:p>
            <a:pPr marL="171450" indent="-171450">
              <a:buFontTx/>
              <a:buChar char="-"/>
            </a:pPr>
            <a:r>
              <a:rPr lang="en-US" b="0" i="0">
                <a:solidFill>
                  <a:srgbClr val="0D0D0D"/>
                </a:solidFill>
                <a:effectLst/>
                <a:highlight>
                  <a:srgbClr val="FFFFFF"/>
                </a:highlight>
                <a:latin typeface="Söhne"/>
              </a:rPr>
              <a:t>The </a:t>
            </a:r>
            <a:r>
              <a:rPr lang="en-US" b="0" i="0" err="1">
                <a:solidFill>
                  <a:srgbClr val="0D0D0D"/>
                </a:solidFill>
                <a:effectLst/>
                <a:highlight>
                  <a:srgbClr val="FFFFFF"/>
                </a:highlight>
                <a:latin typeface="Söhne"/>
              </a:rPr>
              <a:t>BiLSTM</a:t>
            </a:r>
            <a:r>
              <a:rPr lang="en-US" b="0" i="0">
                <a:solidFill>
                  <a:srgbClr val="0D0D0D"/>
                </a:solidFill>
                <a:effectLst/>
                <a:highlight>
                  <a:srgbClr val="FFFFFF"/>
                </a:highlight>
                <a:latin typeface="Söhne"/>
              </a:rPr>
              <a:t> network complements this by analyzing the sequential dependencies within the queries, understanding the order of words, phrases, or commands and how they relate to each other. </a:t>
            </a:r>
          </a:p>
          <a:p>
            <a:pPr marL="171450" indent="-171450">
              <a:buFontTx/>
              <a:buChar char="-"/>
            </a:pPr>
            <a:r>
              <a:rPr lang="en-US" b="0" i="0">
                <a:solidFill>
                  <a:srgbClr val="0D0D0D"/>
                </a:solidFill>
                <a:effectLst/>
                <a:highlight>
                  <a:srgbClr val="FFFFFF"/>
                </a:highlight>
                <a:latin typeface="Söhne"/>
              </a:rPr>
              <a:t>By considering both spatial (overall structure) and sequential (order of elements) features, the CNN-</a:t>
            </a:r>
            <a:r>
              <a:rPr lang="en-US" b="0" i="0" err="1">
                <a:solidFill>
                  <a:srgbClr val="0D0D0D"/>
                </a:solidFill>
                <a:effectLst/>
                <a:highlight>
                  <a:srgbClr val="FFFFFF"/>
                </a:highlight>
                <a:latin typeface="Söhne"/>
              </a:rPr>
              <a:t>BiLSTM</a:t>
            </a:r>
            <a:r>
              <a:rPr lang="en-US" b="0" i="0">
                <a:solidFill>
                  <a:srgbClr val="0D0D0D"/>
                </a:solidFill>
                <a:effectLst/>
                <a:highlight>
                  <a:srgbClr val="FFFFFF"/>
                </a:highlight>
                <a:latin typeface="Söhne"/>
              </a:rPr>
              <a:t> method achieves superior accuracy in identifying SQL injection attacks compared to traditional methods. </a:t>
            </a:r>
          </a:p>
          <a:p>
            <a:pPr marL="171450" indent="-171450">
              <a:buFontTx/>
              <a:buChar char="-"/>
            </a:pPr>
            <a:r>
              <a:rPr lang="en-US" b="0" i="0">
                <a:solidFill>
                  <a:srgbClr val="0D0D0D"/>
                </a:solidFill>
                <a:effectLst/>
                <a:highlight>
                  <a:srgbClr val="FFFFFF"/>
                </a:highlight>
                <a:latin typeface="Söhne"/>
              </a:rPr>
              <a:t>the approach has demonstrated superior prediction accuracy compared to traditional machine learning algorithms in detecting SQL injection attacks as shown in the table. </a:t>
            </a:r>
          </a:p>
          <a:p>
            <a:pPr marL="171450" indent="-171450">
              <a:buFontTx/>
              <a:buChar char="-"/>
            </a:pPr>
            <a:r>
              <a:rPr lang="en-US" b="0" i="0">
                <a:solidFill>
                  <a:srgbClr val="0D0D0D"/>
                </a:solidFill>
                <a:effectLst/>
                <a:highlight>
                  <a:srgbClr val="FFFFFF"/>
                </a:highlight>
                <a:latin typeface="Söhne"/>
              </a:rPr>
              <a:t>This high accuracy can help in effectively identifying and preventing malicious SQL queries. </a:t>
            </a:r>
          </a:p>
          <a:p>
            <a:pPr marL="171450" indent="-171450">
              <a:buFontTx/>
              <a:buChar char="-"/>
            </a:pPr>
            <a:r>
              <a:rPr lang="en-US" b="0" i="0">
                <a:solidFill>
                  <a:srgbClr val="0D0D0D"/>
                </a:solidFill>
                <a:effectLst/>
                <a:highlight>
                  <a:srgbClr val="FFFFFF"/>
                </a:highlight>
                <a:latin typeface="Söhne"/>
              </a:rPr>
              <a:t>Additionally, the method can be deployed for real-time detection of attacks, providing immediate alerts or actions. </a:t>
            </a:r>
          </a:p>
          <a:p>
            <a:pPr marL="171450" indent="-171450">
              <a:buFontTx/>
              <a:buChar char="-"/>
            </a:pPr>
            <a:r>
              <a:rPr lang="en-US" b="0" i="0">
                <a:solidFill>
                  <a:srgbClr val="0D0D0D"/>
                </a:solidFill>
                <a:effectLst/>
                <a:highlight>
                  <a:srgbClr val="FFFFFF"/>
                </a:highlight>
                <a:latin typeface="Söhne"/>
              </a:rPr>
              <a:t>Through iterative training and refinement, the model continuously improves its detection capabilities and adapts to new attack vectors, ensuring enhanced cybersecurity resilience over time. </a:t>
            </a:r>
          </a:p>
          <a:p>
            <a:pPr marL="171450" indent="-171450">
              <a:buFontTx/>
              <a:buChar char="-"/>
            </a:pPr>
            <a:r>
              <a:rPr lang="en-US" b="0" i="0">
                <a:solidFill>
                  <a:srgbClr val="0D0D0D"/>
                </a:solidFill>
                <a:effectLst/>
                <a:highlight>
                  <a:srgbClr val="FFFFFF"/>
                </a:highlight>
                <a:latin typeface="Söhne"/>
              </a:rPr>
              <a:t>These attributes collectively make the CNN-</a:t>
            </a:r>
            <a:r>
              <a:rPr lang="en-US" b="0" i="0" err="1">
                <a:solidFill>
                  <a:srgbClr val="0D0D0D"/>
                </a:solidFill>
                <a:effectLst/>
                <a:highlight>
                  <a:srgbClr val="FFFFFF"/>
                </a:highlight>
                <a:latin typeface="Söhne"/>
              </a:rPr>
              <a:t>BiLSTM</a:t>
            </a:r>
            <a:r>
              <a:rPr lang="en-US" b="0" i="0">
                <a:solidFill>
                  <a:srgbClr val="0D0D0D"/>
                </a:solidFill>
                <a:effectLst/>
                <a:highlight>
                  <a:srgbClr val="FFFFFF"/>
                </a:highlight>
                <a:latin typeface="Söhne"/>
              </a:rPr>
              <a:t> method a highly effective approach for detecting SQL injection attacks.</a:t>
            </a:r>
            <a:endParaRPr lang="en-US"/>
          </a:p>
          <a:p>
            <a:endParaRPr lang="en-US"/>
          </a:p>
          <a:p>
            <a:endParaRPr lang="en-US"/>
          </a:p>
          <a:p>
            <a:endParaRPr lang="en-US"/>
          </a:p>
          <a:p>
            <a:r>
              <a:rPr lang="en-US" b="1"/>
              <a:t>************************************************************************Extra Notes***********************************************************</a:t>
            </a:r>
          </a:p>
          <a:p>
            <a:r>
              <a:rPr lang="en-US"/>
              <a:t>The CNN-</a:t>
            </a:r>
            <a:r>
              <a:rPr lang="en-US" err="1"/>
              <a:t>BiLSTM</a:t>
            </a:r>
            <a:r>
              <a:rPr lang="en-US"/>
              <a:t> based approach for detecting SQL Injection Attacks utilizes two machine learning model Convolutional Neural Networks (CNN) and Bidirectional Long Short-Term Memory (</a:t>
            </a:r>
            <a:r>
              <a:rPr lang="en-US" err="1"/>
              <a:t>BiLSTM</a:t>
            </a:r>
            <a:r>
              <a:rPr lang="en-US"/>
              <a:t>) networks to effectively identify and prevent SQL injection attacks.</a:t>
            </a:r>
          </a:p>
          <a:p>
            <a:endParaRPr lang="en-US"/>
          </a:p>
          <a:p>
            <a:r>
              <a:rPr lang="en-US"/>
              <a:t>Here is an overview of how the method works:</a:t>
            </a:r>
          </a:p>
          <a:p>
            <a:endParaRPr lang="en-US"/>
          </a:p>
          <a:p>
            <a:pPr algn="l">
              <a:buFont typeface="Arial" panose="020B0604020202020204" pitchFamily="34" charset="0"/>
              <a:buChar char="•"/>
            </a:pPr>
            <a:r>
              <a:rPr lang="en-US" b="1" i="0">
                <a:effectLst/>
                <a:highlight>
                  <a:srgbClr val="F9F9FE"/>
                </a:highlight>
                <a:latin typeface="-apple-system"/>
              </a:rPr>
              <a:t>Data Collection</a:t>
            </a:r>
            <a:r>
              <a:rPr lang="en-US" b="0" i="0">
                <a:effectLst/>
                <a:highlight>
                  <a:srgbClr val="F9F9FE"/>
                </a:highlight>
                <a:latin typeface="-apple-system"/>
              </a:rPr>
              <a:t>: In this step, a dataset containing both normal and malicious SQL queries is collected from various sources.</a:t>
            </a:r>
          </a:p>
          <a:p>
            <a:pPr algn="l">
              <a:buFont typeface="Arial" panose="020B0604020202020204" pitchFamily="34" charset="0"/>
              <a:buChar char="•"/>
            </a:pPr>
            <a:r>
              <a:rPr lang="en-US" b="1" i="0">
                <a:effectLst/>
                <a:highlight>
                  <a:srgbClr val="F9F9FE"/>
                </a:highlight>
                <a:latin typeface="-apple-system"/>
              </a:rPr>
              <a:t>Data Preprocessing</a:t>
            </a:r>
            <a:r>
              <a:rPr lang="en-US" b="0" i="0">
                <a:effectLst/>
                <a:highlight>
                  <a:srgbClr val="F9F9FE"/>
                </a:highlight>
                <a:latin typeface="-apple-system"/>
              </a:rPr>
              <a:t>: The collected dataset undergoes preprocessing, which includes cleaning the data, labeling the queries as normal or malicious, and converting the queries into a format suitable for machine learning processing.</a:t>
            </a:r>
          </a:p>
          <a:p>
            <a:pPr marL="171450" indent="-171450">
              <a:buFontTx/>
              <a:buChar char="-"/>
            </a:pPr>
            <a:r>
              <a:rPr lang="en-US"/>
              <a:t>Machine Learning Pipeline:   - The preprocessed data is fed into the machine learning model, which is based on the hybrid CNN-</a:t>
            </a:r>
            <a:r>
              <a:rPr lang="en-US" err="1"/>
              <a:t>BiLSTM</a:t>
            </a:r>
            <a:r>
              <a:rPr lang="en-US"/>
              <a:t> architecture. </a:t>
            </a:r>
          </a:p>
          <a:p>
            <a:pPr marL="171450" indent="-171450">
              <a:buFontTx/>
              <a:buChar char="-"/>
            </a:pPr>
            <a:r>
              <a:rPr lang="en-US"/>
              <a:t>Input Layer</a:t>
            </a:r>
          </a:p>
          <a:p>
            <a:pPr lvl="1" algn="l">
              <a:buFont typeface="Arial" panose="020B0604020202020204" pitchFamily="34" charset="0"/>
              <a:buChar char="•"/>
            </a:pPr>
            <a:r>
              <a:rPr lang="en-US" b="0" i="0">
                <a:effectLst/>
                <a:highlight>
                  <a:srgbClr val="F9F9FE"/>
                </a:highlight>
                <a:latin typeface="-apple-system"/>
              </a:rPr>
              <a:t>Acts as the entry point for the data into the neural network architecture.</a:t>
            </a:r>
          </a:p>
          <a:p>
            <a:pPr lvl="1" algn="l">
              <a:buFont typeface="Arial" panose="020B0604020202020204" pitchFamily="34" charset="0"/>
              <a:buChar char="•"/>
            </a:pPr>
            <a:r>
              <a:rPr lang="en-US" b="0" i="0">
                <a:effectLst/>
                <a:highlight>
                  <a:srgbClr val="F9F9FE"/>
                </a:highlight>
                <a:latin typeface="-apple-system"/>
              </a:rPr>
              <a:t>Transmits the input queries to the subsequent layers for processing and learning patterns related to SQLI attacks.</a:t>
            </a:r>
          </a:p>
          <a:p>
            <a:pPr marL="171450" indent="-171450">
              <a:buFontTx/>
              <a:buChar char="-"/>
            </a:pPr>
            <a:r>
              <a:rPr lang="en-US"/>
              <a:t>Embedding layer:</a:t>
            </a:r>
          </a:p>
          <a:p>
            <a:pPr lvl="1" algn="l">
              <a:buFont typeface="Arial" panose="020B0604020202020204" pitchFamily="34" charset="0"/>
              <a:buChar char="•"/>
            </a:pPr>
            <a:r>
              <a:rPr lang="en-US" b="0" i="0">
                <a:effectLst/>
                <a:highlight>
                  <a:srgbClr val="F9F9FE"/>
                </a:highlight>
                <a:latin typeface="-apple-system"/>
              </a:rPr>
              <a:t>Helps the neural network understand the underlying structure and relationships within the SQL queries.</a:t>
            </a:r>
          </a:p>
          <a:p>
            <a:pPr lvl="1" algn="l">
              <a:buFont typeface="Arial" panose="020B0604020202020204" pitchFamily="34" charset="0"/>
              <a:buChar char="•"/>
            </a:pPr>
            <a:r>
              <a:rPr lang="en-US" b="0" i="0">
                <a:effectLst/>
                <a:highlight>
                  <a:srgbClr val="F9F9FE"/>
                </a:highlight>
                <a:latin typeface="-apple-system"/>
              </a:rPr>
              <a:t>Enables the model to effectively learn patterns and features from the textual input data for improved detection of SQLI attacks.</a:t>
            </a:r>
            <a:endParaRPr lang="en-US" b="0" i="0">
              <a:effectLst/>
              <a:highlight>
                <a:srgbClr val="F9F9FE"/>
              </a:highlight>
              <a:latin typeface="+mn-lt"/>
            </a:endParaRPr>
          </a:p>
          <a:p>
            <a:pPr algn="l">
              <a:buFont typeface="+mj-lt"/>
              <a:buAutoNum type="arabicPeriod"/>
            </a:pPr>
            <a:r>
              <a:rPr lang="en-US" b="1" i="0">
                <a:effectLst/>
                <a:highlight>
                  <a:srgbClr val="F9F9FE"/>
                </a:highlight>
                <a:latin typeface="-apple-system"/>
              </a:rPr>
              <a:t>Feature Extraction using CNN</a:t>
            </a:r>
            <a:r>
              <a:rPr lang="en-US" b="0" i="0">
                <a:effectLst/>
                <a:highlight>
                  <a:srgbClr val="F9F9FE"/>
                </a:highlight>
                <a:latin typeface="-apple-system"/>
              </a:rPr>
              <a:t>:</a:t>
            </a:r>
          </a:p>
          <a:p>
            <a:pPr marL="742950" lvl="1" indent="-285750" algn="l">
              <a:buFont typeface="+mj-lt"/>
              <a:buAutoNum type="arabicPeriod"/>
            </a:pPr>
            <a:r>
              <a:rPr lang="en-US" b="1" i="0">
                <a:effectLst/>
                <a:highlight>
                  <a:srgbClr val="F9F9FE"/>
                </a:highlight>
                <a:latin typeface="-apple-system"/>
              </a:rPr>
              <a:t>CNN Layer</a:t>
            </a:r>
            <a:r>
              <a:rPr lang="en-US" b="0" i="0">
                <a:effectLst/>
                <a:highlight>
                  <a:srgbClr val="F9F9FE"/>
                </a:highlight>
                <a:latin typeface="-apple-system"/>
              </a:rPr>
              <a:t>: The input preprocessed data is fed into the Convolutional Neural Network (CNN) layer for feature extraction.</a:t>
            </a:r>
          </a:p>
          <a:p>
            <a:pPr marL="742950" lvl="1" indent="-285750" algn="l">
              <a:buFont typeface="+mj-lt"/>
              <a:buAutoNum type="arabicPeriod"/>
            </a:pPr>
            <a:r>
              <a:rPr lang="en-US" b="1" i="0">
                <a:effectLst/>
                <a:highlight>
                  <a:srgbClr val="F9F9FE"/>
                </a:highlight>
                <a:latin typeface="-apple-system"/>
              </a:rPr>
              <a:t>Feature Extraction</a:t>
            </a:r>
            <a:r>
              <a:rPr lang="en-US" b="0" i="0">
                <a:effectLst/>
                <a:highlight>
                  <a:srgbClr val="F9F9FE"/>
                </a:highlight>
                <a:latin typeface="-apple-system"/>
              </a:rPr>
              <a:t>: The CNN layer extracts spatial features from the input queries, focusing on spatial relationships and patterns within the queries.</a:t>
            </a:r>
          </a:p>
          <a:p>
            <a:pPr algn="l">
              <a:buFont typeface="+mj-lt"/>
              <a:buAutoNum type="arabicPeriod"/>
            </a:pPr>
            <a:r>
              <a:rPr lang="en-US" b="1" i="0" err="1">
                <a:effectLst/>
                <a:highlight>
                  <a:srgbClr val="F9F9FE"/>
                </a:highlight>
                <a:latin typeface="-apple-system"/>
              </a:rPr>
              <a:t>BiLSTM</a:t>
            </a:r>
            <a:r>
              <a:rPr lang="en-US" b="1" i="0">
                <a:effectLst/>
                <a:highlight>
                  <a:srgbClr val="F9F9FE"/>
                </a:highlight>
                <a:latin typeface="-apple-system"/>
              </a:rPr>
              <a:t> for Sequence Processing</a:t>
            </a:r>
            <a:r>
              <a:rPr lang="en-US" b="0" i="0">
                <a:effectLst/>
                <a:highlight>
                  <a:srgbClr val="F9F9FE"/>
                </a:highlight>
                <a:latin typeface="-apple-system"/>
              </a:rPr>
              <a:t>:</a:t>
            </a:r>
          </a:p>
          <a:p>
            <a:pPr marL="742950" lvl="1" indent="-285750" algn="l">
              <a:buFont typeface="+mj-lt"/>
              <a:buAutoNum type="arabicPeriod"/>
            </a:pPr>
            <a:r>
              <a:rPr lang="en-US" b="1" i="0" err="1">
                <a:effectLst/>
                <a:highlight>
                  <a:srgbClr val="F9F9FE"/>
                </a:highlight>
                <a:latin typeface="-apple-system"/>
              </a:rPr>
              <a:t>BiLSTM</a:t>
            </a:r>
            <a:r>
              <a:rPr lang="en-US" b="1" i="0">
                <a:effectLst/>
                <a:highlight>
                  <a:srgbClr val="F9F9FE"/>
                </a:highlight>
                <a:latin typeface="-apple-system"/>
              </a:rPr>
              <a:t> Layer</a:t>
            </a:r>
            <a:r>
              <a:rPr lang="en-US" b="0" i="0">
                <a:effectLst/>
                <a:highlight>
                  <a:srgbClr val="F9F9FE"/>
                </a:highlight>
                <a:latin typeface="-apple-system"/>
              </a:rPr>
              <a:t>: The output from the CNN layer is then passed to the Bidirectional Long Short-Term Memory (</a:t>
            </a:r>
            <a:r>
              <a:rPr lang="en-US" b="0" i="0" err="1">
                <a:effectLst/>
                <a:highlight>
                  <a:srgbClr val="F9F9FE"/>
                </a:highlight>
                <a:latin typeface="-apple-system"/>
              </a:rPr>
              <a:t>BiLSTM</a:t>
            </a:r>
            <a:r>
              <a:rPr lang="en-US" b="0" i="0">
                <a:effectLst/>
                <a:highlight>
                  <a:srgbClr val="F9F9FE"/>
                </a:highlight>
                <a:latin typeface="-apple-system"/>
              </a:rPr>
              <a:t>) layer for sequence processing.</a:t>
            </a:r>
          </a:p>
          <a:p>
            <a:pPr marL="742950" lvl="1" indent="-285750" algn="l">
              <a:buFont typeface="+mj-lt"/>
              <a:buAutoNum type="arabicPeriod"/>
            </a:pPr>
            <a:r>
              <a:rPr lang="en-US" b="1" i="0">
                <a:effectLst/>
                <a:highlight>
                  <a:srgbClr val="F9F9FE"/>
                </a:highlight>
                <a:latin typeface="-apple-system"/>
              </a:rPr>
              <a:t>Sequence Processing</a:t>
            </a:r>
            <a:r>
              <a:rPr lang="en-US" b="0" i="0">
                <a:effectLst/>
                <a:highlight>
                  <a:srgbClr val="F9F9FE"/>
                </a:highlight>
                <a:latin typeface="-apple-system"/>
              </a:rPr>
              <a:t>: The </a:t>
            </a:r>
            <a:r>
              <a:rPr lang="en-US" b="0" i="0" err="1">
                <a:effectLst/>
                <a:highlight>
                  <a:srgbClr val="F9F9FE"/>
                </a:highlight>
                <a:latin typeface="-apple-system"/>
              </a:rPr>
              <a:t>BiLSTM</a:t>
            </a:r>
            <a:r>
              <a:rPr lang="en-US" b="0" i="0">
                <a:effectLst/>
                <a:highlight>
                  <a:srgbClr val="F9F9FE"/>
                </a:highlight>
                <a:latin typeface="-apple-system"/>
              </a:rPr>
              <a:t> layer analyzes the sequential dependencies within the extracted features, capturing long-term dependencies and contextual information in both forward and backward directions.</a:t>
            </a:r>
          </a:p>
          <a:p>
            <a:pPr algn="l">
              <a:buFont typeface="+mj-lt"/>
              <a:buAutoNum type="arabicPeriod"/>
            </a:pPr>
            <a:r>
              <a:rPr lang="en-US" b="1" i="0">
                <a:effectLst/>
                <a:highlight>
                  <a:srgbClr val="F9F9FE"/>
                </a:highlight>
                <a:latin typeface="-apple-system"/>
              </a:rPr>
              <a:t>Dense or Fully Connected Layers</a:t>
            </a:r>
            <a:r>
              <a:rPr lang="en-US" b="0" i="0">
                <a:effectLst/>
                <a:highlight>
                  <a:srgbClr val="F9F9FE"/>
                </a:highlight>
                <a:latin typeface="-apple-system"/>
              </a:rPr>
              <a:t>:</a:t>
            </a:r>
          </a:p>
          <a:p>
            <a:pPr marL="742950" lvl="1" indent="-285750" algn="l">
              <a:buFont typeface="+mj-lt"/>
              <a:buAutoNum type="arabicPeriod"/>
            </a:pPr>
            <a:r>
              <a:rPr lang="en-US" b="1" i="0">
                <a:effectLst/>
                <a:highlight>
                  <a:srgbClr val="F9F9FE"/>
                </a:highlight>
                <a:latin typeface="-apple-system"/>
              </a:rPr>
              <a:t>Fully Connected Layers</a:t>
            </a:r>
            <a:r>
              <a:rPr lang="en-US" b="0" i="0">
                <a:effectLst/>
                <a:highlight>
                  <a:srgbClr val="F9F9FE"/>
                </a:highlight>
                <a:latin typeface="-apple-system"/>
              </a:rPr>
              <a:t>: The features extracted by the CNN and </a:t>
            </a:r>
            <a:r>
              <a:rPr lang="en-US" b="0" i="0" err="1">
                <a:effectLst/>
                <a:highlight>
                  <a:srgbClr val="F9F9FE"/>
                </a:highlight>
                <a:latin typeface="-apple-system"/>
              </a:rPr>
              <a:t>BiLSTM</a:t>
            </a:r>
            <a:r>
              <a:rPr lang="en-US" b="0" i="0">
                <a:effectLst/>
                <a:highlight>
                  <a:srgbClr val="F9F9FE"/>
                </a:highlight>
                <a:latin typeface="-apple-system"/>
              </a:rPr>
              <a:t> layers are processed by fully connected layers for further analysis.</a:t>
            </a:r>
          </a:p>
          <a:p>
            <a:pPr marL="742950" lvl="1" indent="-285750" algn="l">
              <a:buFont typeface="+mj-lt"/>
              <a:buAutoNum type="arabicPeriod"/>
            </a:pPr>
            <a:r>
              <a:rPr lang="en-US" b="1" i="0">
                <a:effectLst/>
                <a:highlight>
                  <a:srgbClr val="F9F9FE"/>
                </a:highlight>
                <a:latin typeface="-apple-system"/>
              </a:rPr>
              <a:t>Processing Features</a:t>
            </a:r>
            <a:r>
              <a:rPr lang="en-US" b="0" i="0">
                <a:effectLst/>
                <a:highlight>
                  <a:srgbClr val="F9F9FE"/>
                </a:highlight>
                <a:latin typeface="-apple-system"/>
              </a:rPr>
              <a:t>: The fully connected layers combine the spatial and sequential features to make the final classification decision.</a:t>
            </a:r>
          </a:p>
          <a:p>
            <a:pPr algn="l">
              <a:buFont typeface="+mj-lt"/>
              <a:buAutoNum type="arabicPeriod"/>
            </a:pPr>
            <a:r>
              <a:rPr lang="en-US" b="1" i="0">
                <a:effectLst/>
                <a:highlight>
                  <a:srgbClr val="F9F9FE"/>
                </a:highlight>
                <a:latin typeface="-apple-system"/>
              </a:rPr>
              <a:t> Output Layer for Classification</a:t>
            </a:r>
            <a:r>
              <a:rPr lang="en-US" b="0" i="0">
                <a:effectLst/>
                <a:highlight>
                  <a:srgbClr val="F9F9FE"/>
                </a:highlight>
                <a:latin typeface="-apple-system"/>
              </a:rPr>
              <a:t>:</a:t>
            </a:r>
          </a:p>
          <a:p>
            <a:pPr marL="742950" lvl="1" indent="-285750" algn="l">
              <a:buFont typeface="+mj-lt"/>
              <a:buAutoNum type="arabicPeriod"/>
            </a:pPr>
            <a:r>
              <a:rPr lang="en-US" b="1" i="0" err="1">
                <a:effectLst/>
                <a:highlight>
                  <a:srgbClr val="F9F9FE"/>
                </a:highlight>
                <a:latin typeface="-apple-system"/>
              </a:rPr>
              <a:t>Softmax</a:t>
            </a:r>
            <a:r>
              <a:rPr lang="en-US" b="1" i="0">
                <a:effectLst/>
                <a:highlight>
                  <a:srgbClr val="F9F9FE"/>
                </a:highlight>
                <a:latin typeface="-apple-system"/>
              </a:rPr>
              <a:t> Layer</a:t>
            </a:r>
            <a:r>
              <a:rPr lang="en-US" b="0" i="0">
                <a:effectLst/>
                <a:highlight>
                  <a:srgbClr val="F9F9FE"/>
                </a:highlight>
                <a:latin typeface="-apple-system"/>
              </a:rPr>
              <a:t>: The processed features are then passed through the output  layer for classification.</a:t>
            </a:r>
          </a:p>
          <a:p>
            <a:pPr marL="742950" lvl="1" indent="-285750" algn="l">
              <a:buFont typeface="+mj-lt"/>
              <a:buAutoNum type="arabicPeriod"/>
            </a:pPr>
            <a:r>
              <a:rPr lang="en-US" b="1" i="0">
                <a:effectLst/>
                <a:highlight>
                  <a:srgbClr val="F9F9FE"/>
                </a:highlight>
                <a:latin typeface="-apple-system"/>
              </a:rPr>
              <a:t>Classification Decision</a:t>
            </a:r>
            <a:r>
              <a:rPr lang="en-US" b="0" i="0">
                <a:effectLst/>
                <a:highlight>
                  <a:srgbClr val="F9F9FE"/>
                </a:highlight>
                <a:latin typeface="-apple-system"/>
              </a:rPr>
              <a:t>: The </a:t>
            </a:r>
            <a:r>
              <a:rPr lang="en-US" b="0" i="0" err="1">
                <a:effectLst/>
                <a:highlight>
                  <a:srgbClr val="F9F9FE"/>
                </a:highlight>
                <a:latin typeface="-apple-system"/>
              </a:rPr>
              <a:t>Softmax</a:t>
            </a:r>
            <a:r>
              <a:rPr lang="en-US" b="0" i="0">
                <a:effectLst/>
                <a:highlight>
                  <a:srgbClr val="F9F9FE"/>
                </a:highlight>
                <a:latin typeface="-apple-system"/>
              </a:rPr>
              <a:t> layer predicts the probability distribution of the query being normal or malicious, providing the final classification decision.</a:t>
            </a:r>
          </a:p>
          <a:p>
            <a:pPr marL="742950" lvl="1" indent="-285750" algn="l">
              <a:buFont typeface="+mj-lt"/>
              <a:buAutoNum type="arabicPeriod"/>
            </a:pPr>
            <a:endParaRPr lang="en-US" b="0" i="0">
              <a:effectLst/>
              <a:highlight>
                <a:srgbClr val="F9F9FE"/>
              </a:highlight>
              <a:latin typeface="-apple-system"/>
            </a:endParaRPr>
          </a:p>
          <a:p>
            <a:pPr marL="0" indent="0">
              <a:buNone/>
            </a:pPr>
            <a:r>
              <a:rPr lang="en-US"/>
              <a:t>- The approach has demonstrated superior prediction accuracy compared to traditional machine learning algorithms in detecting SQL injection attacks as shown in this table. This high accuracy can help in effectively identifying and preventing malicious SQL queries.</a:t>
            </a:r>
          </a:p>
          <a:p>
            <a:pPr marL="0" indent="0">
              <a:buNone/>
            </a:pPr>
            <a:endParaRPr lang="en-US"/>
          </a:p>
          <a:p>
            <a:pPr marL="0" indent="0">
              <a:buNone/>
            </a:pPr>
            <a:r>
              <a:rPr lang="en-US"/>
              <a:t>- The model can be deployed for real-time detection of SQL injection attacks, providing immediate alerts or actions when a malicious query is detected. This real-time detection capability enhances the security posture of web applications by preventing unauthorized access to databases.</a:t>
            </a:r>
          </a:p>
          <a:p>
            <a:pPr marL="0" indent="0">
              <a:buNone/>
            </a:pPr>
            <a:endParaRPr lang="en-US"/>
          </a:p>
          <a:p>
            <a:pPr marL="0" indent="0">
              <a:buNone/>
            </a:pPr>
            <a:r>
              <a:rPr lang="en-US"/>
              <a:t>- Through iterative training, validation, and refinement processes, the CNN-</a:t>
            </a:r>
            <a:r>
              <a:rPr lang="en-US" err="1"/>
              <a:t>BiLSTM</a:t>
            </a:r>
            <a:r>
              <a:rPr lang="en-US"/>
              <a:t> model can continuously improve its detection capabilities and adapt to new attack vectors, contributing to enhanced cybersecurity resilience.</a:t>
            </a:r>
          </a:p>
          <a:p>
            <a:pPr marL="742950" lvl="1" indent="-285750" algn="l">
              <a:buFont typeface="+mj-lt"/>
              <a:buAutoNum type="arabicPeriod"/>
            </a:pPr>
            <a:endParaRPr lang="en-US" b="0" i="0">
              <a:effectLst/>
              <a:highlight>
                <a:srgbClr val="F9F9FE"/>
              </a:highlight>
              <a:latin typeface="-apple-system"/>
            </a:endParaRPr>
          </a:p>
          <a:p>
            <a:pPr marL="0" indent="0">
              <a:buNone/>
            </a:pPr>
            <a:endParaRPr lang="en-US"/>
          </a:p>
        </p:txBody>
      </p:sp>
      <p:sp>
        <p:nvSpPr>
          <p:cNvPr id="4" name="Slide Number Placeholder 3"/>
          <p:cNvSpPr>
            <a:spLocks noGrp="1"/>
          </p:cNvSpPr>
          <p:nvPr>
            <p:ph type="sldNum" sz="quarter" idx="5"/>
          </p:nvPr>
        </p:nvSpPr>
        <p:spPr/>
        <p:txBody>
          <a:bodyPr/>
          <a:lstStyle/>
          <a:p>
            <a:fld id="{F3A12D44-F0BA-44FF-B2BE-1A5B10F26F63}" type="slidenum">
              <a:rPr lang="en-US" smtClean="0"/>
              <a:t>14</a:t>
            </a:fld>
            <a:endParaRPr lang="en-US"/>
          </a:p>
        </p:txBody>
      </p:sp>
    </p:spTree>
    <p:extLst>
      <p:ext uri="{BB962C8B-B14F-4D97-AF65-F5344CB8AC3E}">
        <p14:creationId xmlns:p14="http://schemas.microsoft.com/office/powerpoint/2010/main" val="2345733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1631504" y="2060848"/>
            <a:ext cx="8928992" cy="1583432"/>
          </a:xfrm>
        </p:spPr>
        <p:txBody>
          <a:bodyPr anchor="ctr"/>
          <a:lstStyle>
            <a:lvl1pPr algn="ctr">
              <a:defRPr sz="2800"/>
            </a:lvl1pPr>
          </a:lstStyle>
          <a:p>
            <a:r>
              <a:rPr lang="en-CA"/>
              <a:t>A Survey on Cutting-Edge Methods for Detecting and Preventing SQL Injection Attacks</a:t>
            </a:r>
            <a:endParaRPr lang="en-US"/>
          </a:p>
        </p:txBody>
      </p:sp>
      <p:sp>
        <p:nvSpPr>
          <p:cNvPr id="3075" name="Rectangle 3"/>
          <p:cNvSpPr>
            <a:spLocks noGrp="1" noChangeArrowheads="1"/>
          </p:cNvSpPr>
          <p:nvPr>
            <p:ph type="subTitle" idx="1" hasCustomPrompt="1"/>
          </p:nvPr>
        </p:nvSpPr>
        <p:spPr>
          <a:xfrm>
            <a:off x="2590800" y="4440757"/>
            <a:ext cx="7010400" cy="1076476"/>
          </a:xfrm>
        </p:spPr>
        <p:txBody>
          <a:bodyPr/>
          <a:lstStyle>
            <a:lvl1pPr marL="0" indent="0" algn="ctr">
              <a:buFontTx/>
              <a:buNone/>
              <a:defRPr sz="1800"/>
            </a:lvl1pPr>
          </a:lstStyle>
          <a:p>
            <a:r>
              <a:rPr lang="en-US"/>
              <a:t>Arpita Bhattacharya – 40268756</a:t>
            </a:r>
          </a:p>
          <a:p>
            <a:r>
              <a:rPr lang="en-US"/>
              <a:t>Avin </a:t>
            </a:r>
            <a:r>
              <a:rPr lang="en-US" err="1"/>
              <a:t>Vincet</a:t>
            </a:r>
            <a:r>
              <a:rPr lang="en-US"/>
              <a:t> – 40265131</a:t>
            </a:r>
          </a:p>
          <a:p>
            <a:pPr marL="0" marR="0" lvl="0" indent="0" algn="ctr" defTabSz="914400" rtl="0" eaLnBrk="1" fontAlgn="auto" latinLnBrk="0" hangingPunct="1">
              <a:lnSpc>
                <a:spcPct val="90000"/>
              </a:lnSpc>
              <a:spcBef>
                <a:spcPts val="1000"/>
              </a:spcBef>
              <a:spcAft>
                <a:spcPts val="0"/>
              </a:spcAft>
              <a:buClrTx/>
              <a:buSzTx/>
              <a:buFontTx/>
              <a:buNone/>
              <a:tabLst/>
              <a:defRPr/>
            </a:pPr>
            <a:r>
              <a:rPr lang="en-US" err="1"/>
              <a:t>Likitha</a:t>
            </a:r>
            <a:r>
              <a:rPr lang="en-US"/>
              <a:t> Reddy – 40265132</a:t>
            </a:r>
          </a:p>
          <a:p>
            <a:endParaRPr lang="en-US"/>
          </a:p>
        </p:txBody>
      </p:sp>
      <p:sp>
        <p:nvSpPr>
          <p:cNvPr id="2" name="TextBox 1"/>
          <p:cNvSpPr txBox="1"/>
          <p:nvPr userDrawn="1"/>
        </p:nvSpPr>
        <p:spPr>
          <a:xfrm>
            <a:off x="1631504" y="3750132"/>
            <a:ext cx="8928992" cy="584775"/>
          </a:xfrm>
          <a:prstGeom prst="rect">
            <a:avLst/>
          </a:prstGeom>
          <a:noFill/>
        </p:spPr>
        <p:txBody>
          <a:bodyPr wrap="square" rtlCol="0">
            <a:spAutoFit/>
          </a:bodyPr>
          <a:lstStyle/>
          <a:p>
            <a:pPr algn="ctr"/>
            <a:r>
              <a:rPr lang="en-CA" sz="1600">
                <a:latin typeface="Arial" panose="020B0604020202020204" pitchFamily="34" charset="0"/>
                <a:cs typeface="Arial" panose="020B0604020202020204" pitchFamily="34" charset="0"/>
              </a:rPr>
              <a:t>INSE 6140</a:t>
            </a:r>
            <a:r>
              <a:rPr lang="en-CA" sz="1600" baseline="0">
                <a:latin typeface="Arial" panose="020B0604020202020204" pitchFamily="34" charset="0"/>
                <a:cs typeface="Arial" panose="020B0604020202020204" pitchFamily="34" charset="0"/>
              </a:rPr>
              <a:t> – Malware Defense and Application Security</a:t>
            </a:r>
          </a:p>
          <a:p>
            <a:pPr algn="ctr"/>
            <a:r>
              <a:rPr lang="en-CA" sz="1600" baseline="0">
                <a:latin typeface="Arial" panose="020B0604020202020204" pitchFamily="34" charset="0"/>
                <a:cs typeface="Arial" panose="020B0604020202020204" pitchFamily="34" charset="0"/>
              </a:rPr>
              <a:t>Winter 2024</a:t>
            </a:r>
            <a:endParaRPr lang="en-CA"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745051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6_Result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Results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cxnSp>
        <p:nvCxnSpPr>
          <p:cNvPr id="8" name="Straight Connector 7">
            <a:extLst>
              <a:ext uri="{FF2B5EF4-FFF2-40B4-BE49-F238E27FC236}">
                <a16:creationId xmlns:a16="http://schemas.microsoft.com/office/drawing/2014/main" id="{9616A20E-C86A-4996-BC60-8F4B35081C03}"/>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7676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7_Discussion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Discussions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cxnSp>
        <p:nvCxnSpPr>
          <p:cNvPr id="8" name="Straight Connector 7">
            <a:extLst>
              <a:ext uri="{FF2B5EF4-FFF2-40B4-BE49-F238E27FC236}">
                <a16:creationId xmlns:a16="http://schemas.microsoft.com/office/drawing/2014/main" id="{864D8988-73DE-49FF-B0AD-DF31D43AA34C}"/>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83549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8_Conclusion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Conclusions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cxnSp>
        <p:nvCxnSpPr>
          <p:cNvPr id="8" name="Straight Connector 7">
            <a:extLst>
              <a:ext uri="{FF2B5EF4-FFF2-40B4-BE49-F238E27FC236}">
                <a16:creationId xmlns:a16="http://schemas.microsoft.com/office/drawing/2014/main" id="{B1A9CAB9-EF6B-4CBA-8C66-447B4622049D}"/>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8029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9_Reference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References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sp>
        <p:nvSpPr>
          <p:cNvPr id="13" name="Date Placeholder 12"/>
          <p:cNvSpPr>
            <a:spLocks noGrp="1"/>
          </p:cNvSpPr>
          <p:nvPr>
            <p:ph type="dt" sz="half" idx="10"/>
          </p:nvPr>
        </p:nvSpPr>
        <p:spPr/>
        <p:txBody>
          <a:bodyPr/>
          <a:lstStyle>
            <a:lvl1pPr>
              <a:defRPr>
                <a:solidFill>
                  <a:schemeClr val="tx1"/>
                </a:solidFill>
              </a:defRPr>
            </a:lvl1pPr>
          </a:lstStyle>
          <a:p>
            <a:fld id="{9C215E4B-2CCE-4417-9F0B-964C20DCD5A9}" type="datetime1">
              <a:rPr lang="en-CA" smtClean="0"/>
              <a:pPr/>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nchor="ctr"/>
          <a:lstStyle>
            <a:lvl1pPr algn="r">
              <a:defRPr/>
            </a:lvl1pPr>
          </a:lstStyle>
          <a:p>
            <a:pPr algn="r"/>
            <a:fld id="{23901D39-8587-404E-9756-17DD15D1753A}" type="slidenum">
              <a:rPr lang="en-CA" smtClean="0"/>
              <a:pPr algn="r"/>
              <a:t>‹#›</a:t>
            </a:fld>
            <a:endParaRPr lang="en-CA"/>
          </a:p>
        </p:txBody>
      </p:sp>
      <p:cxnSp>
        <p:nvCxnSpPr>
          <p:cNvPr id="8" name="Straight Connector 7">
            <a:extLst>
              <a:ext uri="{FF2B5EF4-FFF2-40B4-BE49-F238E27FC236}">
                <a16:creationId xmlns:a16="http://schemas.microsoft.com/office/drawing/2014/main" id="{9FE8C24B-5A43-4C42-98AC-C6F8755ED875}"/>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78089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5391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nd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313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7" name="Date Placeholder 3"/>
          <p:cNvSpPr>
            <a:spLocks noGrp="1"/>
          </p:cNvSpPr>
          <p:nvPr>
            <p:ph type="dt" sz="half" idx="10"/>
          </p:nvPr>
        </p:nvSpPr>
        <p:spPr>
          <a:xfrm>
            <a:off x="838200" y="6356351"/>
            <a:ext cx="2743200" cy="365125"/>
          </a:xfrm>
        </p:spPr>
        <p:txBody>
          <a:bodyPr/>
          <a:lstStyle/>
          <a:p>
            <a:fld id="{8CDBCAB1-E913-4C2C-8B46-6D54A1D199A9}" type="datetime1">
              <a:rPr lang="en-CA" smtClean="0"/>
              <a:t>2024-05-18</a:t>
            </a:fld>
            <a:endParaRPr lang="en-CA"/>
          </a:p>
        </p:txBody>
      </p:sp>
      <p:sp>
        <p:nvSpPr>
          <p:cNvPr id="8" name="Footer Placeholder 4"/>
          <p:cNvSpPr>
            <a:spLocks noGrp="1"/>
          </p:cNvSpPr>
          <p:nvPr>
            <p:ph type="ftr" sz="quarter" idx="11"/>
          </p:nvPr>
        </p:nvSpPr>
        <p:spPr>
          <a:xfrm>
            <a:off x="4038600" y="6356351"/>
            <a:ext cx="4114800" cy="365125"/>
          </a:xfrm>
        </p:spPr>
        <p:txBody>
          <a:bodyPr/>
          <a:lstStyle/>
          <a:p>
            <a:endParaRPr lang="en-CA"/>
          </a:p>
        </p:txBody>
      </p:sp>
      <p:sp>
        <p:nvSpPr>
          <p:cNvPr id="9" name="Slide Number Placeholder 5"/>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4114316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329CD67-3C15-4CCA-BE9D-890528CE9603}" type="datetime1">
              <a:rPr lang="en-CA" smtClean="0"/>
              <a:t>2024-05-18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3523889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5F7B63-1580-4273-9AF1-7DB0E6C515EE}" type="datetime1">
              <a:rPr lang="en-CA" smtClean="0"/>
              <a:t>2024-05-18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1552110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976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B7539F15-3697-4F46-B657-D386E26E30B3}" type="datetime1">
              <a:rPr lang="en-CA" smtClean="0"/>
              <a:t>2024-05-18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93093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Outlin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81000"/>
            <a:ext cx="10515600" cy="743744"/>
          </a:xfrm>
        </p:spPr>
        <p:txBody>
          <a:bodyPr>
            <a:noAutofit/>
          </a:bodyPr>
          <a:lstStyle>
            <a:lvl1pPr algn="ctr">
              <a:defRPr sz="3600"/>
            </a:lvl1pPr>
          </a:lstStyle>
          <a:p>
            <a:r>
              <a:rPr lang="en-US"/>
              <a:t>Outline</a:t>
            </a:r>
          </a:p>
        </p:txBody>
      </p:sp>
      <p:sp>
        <p:nvSpPr>
          <p:cNvPr id="3" name="Content Placeholder 2"/>
          <p:cNvSpPr>
            <a:spLocks noGrp="1"/>
          </p:cNvSpPr>
          <p:nvPr>
            <p:ph idx="1"/>
          </p:nvPr>
        </p:nvSpPr>
        <p:spPr>
          <a:xfrm>
            <a:off x="838200" y="1268760"/>
            <a:ext cx="10515600" cy="5040560"/>
          </a:xfrm>
          <a:solidFill>
            <a:schemeClr val="bg1"/>
          </a:solidFill>
        </p:spPr>
        <p:txBody>
          <a:bodyPr/>
          <a:lstStyle>
            <a:lvl1pPr>
              <a:defRPr sz="2400" baseline="0"/>
            </a:lvl1pPr>
            <a:lvl2pPr>
              <a:defRPr sz="2000" baseline="0"/>
            </a:lvl2pPr>
          </a:lstStyle>
          <a:p>
            <a:pPr lvl="0"/>
            <a:endParaRPr lang="en-US"/>
          </a:p>
        </p:txBody>
      </p:sp>
      <p:cxnSp>
        <p:nvCxnSpPr>
          <p:cNvPr id="11" name="Straight Connector 10"/>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
        <p:nvSpPr>
          <p:cNvPr id="20" name="Date Placeholder 19"/>
          <p:cNvSpPr>
            <a:spLocks noGrp="1"/>
          </p:cNvSpPr>
          <p:nvPr>
            <p:ph type="dt" sz="half" idx="10"/>
          </p:nvPr>
        </p:nvSpPr>
        <p:spPr/>
        <p:txBody>
          <a:bodyPr/>
          <a:lstStyle/>
          <a:p>
            <a:fld id="{8A97F7B0-BC2C-4EEE-BE56-A6C5E702E779}" type="datetime1">
              <a:rPr lang="en-CA" smtClean="0"/>
              <a:pPr/>
              <a:t>2024-05-18</a:t>
            </a:fld>
            <a:endParaRPr lang="en-CA"/>
          </a:p>
        </p:txBody>
      </p:sp>
      <p:sp>
        <p:nvSpPr>
          <p:cNvPr id="21" name="Footer Placeholder 20"/>
          <p:cNvSpPr>
            <a:spLocks noGrp="1"/>
          </p:cNvSpPr>
          <p:nvPr>
            <p:ph type="ftr" sz="quarter" idx="11"/>
          </p:nvPr>
        </p:nvSpPr>
        <p:spPr/>
        <p:txBody>
          <a:bodyPr/>
          <a:lstStyle/>
          <a:p>
            <a:r>
              <a:rPr lang="en-CA"/>
              <a:t>Click to add footnotes, image sources, or references for the current slide</a:t>
            </a:r>
          </a:p>
        </p:txBody>
      </p:sp>
      <p:sp>
        <p:nvSpPr>
          <p:cNvPr id="22" name="Slide Number Placeholder 21"/>
          <p:cNvSpPr>
            <a:spLocks noGrp="1"/>
          </p:cNvSpPr>
          <p:nvPr>
            <p:ph type="sldNum" sz="quarter" idx="12"/>
          </p:nvPr>
        </p:nvSpPr>
        <p:spPr/>
        <p:txBody>
          <a:bodyPr/>
          <a:lstStyle/>
          <a:p>
            <a:fld id="{23901D39-8587-404E-9756-17DD15D1753A}" type="slidenum">
              <a:rPr lang="en-CA" smtClean="0"/>
              <a:pPr/>
              <a:t>‹#›</a:t>
            </a:fld>
            <a:endParaRPr lang="en-CA"/>
          </a:p>
        </p:txBody>
      </p:sp>
    </p:spTree>
    <p:extLst>
      <p:ext uri="{BB962C8B-B14F-4D97-AF65-F5344CB8AC3E}">
        <p14:creationId xmlns:p14="http://schemas.microsoft.com/office/powerpoint/2010/main" val="37080489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504EDEF0-41BF-4FCD-8F4F-5D0EE9A6066D}" type="datetime1">
              <a:rPr lang="en-CA" smtClean="0"/>
              <a:t>2024-05-18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501587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22C358FE-6383-4B11-99DB-D43F0186D552}" type="datetime1">
              <a:rPr lang="en-CA" smtClean="0"/>
              <a:t>2024-05-18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658958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FFD64-C3DD-4C8C-876C-19AE5981E63F}" type="datetime1">
              <a:rPr lang="en-CA" smtClean="0"/>
              <a:t>2024-05-18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2263745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1CDD0C-AFA7-47C4-9C71-EC982A08BCBD}" type="datetime1">
              <a:rPr lang="en-CA" smtClean="0"/>
              <a:t>2024-05-18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32991532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2AAFA4-505A-4201-A38F-DA4A7AD80AED}" type="datetime1">
              <a:rPr lang="en-CA" smtClean="0"/>
              <a:t>2024-05-18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3088753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57D502E-F084-4B40-A3C3-BE478D4F5612}" type="datetime1">
              <a:rPr lang="en-CA" smtClean="0"/>
              <a:t>2024-05-18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42240689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E99564B-089F-478F-9654-C7E2470473AD}" type="datetime1">
              <a:rPr lang="en-CA" smtClean="0"/>
              <a:t>2024-05-18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18410336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2255573" y="2348880"/>
            <a:ext cx="7010400" cy="1583432"/>
          </a:xfrm>
        </p:spPr>
        <p:txBody>
          <a:bodyPr anchor="ctr"/>
          <a:lstStyle>
            <a:lvl1pPr algn="ctr">
              <a:defRPr sz="2800"/>
            </a:lvl1pPr>
          </a:lstStyle>
          <a:p>
            <a:r>
              <a:rPr lang="en-US"/>
              <a:t>Click to edit the title of your presentation</a:t>
            </a:r>
          </a:p>
        </p:txBody>
      </p:sp>
      <p:sp>
        <p:nvSpPr>
          <p:cNvPr id="3075" name="Rectangle 3"/>
          <p:cNvSpPr>
            <a:spLocks noGrp="1" noChangeArrowheads="1"/>
          </p:cNvSpPr>
          <p:nvPr>
            <p:ph type="subTitle" idx="1" hasCustomPrompt="1"/>
          </p:nvPr>
        </p:nvSpPr>
        <p:spPr>
          <a:xfrm>
            <a:off x="2255573" y="4739190"/>
            <a:ext cx="7010400" cy="360040"/>
          </a:xfrm>
        </p:spPr>
        <p:txBody>
          <a:bodyPr/>
          <a:lstStyle>
            <a:lvl1pPr marL="0" indent="0" algn="ctr">
              <a:buFontTx/>
              <a:buNone/>
              <a:defRPr sz="1800"/>
            </a:lvl1pPr>
          </a:lstStyle>
          <a:p>
            <a:r>
              <a:rPr lang="en-US"/>
              <a:t>Click to add your name and Student ID</a:t>
            </a:r>
          </a:p>
        </p:txBody>
      </p:sp>
      <p:sp>
        <p:nvSpPr>
          <p:cNvPr id="2" name="TextBox 1"/>
          <p:cNvSpPr txBox="1"/>
          <p:nvPr userDrawn="1"/>
        </p:nvSpPr>
        <p:spPr>
          <a:xfrm>
            <a:off x="2255573" y="3932313"/>
            <a:ext cx="7010400" cy="584775"/>
          </a:xfrm>
          <a:prstGeom prst="rect">
            <a:avLst/>
          </a:prstGeom>
          <a:noFill/>
        </p:spPr>
        <p:txBody>
          <a:bodyPr wrap="square" rtlCol="0">
            <a:spAutoFit/>
          </a:bodyPr>
          <a:lstStyle/>
          <a:p>
            <a:pPr algn="ctr"/>
            <a:r>
              <a:rPr lang="en-CA" sz="1600">
                <a:latin typeface="Arial" panose="020B0604020202020204" pitchFamily="34" charset="0"/>
                <a:cs typeface="Arial" panose="020B0604020202020204" pitchFamily="34" charset="0"/>
              </a:rPr>
              <a:t>INSE 6140</a:t>
            </a:r>
            <a:r>
              <a:rPr lang="en-CA" sz="1600" baseline="0">
                <a:latin typeface="Arial" panose="020B0604020202020204" pitchFamily="34" charset="0"/>
                <a:cs typeface="Arial" panose="020B0604020202020204" pitchFamily="34" charset="0"/>
              </a:rPr>
              <a:t> – Recent Developments in Information Systems Security </a:t>
            </a:r>
            <a:br>
              <a:rPr lang="en-CA" sz="1600" baseline="0">
                <a:latin typeface="Arial" panose="020B0604020202020204" pitchFamily="34" charset="0"/>
                <a:cs typeface="Arial" panose="020B0604020202020204" pitchFamily="34" charset="0"/>
              </a:rPr>
            </a:br>
            <a:r>
              <a:rPr lang="en-CA" sz="1600" baseline="0">
                <a:latin typeface="Arial" panose="020B0604020202020204" pitchFamily="34" charset="0"/>
                <a:cs typeface="Arial" panose="020B0604020202020204" pitchFamily="34" charset="0"/>
              </a:rPr>
              <a:t>Fall 2021</a:t>
            </a:r>
            <a:endParaRPr lang="en-CA"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39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Outlin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noAutofit/>
          </a:bodyPr>
          <a:lstStyle>
            <a:lvl1pPr algn="ctr">
              <a:defRPr sz="3600"/>
            </a:lvl1pPr>
          </a:lstStyle>
          <a:p>
            <a:r>
              <a:rPr lang="en-US"/>
              <a:t>Outline</a:t>
            </a:r>
          </a:p>
        </p:txBody>
      </p:sp>
      <p:sp>
        <p:nvSpPr>
          <p:cNvPr id="3" name="Content Placeholder 2"/>
          <p:cNvSpPr>
            <a:spLocks noGrp="1"/>
          </p:cNvSpPr>
          <p:nvPr>
            <p:ph idx="1"/>
          </p:nvPr>
        </p:nvSpPr>
        <p:spPr>
          <a:xfrm>
            <a:off x="914400" y="1268760"/>
            <a:ext cx="10439400" cy="5040560"/>
          </a:xfrm>
          <a:solidFill>
            <a:schemeClr val="bg1"/>
          </a:solidFill>
        </p:spPr>
        <p:txBody>
          <a:bodyPr/>
          <a:lstStyle>
            <a:lvl1pPr>
              <a:defRPr sz="2400" baseline="0"/>
            </a:lvl1pPr>
            <a:lvl2pPr>
              <a:defRPr sz="2000" baseline="0"/>
            </a:lvl2pPr>
          </a:lstStyle>
          <a:p>
            <a:pPr lvl="0"/>
            <a:endParaRPr lang="en-US"/>
          </a:p>
        </p:txBody>
      </p:sp>
      <p:cxnSp>
        <p:nvCxnSpPr>
          <p:cNvPr id="11" name="Straight Connector 10"/>
          <p:cNvCxnSpPr/>
          <p:nvPr userDrawn="1"/>
        </p:nvCxnSpPr>
        <p:spPr>
          <a:xfrm>
            <a:off x="914400" y="1196752"/>
            <a:ext cx="10439400" cy="0"/>
          </a:xfrm>
          <a:prstGeom prst="line">
            <a:avLst/>
          </a:prstGeom>
        </p:spPr>
        <p:style>
          <a:lnRef idx="1">
            <a:schemeClr val="accent2"/>
          </a:lnRef>
          <a:fillRef idx="0">
            <a:schemeClr val="accent2"/>
          </a:fillRef>
          <a:effectRef idx="0">
            <a:schemeClr val="accent2"/>
          </a:effectRef>
          <a:fontRef idx="minor">
            <a:schemeClr val="tx1"/>
          </a:fontRef>
        </p:style>
      </p:cxnSp>
      <p:sp>
        <p:nvSpPr>
          <p:cNvPr id="20" name="Date Placeholder 19"/>
          <p:cNvSpPr>
            <a:spLocks noGrp="1"/>
          </p:cNvSpPr>
          <p:nvPr>
            <p:ph type="dt" sz="half" idx="10"/>
          </p:nvPr>
        </p:nvSpPr>
        <p:spPr/>
        <p:txBody>
          <a:bodyPr/>
          <a:lstStyle/>
          <a:p>
            <a:fld id="{8A97F7B0-BC2C-4EEE-BE56-A6C5E702E779}" type="datetime1">
              <a:rPr lang="en-CA" smtClean="0"/>
              <a:pPr/>
              <a:t>2024-05-18</a:t>
            </a:fld>
            <a:endParaRPr lang="en-CA"/>
          </a:p>
        </p:txBody>
      </p:sp>
      <p:sp>
        <p:nvSpPr>
          <p:cNvPr id="21" name="Footer Placeholder 20"/>
          <p:cNvSpPr>
            <a:spLocks noGrp="1"/>
          </p:cNvSpPr>
          <p:nvPr>
            <p:ph type="ftr" sz="quarter" idx="11"/>
          </p:nvPr>
        </p:nvSpPr>
        <p:spPr/>
        <p:txBody>
          <a:bodyPr/>
          <a:lstStyle/>
          <a:p>
            <a:r>
              <a:rPr lang="en-CA"/>
              <a:t>Click to add footnotes, image sources, or references for the current slide</a:t>
            </a:r>
          </a:p>
        </p:txBody>
      </p:sp>
      <p:sp>
        <p:nvSpPr>
          <p:cNvPr id="22" name="Slide Number Placeholder 21"/>
          <p:cNvSpPr>
            <a:spLocks noGrp="1"/>
          </p:cNvSpPr>
          <p:nvPr>
            <p:ph type="sldNum" sz="quarter" idx="12"/>
          </p:nvPr>
        </p:nvSpPr>
        <p:spPr/>
        <p:txBody>
          <a:bodyPr/>
          <a:lstStyle/>
          <a:p>
            <a:fld id="{23901D39-8587-404E-9756-17DD15D1753A}" type="slidenum">
              <a:rPr lang="en-CA" smtClean="0"/>
              <a:pPr/>
              <a:t>‹#›</a:t>
            </a:fld>
            <a:endParaRPr lang="en-CA"/>
          </a:p>
        </p:txBody>
      </p:sp>
    </p:spTree>
    <p:extLst>
      <p:ext uri="{BB962C8B-B14F-4D97-AF65-F5344CB8AC3E}">
        <p14:creationId xmlns:p14="http://schemas.microsoft.com/office/powerpoint/2010/main" val="551521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ckgroun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a:lvl1pPr>
          </a:lstStyle>
          <a:p>
            <a:r>
              <a:rPr lang="en-US"/>
              <a:t>Background</a:t>
            </a:r>
          </a:p>
        </p:txBody>
      </p:sp>
      <p:sp>
        <p:nvSpPr>
          <p:cNvPr id="3" name="Content Placeholder 2"/>
          <p:cNvSpPr>
            <a:spLocks noGrp="1"/>
          </p:cNvSpPr>
          <p:nvPr>
            <p:ph idx="1"/>
          </p:nvPr>
        </p:nvSpPr>
        <p:spPr>
          <a:xfrm>
            <a:off x="914400" y="1268760"/>
            <a:ext cx="10439400" cy="5040560"/>
          </a:xfrm>
          <a:solidFill>
            <a:schemeClr val="bg1"/>
          </a:solidFill>
        </p:spPr>
        <p:txBody>
          <a:bodyPr/>
          <a:lstStyle>
            <a:lvl1pPr>
              <a:defRPr baseline="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vl2pPr>
            <a:lvl3pPr>
              <a:defRPr/>
            </a:lvl3pPr>
          </a:lstStyle>
          <a:p>
            <a:pPr lvl="1"/>
            <a:endParaRPr lang="en-US"/>
          </a:p>
        </p:txBody>
      </p:sp>
      <p:cxnSp>
        <p:nvCxnSpPr>
          <p:cNvPr id="11" name="Straight Connector 10"/>
          <p:cNvCxnSpPr/>
          <p:nvPr userDrawn="1"/>
        </p:nvCxnSpPr>
        <p:spPr>
          <a:xfrm>
            <a:off x="914400" y="1196752"/>
            <a:ext cx="104394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spTree>
    <p:extLst>
      <p:ext uri="{BB962C8B-B14F-4D97-AF65-F5344CB8AC3E}">
        <p14:creationId xmlns:p14="http://schemas.microsoft.com/office/powerpoint/2010/main" val="246297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ackgroun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a:lvl1pPr>
          </a:lstStyle>
          <a:p>
            <a:r>
              <a:rPr lang="en-US"/>
              <a:t>Background</a:t>
            </a:r>
          </a:p>
        </p:txBody>
      </p:sp>
      <p:sp>
        <p:nvSpPr>
          <p:cNvPr id="3" name="Content Placeholder 2"/>
          <p:cNvSpPr>
            <a:spLocks noGrp="1"/>
          </p:cNvSpPr>
          <p:nvPr>
            <p:ph idx="1"/>
          </p:nvPr>
        </p:nvSpPr>
        <p:spPr>
          <a:xfrm>
            <a:off x="914400" y="1268760"/>
            <a:ext cx="10439400" cy="5040560"/>
          </a:xfrm>
          <a:solidFill>
            <a:schemeClr val="bg1"/>
          </a:solidFill>
        </p:spPr>
        <p:txBody>
          <a:bodyPr/>
          <a:lstStyle>
            <a:lvl1pPr>
              <a:defRPr baseline="0"/>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baseline="0"/>
            </a:lvl2pPr>
            <a:lvl3pPr>
              <a:defRPr/>
            </a:lvl3pPr>
          </a:lstStyle>
          <a:p>
            <a:pPr lvl="1"/>
            <a:endParaRPr lang="en-US"/>
          </a:p>
        </p:txBody>
      </p: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cxnSp>
        <p:nvCxnSpPr>
          <p:cNvPr id="8" name="Straight Connector 7">
            <a:extLst>
              <a:ext uri="{FF2B5EF4-FFF2-40B4-BE49-F238E27FC236}">
                <a16:creationId xmlns:a16="http://schemas.microsoft.com/office/drawing/2014/main" id="{A4FCCDE7-AF7F-4290-8D9A-BD0E66EA7E16}"/>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361986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3_Problem Statm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a:lvl1pPr>
          </a:lstStyle>
          <a:p>
            <a:r>
              <a:rPr lang="en-US"/>
              <a:t>Problem Statement &amp; Objectives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b="1" baseline="0"/>
            </a:lvl1pPr>
            <a:lvl2pPr>
              <a:defRPr/>
            </a:lvl2pPr>
          </a:lstStyle>
          <a:p>
            <a:pPr lvl="0"/>
            <a:r>
              <a:rPr lang="en-US"/>
              <a:t>Click to add key information on problem and objectives</a:t>
            </a:r>
          </a:p>
          <a:p>
            <a:pPr lvl="1"/>
            <a:r>
              <a:rPr lang="en-US"/>
              <a:t>Second level details</a:t>
            </a:r>
          </a:p>
          <a:p>
            <a:pPr lvl="2"/>
            <a:r>
              <a:rPr lang="en-US"/>
              <a:t>Third level details</a:t>
            </a:r>
          </a:p>
        </p:txBody>
      </p:sp>
      <p:cxnSp>
        <p:nvCxnSpPr>
          <p:cNvPr id="11" name="Straight Connector 10"/>
          <p:cNvCxnSpPr/>
          <p:nvPr userDrawn="1"/>
        </p:nvCxnSpPr>
        <p:spPr>
          <a:xfrm>
            <a:off x="914400" y="1196752"/>
            <a:ext cx="104394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spTree>
    <p:extLst>
      <p:ext uri="{BB962C8B-B14F-4D97-AF65-F5344CB8AC3E}">
        <p14:creationId xmlns:p14="http://schemas.microsoft.com/office/powerpoint/2010/main" val="6186667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4_Literature Review">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Literature Review</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edit top-level points</a:t>
            </a:r>
          </a:p>
          <a:p>
            <a:pPr lvl="1"/>
            <a:r>
              <a:rPr lang="en-US"/>
              <a:t>Second level details</a:t>
            </a:r>
          </a:p>
          <a:p>
            <a:pPr lvl="2"/>
            <a:r>
              <a:rPr lang="en-US"/>
              <a:t>Third level details</a:t>
            </a:r>
          </a:p>
        </p:txBody>
      </p:sp>
      <p:cxnSp>
        <p:nvCxnSpPr>
          <p:cNvPr id="11" name="Straight Connector 10"/>
          <p:cNvCxnSpPr/>
          <p:nvPr userDrawn="1"/>
        </p:nvCxnSpPr>
        <p:spPr>
          <a:xfrm>
            <a:off x="914400" y="1196752"/>
            <a:ext cx="104394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spTree>
    <p:extLst>
      <p:ext uri="{BB962C8B-B14F-4D97-AF65-F5344CB8AC3E}">
        <p14:creationId xmlns:p14="http://schemas.microsoft.com/office/powerpoint/2010/main" val="5390579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5_Methodolog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Methodology</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cxnSp>
        <p:nvCxnSpPr>
          <p:cNvPr id="11" name="Straight Connector 10"/>
          <p:cNvCxnSpPr/>
          <p:nvPr userDrawn="1"/>
        </p:nvCxnSpPr>
        <p:spPr>
          <a:xfrm>
            <a:off x="914400" y="1196752"/>
            <a:ext cx="104394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spTree>
    <p:extLst>
      <p:ext uri="{BB962C8B-B14F-4D97-AF65-F5344CB8AC3E}">
        <p14:creationId xmlns:p14="http://schemas.microsoft.com/office/powerpoint/2010/main" val="21358699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6_Taxonom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Taxonomy</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cxnSp>
        <p:nvCxnSpPr>
          <p:cNvPr id="11" name="Straight Connector 10"/>
          <p:cNvCxnSpPr/>
          <p:nvPr userDrawn="1"/>
        </p:nvCxnSpPr>
        <p:spPr>
          <a:xfrm>
            <a:off x="914400" y="1196752"/>
            <a:ext cx="104394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spTree>
    <p:extLst>
      <p:ext uri="{BB962C8B-B14F-4D97-AF65-F5344CB8AC3E}">
        <p14:creationId xmlns:p14="http://schemas.microsoft.com/office/powerpoint/2010/main" val="6719852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7_Solution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Existing Solutions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cxnSp>
        <p:nvCxnSpPr>
          <p:cNvPr id="11" name="Straight Connector 10"/>
          <p:cNvCxnSpPr/>
          <p:nvPr userDrawn="1"/>
        </p:nvCxnSpPr>
        <p:spPr>
          <a:xfrm>
            <a:off x="914400" y="1196752"/>
            <a:ext cx="104394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spTree>
    <p:extLst>
      <p:ext uri="{BB962C8B-B14F-4D97-AF65-F5344CB8AC3E}">
        <p14:creationId xmlns:p14="http://schemas.microsoft.com/office/powerpoint/2010/main" val="20232148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8_Gap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Remaining Gaps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cxnSp>
        <p:nvCxnSpPr>
          <p:cNvPr id="11" name="Straight Connector 10"/>
          <p:cNvCxnSpPr/>
          <p:nvPr userDrawn="1"/>
        </p:nvCxnSpPr>
        <p:spPr>
          <a:xfrm>
            <a:off x="914400" y="1196752"/>
            <a:ext cx="104394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spTree>
    <p:extLst>
      <p:ext uri="{BB962C8B-B14F-4D97-AF65-F5344CB8AC3E}">
        <p14:creationId xmlns:p14="http://schemas.microsoft.com/office/powerpoint/2010/main" val="38153280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6_Result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Results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cxnSp>
        <p:nvCxnSpPr>
          <p:cNvPr id="11" name="Straight Connector 10"/>
          <p:cNvCxnSpPr/>
          <p:nvPr userDrawn="1"/>
        </p:nvCxnSpPr>
        <p:spPr>
          <a:xfrm>
            <a:off x="914400" y="1196752"/>
            <a:ext cx="104394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spTree>
    <p:extLst>
      <p:ext uri="{BB962C8B-B14F-4D97-AF65-F5344CB8AC3E}">
        <p14:creationId xmlns:p14="http://schemas.microsoft.com/office/powerpoint/2010/main" val="3104048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7_Discussion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Discussions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cxnSp>
        <p:nvCxnSpPr>
          <p:cNvPr id="11" name="Straight Connector 10"/>
          <p:cNvCxnSpPr/>
          <p:nvPr userDrawn="1"/>
        </p:nvCxnSpPr>
        <p:spPr>
          <a:xfrm>
            <a:off x="914400" y="1196752"/>
            <a:ext cx="104394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spTree>
    <p:extLst>
      <p:ext uri="{BB962C8B-B14F-4D97-AF65-F5344CB8AC3E}">
        <p14:creationId xmlns:p14="http://schemas.microsoft.com/office/powerpoint/2010/main" val="16027467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8_Conclusion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Conclusions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cxnSp>
        <p:nvCxnSpPr>
          <p:cNvPr id="11" name="Straight Connector 10"/>
          <p:cNvCxnSpPr/>
          <p:nvPr userDrawn="1"/>
        </p:nvCxnSpPr>
        <p:spPr>
          <a:xfrm>
            <a:off x="914400" y="1196752"/>
            <a:ext cx="104394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spTree>
    <p:extLst>
      <p:ext uri="{BB962C8B-B14F-4D97-AF65-F5344CB8AC3E}">
        <p14:creationId xmlns:p14="http://schemas.microsoft.com/office/powerpoint/2010/main" val="779248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9_Reference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References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cxnSp>
        <p:nvCxnSpPr>
          <p:cNvPr id="11" name="Straight Connector 10"/>
          <p:cNvCxnSpPr/>
          <p:nvPr userDrawn="1"/>
        </p:nvCxnSpPr>
        <p:spPr>
          <a:xfrm>
            <a:off x="914400" y="1196752"/>
            <a:ext cx="10439400" cy="0"/>
          </a:xfrm>
          <a:prstGeom prst="line">
            <a:avLst/>
          </a:prstGeom>
        </p:spPr>
        <p:style>
          <a:lnRef idx="1">
            <a:schemeClr val="accent2"/>
          </a:lnRef>
          <a:fillRef idx="0">
            <a:schemeClr val="accent2"/>
          </a:fillRef>
          <a:effectRef idx="0">
            <a:schemeClr val="accent2"/>
          </a:effectRef>
          <a:fontRef idx="minor">
            <a:schemeClr val="tx1"/>
          </a:fontRef>
        </p:style>
      </p:cxnSp>
      <p:sp>
        <p:nvSpPr>
          <p:cNvPr id="13" name="Date Placeholder 12"/>
          <p:cNvSpPr>
            <a:spLocks noGrp="1"/>
          </p:cNvSpPr>
          <p:nvPr>
            <p:ph type="dt" sz="half" idx="10"/>
          </p:nvPr>
        </p:nvSpPr>
        <p:spPr/>
        <p:txBody>
          <a:bodyPr/>
          <a:lstStyle>
            <a:lvl1pPr>
              <a:defRPr>
                <a:solidFill>
                  <a:schemeClr val="tx1"/>
                </a:solidFill>
              </a:defRPr>
            </a:lvl1pPr>
          </a:lstStyle>
          <a:p>
            <a:fld id="{9C215E4B-2CCE-4417-9F0B-964C20DCD5A9}" type="datetime1">
              <a:rPr lang="en-CA" smtClean="0"/>
              <a:pPr/>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nchor="ctr"/>
          <a:lstStyle/>
          <a:p>
            <a:fld id="{23901D39-8587-404E-9756-17DD15D1753A}" type="slidenum">
              <a:rPr lang="en-CA" smtClean="0"/>
              <a:pPr/>
              <a:t>‹#›</a:t>
            </a:fld>
            <a:endParaRPr lang="en-CA"/>
          </a:p>
        </p:txBody>
      </p:sp>
    </p:spTree>
    <p:extLst>
      <p:ext uri="{BB962C8B-B14F-4D97-AF65-F5344CB8AC3E}">
        <p14:creationId xmlns:p14="http://schemas.microsoft.com/office/powerpoint/2010/main" val="343295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Problem Statm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a:lvl1pPr>
          </a:lstStyle>
          <a:p>
            <a:r>
              <a:rPr lang="en-US"/>
              <a:t>Problem Statement &amp; Objectives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sz="2000" b="1" baseline="0"/>
            </a:lvl1pPr>
            <a:lvl2pPr>
              <a:defRPr sz="1800"/>
            </a:lvl2pPr>
            <a:lvl3pPr>
              <a:defRPr sz="1600"/>
            </a:lvl3pPr>
          </a:lstStyle>
          <a:p>
            <a:pPr lvl="0"/>
            <a:r>
              <a:rPr lang="en-US"/>
              <a:t>Click to add key information on problem and objectives</a:t>
            </a:r>
          </a:p>
          <a:p>
            <a:pPr lvl="1"/>
            <a:r>
              <a:rPr lang="en-US"/>
              <a:t>Second level details</a:t>
            </a:r>
          </a:p>
          <a:p>
            <a:pPr lvl="2"/>
            <a:r>
              <a:rPr lang="en-US"/>
              <a:t>Third level details</a:t>
            </a:r>
          </a:p>
        </p:txBody>
      </p: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cxnSp>
        <p:nvCxnSpPr>
          <p:cNvPr id="8" name="Straight Connector 7">
            <a:extLst>
              <a:ext uri="{FF2B5EF4-FFF2-40B4-BE49-F238E27FC236}">
                <a16:creationId xmlns:a16="http://schemas.microsoft.com/office/drawing/2014/main" id="{FD1A5116-FA09-433A-86DB-71801CFF3A35}"/>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278713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8913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End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5617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7" name="Date Placeholder 3"/>
          <p:cNvSpPr>
            <a:spLocks noGrp="1"/>
          </p:cNvSpPr>
          <p:nvPr>
            <p:ph type="dt" sz="half" idx="10"/>
          </p:nvPr>
        </p:nvSpPr>
        <p:spPr>
          <a:xfrm>
            <a:off x="838200" y="6356351"/>
            <a:ext cx="2743200" cy="365125"/>
          </a:xfrm>
        </p:spPr>
        <p:txBody>
          <a:bodyPr/>
          <a:lstStyle/>
          <a:p>
            <a:fld id="{8CDBCAB1-E913-4C2C-8B46-6D54A1D199A9}" type="datetime1">
              <a:rPr lang="en-CA" smtClean="0"/>
              <a:t>2024-05-18</a:t>
            </a:fld>
            <a:endParaRPr lang="en-CA"/>
          </a:p>
        </p:txBody>
      </p:sp>
      <p:sp>
        <p:nvSpPr>
          <p:cNvPr id="8" name="Footer Placeholder 4"/>
          <p:cNvSpPr>
            <a:spLocks noGrp="1"/>
          </p:cNvSpPr>
          <p:nvPr>
            <p:ph type="ftr" sz="quarter" idx="11"/>
          </p:nvPr>
        </p:nvSpPr>
        <p:spPr>
          <a:xfrm>
            <a:off x="4038600" y="6356351"/>
            <a:ext cx="4114800" cy="365125"/>
          </a:xfrm>
        </p:spPr>
        <p:txBody>
          <a:bodyPr/>
          <a:lstStyle/>
          <a:p>
            <a:endParaRPr lang="en-CA"/>
          </a:p>
        </p:txBody>
      </p:sp>
      <p:sp>
        <p:nvSpPr>
          <p:cNvPr id="9" name="Slide Number Placeholder 5"/>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26424128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329CD67-3C15-4CCA-BE9D-890528CE9603}" type="datetime1">
              <a:rPr lang="en-CA" smtClean="0"/>
              <a:t>2024-05-18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5918924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5F7B63-1580-4273-9AF1-7DB0E6C515EE}" type="datetime1">
              <a:rPr lang="en-CA" smtClean="0"/>
              <a:t>2024-05-18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3194019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976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B7539F15-3697-4F46-B657-D386E26E30B3}" type="datetime1">
              <a:rPr lang="en-CA" smtClean="0"/>
              <a:t>2024-05-18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6315537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504EDEF0-41BF-4FCD-8F4F-5D0EE9A6066D}" type="datetime1">
              <a:rPr lang="en-CA" smtClean="0"/>
              <a:t>2024-05-18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37203060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22C358FE-6383-4B11-99DB-D43F0186D552}" type="datetime1">
              <a:rPr lang="en-CA" smtClean="0"/>
              <a:t>2024-05-18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18024379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4FFD64-C3DD-4C8C-876C-19AE5981E63F}" type="datetime1">
              <a:rPr lang="en-CA" smtClean="0"/>
              <a:t>2024-05-18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28331471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1CDD0C-AFA7-47C4-9C71-EC982A08BCBD}" type="datetime1">
              <a:rPr lang="en-CA" smtClean="0"/>
              <a:t>2024-05-18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60871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4_Literature Review">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Literature Review</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edit top-level points</a:t>
            </a:r>
          </a:p>
          <a:p>
            <a:pPr lvl="1"/>
            <a:r>
              <a:rPr lang="en-US"/>
              <a:t>Second level details</a:t>
            </a:r>
          </a:p>
          <a:p>
            <a:pPr lvl="2"/>
            <a:r>
              <a:rPr lang="en-US"/>
              <a:t>Third level details</a:t>
            </a:r>
          </a:p>
        </p:txBody>
      </p: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cxnSp>
        <p:nvCxnSpPr>
          <p:cNvPr id="8" name="Straight Connector 7">
            <a:extLst>
              <a:ext uri="{FF2B5EF4-FFF2-40B4-BE49-F238E27FC236}">
                <a16:creationId xmlns:a16="http://schemas.microsoft.com/office/drawing/2014/main" id="{FADBC92A-96B3-4F62-9933-F99B2859CBB8}"/>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324626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2AAFA4-505A-4201-A38F-DA4A7AD80AED}" type="datetime1">
              <a:rPr lang="en-CA" smtClean="0"/>
              <a:t>2024-05-18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22642069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57D502E-F084-4B40-A3C3-BE478D4F5612}" type="datetime1">
              <a:rPr lang="en-CA" smtClean="0"/>
              <a:t>2024-05-18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11540851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E99564B-089F-478F-9654-C7E2470473AD}" type="datetime1">
              <a:rPr lang="en-CA" smtClean="0"/>
              <a:t>2024-05-18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23901D39-8587-404E-9756-17DD15D1753A}" type="slidenum">
              <a:rPr lang="en-CA" smtClean="0"/>
              <a:t>‹#›</a:t>
            </a:fld>
            <a:endParaRPr lang="en-CA"/>
          </a:p>
        </p:txBody>
      </p:sp>
    </p:spTree>
    <p:extLst>
      <p:ext uri="{BB962C8B-B14F-4D97-AF65-F5344CB8AC3E}">
        <p14:creationId xmlns:p14="http://schemas.microsoft.com/office/powerpoint/2010/main" val="33097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Methodolog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Methodology</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cxnSp>
        <p:nvCxnSpPr>
          <p:cNvPr id="8" name="Straight Connector 7">
            <a:extLst>
              <a:ext uri="{FF2B5EF4-FFF2-40B4-BE49-F238E27FC236}">
                <a16:creationId xmlns:a16="http://schemas.microsoft.com/office/drawing/2014/main" id="{CACC3624-FA6B-47A0-9460-F45DDD90D204}"/>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9890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6_Taxonom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Taxonomy</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cxnSp>
        <p:nvCxnSpPr>
          <p:cNvPr id="8" name="Straight Connector 7">
            <a:extLst>
              <a:ext uri="{FF2B5EF4-FFF2-40B4-BE49-F238E27FC236}">
                <a16:creationId xmlns:a16="http://schemas.microsoft.com/office/drawing/2014/main" id="{D78E4B87-2E07-48C4-B55E-A6B72C9ACA60}"/>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10936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7_Solution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Existing Solutions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cxnSp>
        <p:nvCxnSpPr>
          <p:cNvPr id="8" name="Straight Connector 7">
            <a:extLst>
              <a:ext uri="{FF2B5EF4-FFF2-40B4-BE49-F238E27FC236}">
                <a16:creationId xmlns:a16="http://schemas.microsoft.com/office/drawing/2014/main" id="{922E57BD-D3AB-4C9F-BDA0-B1CBF0A2420B}"/>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327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Gap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381000"/>
            <a:ext cx="10439400" cy="743744"/>
          </a:xfrm>
        </p:spPr>
        <p:txBody>
          <a:bodyPr/>
          <a:lstStyle>
            <a:lvl1pPr>
              <a:defRPr baseline="0"/>
            </a:lvl1pPr>
          </a:lstStyle>
          <a:p>
            <a:r>
              <a:rPr lang="en-US"/>
              <a:t>Remaining Gaps</a:t>
            </a:r>
          </a:p>
        </p:txBody>
      </p:sp>
      <p:sp>
        <p:nvSpPr>
          <p:cNvPr id="3" name="Content Placeholder 2"/>
          <p:cNvSpPr>
            <a:spLocks noGrp="1"/>
          </p:cNvSpPr>
          <p:nvPr>
            <p:ph idx="1" hasCustomPrompt="1"/>
          </p:nvPr>
        </p:nvSpPr>
        <p:spPr>
          <a:xfrm>
            <a:off x="914400" y="1268760"/>
            <a:ext cx="10439400" cy="5040560"/>
          </a:xfrm>
          <a:solidFill>
            <a:schemeClr val="bg1"/>
          </a:solidFill>
        </p:spPr>
        <p:txBody>
          <a:bodyPr/>
          <a:lstStyle>
            <a:lvl1pPr>
              <a:defRPr/>
            </a:lvl1pPr>
            <a:lvl2pPr>
              <a:defRPr/>
            </a:lvl2pPr>
          </a:lstStyle>
          <a:p>
            <a:pPr lvl="0"/>
            <a:r>
              <a:rPr lang="en-US"/>
              <a:t>Click to add top-level points</a:t>
            </a:r>
          </a:p>
          <a:p>
            <a:pPr lvl="1"/>
            <a:r>
              <a:rPr lang="en-US"/>
              <a:t>Second level details</a:t>
            </a:r>
          </a:p>
          <a:p>
            <a:pPr lvl="2"/>
            <a:r>
              <a:rPr lang="en-US"/>
              <a:t>Third level details</a:t>
            </a:r>
          </a:p>
        </p:txBody>
      </p:sp>
      <p:sp>
        <p:nvSpPr>
          <p:cNvPr id="13" name="Date Placeholder 12"/>
          <p:cNvSpPr>
            <a:spLocks noGrp="1"/>
          </p:cNvSpPr>
          <p:nvPr>
            <p:ph type="dt" sz="half" idx="10"/>
          </p:nvPr>
        </p:nvSpPr>
        <p:spPr/>
        <p:txBody>
          <a:bodyPr/>
          <a:lstStyle/>
          <a:p>
            <a:fld id="{9C215E4B-2CCE-4417-9F0B-964C20DCD5A9}" type="datetime1">
              <a:rPr lang="en-CA" smtClean="0"/>
              <a:t>2024-05-18</a:t>
            </a:fld>
            <a:endParaRPr lang="en-CA"/>
          </a:p>
        </p:txBody>
      </p:sp>
      <p:sp>
        <p:nvSpPr>
          <p:cNvPr id="14" name="Footer Placeholder 13"/>
          <p:cNvSpPr>
            <a:spLocks noGrp="1"/>
          </p:cNvSpPr>
          <p:nvPr>
            <p:ph type="ftr" sz="quarter" idx="11"/>
          </p:nvPr>
        </p:nvSpPr>
        <p:spPr>
          <a:xfrm>
            <a:off x="914400" y="6356351"/>
            <a:ext cx="8043597" cy="365125"/>
          </a:xfrm>
          <a:solidFill>
            <a:schemeClr val="bg1"/>
          </a:solidFill>
        </p:spPr>
        <p:txBody>
          <a:bodyPr/>
          <a:lstStyle/>
          <a:p>
            <a:endParaRPr lang="en-CA"/>
          </a:p>
        </p:txBody>
      </p:sp>
      <p:sp>
        <p:nvSpPr>
          <p:cNvPr id="15" name="Slide Number Placeholder 14"/>
          <p:cNvSpPr>
            <a:spLocks noGrp="1"/>
          </p:cNvSpPr>
          <p:nvPr>
            <p:ph type="sldNum" sz="quarter" idx="12"/>
          </p:nvPr>
        </p:nvSpPr>
        <p:spPr/>
        <p:txBody>
          <a:bodyPr/>
          <a:lstStyle/>
          <a:p>
            <a:fld id="{23901D39-8587-404E-9756-17DD15D1753A}" type="slidenum">
              <a:rPr lang="en-CA" smtClean="0"/>
              <a:pPr/>
              <a:t>‹#›</a:t>
            </a:fld>
            <a:endParaRPr lang="en-CA"/>
          </a:p>
        </p:txBody>
      </p:sp>
      <p:cxnSp>
        <p:nvCxnSpPr>
          <p:cNvPr id="8" name="Straight Connector 7">
            <a:extLst>
              <a:ext uri="{FF2B5EF4-FFF2-40B4-BE49-F238E27FC236}">
                <a16:creationId xmlns:a16="http://schemas.microsoft.com/office/drawing/2014/main" id="{D5F5E6D1-0139-4580-A2A8-2FB66A7CDFEB}"/>
              </a:ext>
            </a:extLst>
          </p:cNvPr>
          <p:cNvCxnSpPr>
            <a:cxnSpLocks/>
          </p:cNvCxnSpPr>
          <p:nvPr userDrawn="1"/>
        </p:nvCxnSpPr>
        <p:spPr>
          <a:xfrm>
            <a:off x="838200" y="1196752"/>
            <a:ext cx="10515600" cy="0"/>
          </a:xfrm>
          <a:prstGeom prst="line">
            <a:avLst/>
          </a:prstGeom>
          <a:ln>
            <a:solidFill>
              <a:srgbClr val="A5002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2039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2"/>
          </p:nvPr>
        </p:nvSpPr>
        <p:spPr>
          <a:xfrm>
            <a:off x="9150019" y="6356351"/>
            <a:ext cx="1458483" cy="365125"/>
          </a:xfrm>
          <a:prstGeom prst="rect">
            <a:avLst/>
          </a:prstGeom>
        </p:spPr>
        <p:txBody>
          <a:bodyPr vert="horz" lIns="91440" tIns="45720" rIns="91440" bIns="45720" rtlCol="0" anchor="ctr"/>
          <a:lstStyle>
            <a:lvl1pPr algn="ctr">
              <a:defRPr sz="1200">
                <a:solidFill>
                  <a:schemeClr val="tx1"/>
                </a:solidFill>
                <a:latin typeface="Arial" panose="020B0604020202020204" pitchFamily="34" charset="0"/>
                <a:cs typeface="Arial" panose="020B0604020202020204" pitchFamily="34" charset="0"/>
              </a:defRPr>
            </a:lvl1pPr>
          </a:lstStyle>
          <a:p>
            <a:fld id="{8A97F7B0-BC2C-4EEE-BE56-A6C5E702E779}" type="datetime1">
              <a:rPr lang="en-CA" smtClean="0"/>
              <a:pPr/>
              <a:t>2024-05-18</a:t>
            </a:fld>
            <a:endParaRPr lang="en-CA"/>
          </a:p>
        </p:txBody>
      </p:sp>
      <p:sp>
        <p:nvSpPr>
          <p:cNvPr id="5" name="Footer Placeholder 4"/>
          <p:cNvSpPr>
            <a:spLocks noGrp="1"/>
          </p:cNvSpPr>
          <p:nvPr>
            <p:ph type="ftr" sz="quarter" idx="3"/>
          </p:nvPr>
        </p:nvSpPr>
        <p:spPr>
          <a:xfrm>
            <a:off x="838200" y="6356351"/>
            <a:ext cx="8311819" cy="365125"/>
          </a:xfrm>
          <a:prstGeom prst="rect">
            <a:avLst/>
          </a:prstGeom>
        </p:spPr>
        <p:txBody>
          <a:bodyPr vert="horz" lIns="91440" tIns="45720" rIns="91440" bIns="45720" rtlCol="0" anchor="ctr"/>
          <a:lstStyle>
            <a:lvl1pPr algn="ctr">
              <a:defRPr sz="1200">
                <a:solidFill>
                  <a:schemeClr val="tx1"/>
                </a:solidFill>
                <a:latin typeface="Arial" panose="020B0604020202020204" pitchFamily="34" charset="0"/>
                <a:cs typeface="Arial" panose="020B0604020202020204" pitchFamily="34" charset="0"/>
              </a:defRPr>
            </a:lvl1pPr>
          </a:lstStyle>
          <a:p>
            <a:r>
              <a:rPr lang="en-CA"/>
              <a:t>Click to add footnotes, image sources, or references for the current slide</a:t>
            </a:r>
          </a:p>
        </p:txBody>
      </p:sp>
      <p:sp>
        <p:nvSpPr>
          <p:cNvPr id="7" name="Slide Number Placeholder 8"/>
          <p:cNvSpPr>
            <a:spLocks noGrp="1"/>
          </p:cNvSpPr>
          <p:nvPr>
            <p:ph type="sldNum" sz="quarter" idx="4"/>
          </p:nvPr>
        </p:nvSpPr>
        <p:spPr>
          <a:xfrm>
            <a:off x="10608501" y="6356351"/>
            <a:ext cx="745299" cy="365125"/>
          </a:xfrm>
          <a:prstGeom prst="rect">
            <a:avLst/>
          </a:prstGeom>
        </p:spPr>
        <p:txBody>
          <a:bodyPr anchor="ctr"/>
          <a:lstStyle>
            <a:lvl1pPr algn="l">
              <a:defRPr sz="1400" b="1">
                <a:solidFill>
                  <a:schemeClr val="tx1"/>
                </a:solidFill>
                <a:latin typeface="Arial" panose="020B0604020202020204" pitchFamily="34" charset="0"/>
                <a:cs typeface="Arial" panose="020B0604020202020204" pitchFamily="34" charset="0"/>
              </a:defRPr>
            </a:lvl1pPr>
          </a:lstStyle>
          <a:p>
            <a:fld id="{23901D39-8587-404E-9756-17DD15D1753A}" type="slidenum">
              <a:rPr lang="en-CA" smtClean="0"/>
              <a:pPr/>
              <a:t>‹#›</a:t>
            </a:fld>
            <a:endParaRPr lang="en-CA"/>
          </a:p>
        </p:txBody>
      </p:sp>
    </p:spTree>
    <p:extLst>
      <p:ext uri="{BB962C8B-B14F-4D97-AF65-F5344CB8AC3E}">
        <p14:creationId xmlns:p14="http://schemas.microsoft.com/office/powerpoint/2010/main" val="2636518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hdr="0"/>
  <p:txStyles>
    <p:titleStyle>
      <a:lvl1pPr algn="ctr"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p:cNvSpPr>
            <a:spLocks noGrp="1"/>
          </p:cNvSpPr>
          <p:nvPr>
            <p:ph type="dt" sz="half" idx="2"/>
          </p:nvPr>
        </p:nvSpPr>
        <p:spPr>
          <a:xfrm>
            <a:off x="9150019" y="6356351"/>
            <a:ext cx="1458483" cy="365125"/>
          </a:xfrm>
          <a:prstGeom prst="rect">
            <a:avLst/>
          </a:prstGeom>
        </p:spPr>
        <p:txBody>
          <a:bodyPr vert="horz" lIns="91440" tIns="45720" rIns="91440" bIns="45720" rtlCol="0" anchor="ctr"/>
          <a:lstStyle>
            <a:lvl1pPr algn="ctr">
              <a:defRPr sz="1200">
                <a:solidFill>
                  <a:schemeClr val="tx1"/>
                </a:solidFill>
                <a:latin typeface="Arial" panose="020B0604020202020204" pitchFamily="34" charset="0"/>
                <a:cs typeface="Arial" panose="020B0604020202020204" pitchFamily="34" charset="0"/>
              </a:defRPr>
            </a:lvl1pPr>
          </a:lstStyle>
          <a:p>
            <a:fld id="{8A97F7B0-BC2C-4EEE-BE56-A6C5E702E779}" type="datetime1">
              <a:rPr lang="en-CA" smtClean="0"/>
              <a:pPr/>
              <a:t>2024-05-18</a:t>
            </a:fld>
            <a:endParaRPr lang="en-CA"/>
          </a:p>
        </p:txBody>
      </p:sp>
      <p:sp>
        <p:nvSpPr>
          <p:cNvPr id="5" name="Footer Placeholder 4"/>
          <p:cNvSpPr>
            <a:spLocks noGrp="1"/>
          </p:cNvSpPr>
          <p:nvPr>
            <p:ph type="ftr" sz="quarter" idx="3"/>
          </p:nvPr>
        </p:nvSpPr>
        <p:spPr>
          <a:xfrm>
            <a:off x="838200" y="6356351"/>
            <a:ext cx="8311819" cy="365125"/>
          </a:xfrm>
          <a:prstGeom prst="rect">
            <a:avLst/>
          </a:prstGeom>
        </p:spPr>
        <p:txBody>
          <a:bodyPr vert="horz" lIns="91440" tIns="45720" rIns="91440" bIns="45720" rtlCol="0" anchor="ctr"/>
          <a:lstStyle>
            <a:lvl1pPr algn="ctr">
              <a:defRPr sz="1200">
                <a:solidFill>
                  <a:schemeClr val="tx1"/>
                </a:solidFill>
                <a:latin typeface="Arial" panose="020B0604020202020204" pitchFamily="34" charset="0"/>
                <a:cs typeface="Arial" panose="020B0604020202020204" pitchFamily="34" charset="0"/>
              </a:defRPr>
            </a:lvl1pPr>
          </a:lstStyle>
          <a:p>
            <a:r>
              <a:rPr lang="en-CA"/>
              <a:t>Click to add footnotes, image sources, or references for the current slide</a:t>
            </a:r>
          </a:p>
        </p:txBody>
      </p:sp>
      <p:sp>
        <p:nvSpPr>
          <p:cNvPr id="7" name="Slide Number Placeholder 8"/>
          <p:cNvSpPr>
            <a:spLocks noGrp="1"/>
          </p:cNvSpPr>
          <p:nvPr>
            <p:ph type="sldNum" sz="quarter" idx="4"/>
          </p:nvPr>
        </p:nvSpPr>
        <p:spPr>
          <a:xfrm>
            <a:off x="10608501" y="6356351"/>
            <a:ext cx="745299" cy="365125"/>
          </a:xfrm>
          <a:prstGeom prst="rect">
            <a:avLst/>
          </a:prstGeom>
        </p:spPr>
        <p:txBody>
          <a:bodyPr anchor="ctr"/>
          <a:lstStyle>
            <a:lvl1pPr algn="l">
              <a:defRPr sz="1400" b="1">
                <a:solidFill>
                  <a:schemeClr val="tx1"/>
                </a:solidFill>
                <a:latin typeface="Arial" panose="020B0604020202020204" pitchFamily="34" charset="0"/>
                <a:cs typeface="Arial" panose="020B0604020202020204" pitchFamily="34" charset="0"/>
              </a:defRPr>
            </a:lvl1pPr>
          </a:lstStyle>
          <a:p>
            <a:fld id="{23901D39-8587-404E-9756-17DD15D1753A}" type="slidenum">
              <a:rPr lang="en-CA" smtClean="0"/>
              <a:pPr/>
              <a:t>‹#›</a:t>
            </a:fld>
            <a:endParaRPr lang="en-CA"/>
          </a:p>
        </p:txBody>
      </p:sp>
    </p:spTree>
    <p:extLst>
      <p:ext uri="{BB962C8B-B14F-4D97-AF65-F5344CB8AC3E}">
        <p14:creationId xmlns:p14="http://schemas.microsoft.com/office/powerpoint/2010/main" val="78631457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Lst>
  <p:hf hdr="0"/>
  <p:txStyles>
    <p:titleStyle>
      <a:lvl1pPr algn="ctr"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C43406-10EF-54F0-3D2E-87F39A754A0A}"/>
              </a:ext>
            </a:extLst>
          </p:cNvPr>
          <p:cNvSpPr>
            <a:spLocks noGrp="1"/>
          </p:cNvSpPr>
          <p:nvPr>
            <p:ph type="ctrTitle"/>
          </p:nvPr>
        </p:nvSpPr>
        <p:spPr>
          <a:xfrm>
            <a:off x="1631504" y="2207420"/>
            <a:ext cx="8928992" cy="1583432"/>
          </a:xfrm>
        </p:spPr>
        <p:txBody>
          <a:bodyPr>
            <a:normAutofit/>
          </a:bodyPr>
          <a:lstStyle/>
          <a:p>
            <a:r>
              <a:rPr lang="en-IN" sz="4400">
                <a:latin typeface="+mn-lt"/>
              </a:rPr>
              <a:t>Attacks and Security Implementations on Docker Containers</a:t>
            </a:r>
          </a:p>
        </p:txBody>
      </p:sp>
      <p:sp>
        <p:nvSpPr>
          <p:cNvPr id="8" name="Subtitle 7">
            <a:extLst>
              <a:ext uri="{FF2B5EF4-FFF2-40B4-BE49-F238E27FC236}">
                <a16:creationId xmlns:a16="http://schemas.microsoft.com/office/drawing/2014/main" id="{4A4AD6C5-E1F9-A4B8-587E-60475E9140A9}"/>
              </a:ext>
            </a:extLst>
          </p:cNvPr>
          <p:cNvSpPr>
            <a:spLocks noGrp="1"/>
          </p:cNvSpPr>
          <p:nvPr>
            <p:ph type="subTitle" idx="1"/>
          </p:nvPr>
        </p:nvSpPr>
        <p:spPr>
          <a:xfrm>
            <a:off x="2590799" y="4266659"/>
            <a:ext cx="7010400" cy="365125"/>
          </a:xfrm>
        </p:spPr>
        <p:txBody>
          <a:bodyPr>
            <a:noAutofit/>
          </a:bodyPr>
          <a:lstStyle/>
          <a:p>
            <a:r>
              <a:rPr lang="en-IN" sz="2800"/>
              <a:t>INSE 6130 – Operating Systems</a:t>
            </a:r>
          </a:p>
        </p:txBody>
      </p:sp>
      <p:sp>
        <p:nvSpPr>
          <p:cNvPr id="4" name="Date Placeholder 3">
            <a:extLst>
              <a:ext uri="{FF2B5EF4-FFF2-40B4-BE49-F238E27FC236}">
                <a16:creationId xmlns:a16="http://schemas.microsoft.com/office/drawing/2014/main" id="{AC825E7E-C4B8-90EF-4DAA-411111B95D1F}"/>
              </a:ext>
            </a:extLst>
          </p:cNvPr>
          <p:cNvSpPr>
            <a:spLocks noGrp="1"/>
          </p:cNvSpPr>
          <p:nvPr>
            <p:ph type="dt" sz="half" idx="4294967295"/>
          </p:nvPr>
        </p:nvSpPr>
        <p:spPr>
          <a:xfrm>
            <a:off x="10733088" y="6356350"/>
            <a:ext cx="1458912" cy="365125"/>
          </a:xfrm>
        </p:spPr>
        <p:txBody>
          <a:bodyPr/>
          <a:lstStyle/>
          <a:p>
            <a:endParaRPr lang="en-CA"/>
          </a:p>
        </p:txBody>
      </p:sp>
      <p:sp>
        <p:nvSpPr>
          <p:cNvPr id="9" name="Rectangle 8">
            <a:extLst>
              <a:ext uri="{FF2B5EF4-FFF2-40B4-BE49-F238E27FC236}">
                <a16:creationId xmlns:a16="http://schemas.microsoft.com/office/drawing/2014/main" id="{6EDF6B20-47A4-E761-152F-425C940D4A59}"/>
              </a:ext>
            </a:extLst>
          </p:cNvPr>
          <p:cNvSpPr/>
          <p:nvPr/>
        </p:nvSpPr>
        <p:spPr>
          <a:xfrm>
            <a:off x="3429989" y="3704496"/>
            <a:ext cx="5332021" cy="5621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26E30917-6E89-FBC5-9B69-312E3D767F4C}"/>
              </a:ext>
            </a:extLst>
          </p:cNvPr>
          <p:cNvSpPr/>
          <p:nvPr/>
        </p:nvSpPr>
        <p:spPr>
          <a:xfrm>
            <a:off x="10560496" y="5985164"/>
            <a:ext cx="1065447" cy="87283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2883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34AA-7E10-29C5-2866-EB4A116E2412}"/>
              </a:ext>
            </a:extLst>
          </p:cNvPr>
          <p:cNvSpPr>
            <a:spLocks noGrp="1"/>
          </p:cNvSpPr>
          <p:nvPr>
            <p:ph type="title"/>
          </p:nvPr>
        </p:nvSpPr>
        <p:spPr>
          <a:xfrm>
            <a:off x="-92597" y="381000"/>
            <a:ext cx="12489083" cy="743744"/>
          </a:xfrm>
        </p:spPr>
        <p:txBody>
          <a:bodyPr>
            <a:noAutofit/>
          </a:bodyPr>
          <a:lstStyle/>
          <a:p>
            <a:pPr lvl="1" algn="ctr"/>
            <a:r>
              <a:rPr lang="en-US" sz="4000"/>
              <a:t>5. Privilege escalation by modifying </a:t>
            </a:r>
            <a:r>
              <a:rPr lang="en-US" sz="4000" err="1"/>
              <a:t>AppArmor</a:t>
            </a:r>
            <a:r>
              <a:rPr lang="en-US" sz="4000"/>
              <a:t> profile</a:t>
            </a:r>
          </a:p>
        </p:txBody>
      </p:sp>
      <p:sp>
        <p:nvSpPr>
          <p:cNvPr id="3" name="Content Placeholder 2">
            <a:extLst>
              <a:ext uri="{FF2B5EF4-FFF2-40B4-BE49-F238E27FC236}">
                <a16:creationId xmlns:a16="http://schemas.microsoft.com/office/drawing/2014/main" id="{2485FCF8-78F9-D8B4-D2CC-1D838CA65044}"/>
              </a:ext>
            </a:extLst>
          </p:cNvPr>
          <p:cNvSpPr>
            <a:spLocks noGrp="1"/>
          </p:cNvSpPr>
          <p:nvPr>
            <p:ph idx="1"/>
          </p:nvPr>
        </p:nvSpPr>
        <p:spPr>
          <a:xfrm>
            <a:off x="876300" y="1516972"/>
            <a:ext cx="10439400" cy="5021941"/>
          </a:xfrm>
        </p:spPr>
        <p:txBody>
          <a:bodyPr vert="horz" lIns="91440" tIns="45720" rIns="91440" bIns="45720" rtlCol="0" anchor="t">
            <a:normAutofit/>
          </a:bodyPr>
          <a:lstStyle/>
          <a:p>
            <a:pPr lvl="1"/>
            <a:r>
              <a:rPr lang="en-US" sz="2800"/>
              <a:t>Mounting Host Disk (/dev/sda1) from the container, gives access to the host's file system</a:t>
            </a:r>
            <a:br>
              <a:rPr lang="en-US" sz="2800"/>
            </a:br>
            <a:endParaRPr lang="en-US" sz="2800"/>
          </a:p>
          <a:p>
            <a:pPr lvl="1"/>
            <a:r>
              <a:rPr lang="en-US" sz="2800"/>
              <a:t>But, due to </a:t>
            </a:r>
            <a:r>
              <a:rPr lang="en-US" sz="2800" err="1"/>
              <a:t>apparmor</a:t>
            </a:r>
            <a:r>
              <a:rPr lang="en-US" sz="2800"/>
              <a:t> profile, mounting is restricted by default.</a:t>
            </a:r>
            <a:br>
              <a:rPr lang="en-US" sz="2800"/>
            </a:br>
            <a:endParaRPr lang="en-US" sz="2800"/>
          </a:p>
          <a:p>
            <a:pPr lvl="1"/>
            <a:r>
              <a:rPr lang="en-US" sz="2800"/>
              <a:t>Modifying </a:t>
            </a:r>
            <a:r>
              <a:rPr lang="en-US" sz="2800" err="1"/>
              <a:t>apparmor</a:t>
            </a:r>
            <a:r>
              <a:rPr lang="en-US" sz="2800"/>
              <a:t> profile </a:t>
            </a:r>
            <a:r>
              <a:rPr lang="en-US" sz="2800" err="1"/>
              <a:t>inorder</a:t>
            </a:r>
            <a:r>
              <a:rPr lang="en-US" sz="2800"/>
              <a:t> to gain mounting feature.</a:t>
            </a:r>
            <a:br>
              <a:rPr lang="en-US" sz="2800"/>
            </a:br>
            <a:endParaRPr lang="en-US" sz="2800"/>
          </a:p>
          <a:p>
            <a:pPr lvl="1"/>
            <a:r>
              <a:rPr lang="en-US" sz="2800"/>
              <a:t>This gives the container mounting permissions and hence access to the host's file system including users and password files</a:t>
            </a:r>
            <a:endParaRPr lang="en-IN" sz="2800">
              <a:ea typeface="Calibri"/>
              <a:cs typeface="Calibri"/>
            </a:endParaRPr>
          </a:p>
        </p:txBody>
      </p:sp>
      <p:sp>
        <p:nvSpPr>
          <p:cNvPr id="4" name="Date Placeholder 3">
            <a:extLst>
              <a:ext uri="{FF2B5EF4-FFF2-40B4-BE49-F238E27FC236}">
                <a16:creationId xmlns:a16="http://schemas.microsoft.com/office/drawing/2014/main" id="{DC410D2E-B82F-0F7A-2CC5-8F4E23FE1461}"/>
              </a:ext>
            </a:extLst>
          </p:cNvPr>
          <p:cNvSpPr>
            <a:spLocks noGrp="1"/>
          </p:cNvSpPr>
          <p:nvPr>
            <p:ph type="dt" sz="half" idx="10"/>
          </p:nvPr>
        </p:nvSpPr>
        <p:spPr/>
        <p:txBody>
          <a:bodyPr/>
          <a:lstStyle/>
          <a:p>
            <a:endParaRPr lang="en-CA"/>
          </a:p>
        </p:txBody>
      </p:sp>
      <p:sp>
        <p:nvSpPr>
          <p:cNvPr id="6" name="Slide Number Placeholder 5">
            <a:extLst>
              <a:ext uri="{FF2B5EF4-FFF2-40B4-BE49-F238E27FC236}">
                <a16:creationId xmlns:a16="http://schemas.microsoft.com/office/drawing/2014/main" id="{483E9B5E-A2AD-2C06-173B-261A7860D922}"/>
              </a:ext>
            </a:extLst>
          </p:cNvPr>
          <p:cNvSpPr>
            <a:spLocks noGrp="1"/>
          </p:cNvSpPr>
          <p:nvPr>
            <p:ph type="sldNum" sz="quarter" idx="12"/>
          </p:nvPr>
        </p:nvSpPr>
        <p:spPr/>
        <p:txBody>
          <a:bodyPr/>
          <a:lstStyle/>
          <a:p>
            <a:fld id="{23901D39-8587-404E-9756-17DD15D1753A}" type="slidenum">
              <a:rPr lang="en-CA" smtClean="0"/>
              <a:pPr/>
              <a:t>10</a:t>
            </a:fld>
            <a:endParaRPr lang="en-CA"/>
          </a:p>
        </p:txBody>
      </p:sp>
      <p:sp>
        <p:nvSpPr>
          <p:cNvPr id="7" name="Rectangle 6">
            <a:extLst>
              <a:ext uri="{FF2B5EF4-FFF2-40B4-BE49-F238E27FC236}">
                <a16:creationId xmlns:a16="http://schemas.microsoft.com/office/drawing/2014/main" id="{146B6D8A-50F2-7C24-2698-855BF191E949}"/>
              </a:ext>
            </a:extLst>
          </p:cNvPr>
          <p:cNvSpPr/>
          <p:nvPr/>
        </p:nvSpPr>
        <p:spPr>
          <a:xfrm>
            <a:off x="9023684" y="6309320"/>
            <a:ext cx="1584816" cy="5486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D1155E5E-5A1B-4375-5C36-71E8952FB5D8}"/>
              </a:ext>
            </a:extLst>
          </p:cNvPr>
          <p:cNvSpPr/>
          <p:nvPr/>
        </p:nvSpPr>
        <p:spPr>
          <a:xfrm>
            <a:off x="10608500" y="6356351"/>
            <a:ext cx="45719" cy="5016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9617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8">
            <a:extLst>
              <a:ext uri="{FF2B5EF4-FFF2-40B4-BE49-F238E27FC236}">
                <a16:creationId xmlns:a16="http://schemas.microsoft.com/office/drawing/2014/main" id="{A9AD302D-1875-1519-DE12-E8ED156A8FA5}"/>
              </a:ext>
            </a:extLst>
          </p:cNvPr>
          <p:cNvSpPr>
            <a:spLocks noGrp="1"/>
          </p:cNvSpPr>
          <p:nvPr>
            <p:ph type="title"/>
          </p:nvPr>
        </p:nvSpPr>
        <p:spPr>
          <a:xfrm>
            <a:off x="1314824" y="735106"/>
            <a:ext cx="10053763" cy="2928470"/>
          </a:xfrm>
        </p:spPr>
        <p:txBody>
          <a:bodyPr vert="horz" lIns="91440" tIns="45720" rIns="91440" bIns="45720" rtlCol="0" anchor="b">
            <a:normAutofit/>
          </a:bodyPr>
          <a:lstStyle/>
          <a:p>
            <a:pPr algn="l"/>
            <a:r>
              <a:rPr lang="en-US" sz="4800">
                <a:solidFill>
                  <a:srgbClr val="FFFFFF"/>
                </a:solidFill>
                <a:latin typeface="+mj-lt"/>
                <a:cs typeface="+mj-cs"/>
              </a:rPr>
              <a:t>SECURITY APPLICATION</a:t>
            </a:r>
            <a:endParaRPr lang="en-US" sz="4800" kern="120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7540550E-54A6-571A-C1EC-ADB70A4814D8}"/>
              </a:ext>
            </a:extLst>
          </p:cNvPr>
          <p:cNvSpPr>
            <a:spLocks noGrp="1"/>
          </p:cNvSpPr>
          <p:nvPr>
            <p:ph type="sldNum" sz="quarter" idx="12"/>
          </p:nvPr>
        </p:nvSpPr>
        <p:spPr>
          <a:xfrm>
            <a:off x="11704320" y="6446837"/>
            <a:ext cx="448056"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3901D39-8587-404E-9756-17DD15D1753A}" type="slidenum">
              <a:rPr kumimoji="0" lang="en-US" sz="1100" b="1" i="0" u="none" strike="noStrike" kern="1200" cap="none" spc="0" normalizeH="0" baseline="0" noProof="0" smtClean="0">
                <a:ln>
                  <a:noFill/>
                </a:ln>
                <a:solidFill>
                  <a:prstClr val="black">
                    <a:lumMod val="50000"/>
                    <a:lumOff val="50000"/>
                  </a:prstClr>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600"/>
                </a:spcAft>
                <a:buClrTx/>
                <a:buSzTx/>
                <a:buFontTx/>
                <a:buNone/>
                <a:tabLst/>
                <a:defRPr/>
              </a:pPr>
              <a:t>11</a:t>
            </a:fld>
            <a:endParaRPr kumimoji="0" lang="en-US" sz="1100" b="1" i="0" u="none" strike="noStrike" kern="1200" cap="none" spc="0" normalizeH="0" baseline="0" noProof="0">
              <a:ln>
                <a:noFill/>
              </a:ln>
              <a:solidFill>
                <a:prstClr val="black">
                  <a:lumMod val="50000"/>
                  <a:lumOff val="50000"/>
                </a:prstClr>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4097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CA"/>
              <a:t>Security Summary</a:t>
            </a:r>
          </a:p>
        </p:txBody>
      </p:sp>
      <p:sp>
        <p:nvSpPr>
          <p:cNvPr id="10" name="Content Placeholder 9"/>
          <p:cNvSpPr>
            <a:spLocks noGrp="1"/>
          </p:cNvSpPr>
          <p:nvPr>
            <p:ph idx="1"/>
          </p:nvPr>
        </p:nvSpPr>
        <p:spPr/>
        <p:txBody>
          <a:bodyPr vert="horz" lIns="91440" tIns="45720" rIns="91440" bIns="45720" rtlCol="0" anchor="t">
            <a:normAutofit fontScale="92500" lnSpcReduction="10000"/>
          </a:bodyPr>
          <a:lstStyle/>
          <a:p>
            <a:pPr marL="0" lvl="0" indent="0">
              <a:buNone/>
            </a:pPr>
            <a:endParaRPr lang="en-CA" sz="1900"/>
          </a:p>
          <a:p>
            <a:pPr marL="0" indent="0">
              <a:buNone/>
            </a:pPr>
            <a:r>
              <a:rPr lang="en-CA">
                <a:cs typeface="Calibri"/>
              </a:rPr>
              <a:t>1.</a:t>
            </a:r>
            <a:r>
              <a:rPr lang="en-CA" b="1">
                <a:cs typeface="Calibri"/>
              </a:rPr>
              <a:t>CGroups </a:t>
            </a:r>
            <a:endParaRPr lang="en-CA" b="1">
              <a:ea typeface="+mn-lt"/>
              <a:cs typeface="+mn-lt"/>
            </a:endParaRPr>
          </a:p>
          <a:p>
            <a:r>
              <a:rPr lang="en-CA">
                <a:ea typeface="+mn-lt"/>
                <a:cs typeface="+mn-lt"/>
              </a:rPr>
              <a:t>Designed to regulate various system resources such as memory allocation, CPU time, I/O bandwidth, and cache size.</a:t>
            </a:r>
            <a:endParaRPr lang="en-CA">
              <a:cs typeface="Calibri"/>
            </a:endParaRPr>
          </a:p>
          <a:p>
            <a:r>
              <a:rPr lang="en-CA">
                <a:ea typeface="+mn-lt"/>
                <a:cs typeface="+mn-lt"/>
              </a:rPr>
              <a:t>Enabling prioritization and allocation of resources to specific containers, regardless of their relative importance.</a:t>
            </a:r>
            <a:endParaRPr lang="en-CA">
              <a:cs typeface="Calibri"/>
            </a:endParaRPr>
          </a:p>
          <a:p>
            <a:pPr marL="0" indent="0">
              <a:buNone/>
            </a:pPr>
            <a:r>
              <a:rPr lang="en-CA">
                <a:cs typeface="Calibri"/>
              </a:rPr>
              <a:t>2. </a:t>
            </a:r>
            <a:r>
              <a:rPr lang="en-CA" b="1" err="1">
                <a:cs typeface="Calibri" panose="020F0502020204030204"/>
              </a:rPr>
              <a:t>Apparmor</a:t>
            </a:r>
            <a:endParaRPr lang="en-CA" b="1">
              <a:cs typeface="Calibri" panose="020F0502020204030204"/>
            </a:endParaRPr>
          </a:p>
          <a:p>
            <a:r>
              <a:rPr lang="en-CA">
                <a:ea typeface="+mn-lt"/>
                <a:cs typeface="+mn-lt"/>
              </a:rPr>
              <a:t> Security component within the Linux kernel, granting administrators the ability to control user access to various programs and files within Docker Containers.</a:t>
            </a:r>
            <a:endParaRPr lang="en-CA">
              <a:cs typeface="Calibri" panose="020F0502020204030204"/>
            </a:endParaRPr>
          </a:p>
          <a:p>
            <a:r>
              <a:rPr lang="en-CA">
                <a:ea typeface="+mn-lt"/>
                <a:cs typeface="+mn-lt"/>
              </a:rPr>
              <a:t>Through </a:t>
            </a:r>
            <a:r>
              <a:rPr lang="en-CA" err="1">
                <a:ea typeface="+mn-lt"/>
                <a:cs typeface="+mn-lt"/>
              </a:rPr>
              <a:t>AppArmor</a:t>
            </a:r>
            <a:r>
              <a:rPr lang="en-CA">
                <a:ea typeface="+mn-lt"/>
                <a:cs typeface="+mn-lt"/>
              </a:rPr>
              <a:t> profiles,  permissions for reading, writing, or executing files on specific paths are specified</a:t>
            </a:r>
            <a:endParaRPr lang="en-CA">
              <a:ea typeface="Calibri" panose="020F0502020204030204"/>
              <a:cs typeface="Calibri" panose="020F0502020204030204"/>
            </a:endParaRPr>
          </a:p>
          <a:p>
            <a:pPr marL="0" indent="0">
              <a:buNone/>
            </a:pPr>
            <a:r>
              <a:rPr lang="en-CA">
                <a:ea typeface="Calibri" panose="020F0502020204030204"/>
                <a:cs typeface="Calibri" panose="020F0502020204030204"/>
              </a:rPr>
              <a:t>3. </a:t>
            </a:r>
            <a:r>
              <a:rPr lang="en-CA" b="1">
                <a:ea typeface="Calibri"/>
                <a:cs typeface="Calibri" panose="020F0502020204030204"/>
              </a:rPr>
              <a:t>Seccomp</a:t>
            </a:r>
            <a:r>
              <a:rPr lang="en-CA">
                <a:ea typeface="Calibri"/>
                <a:cs typeface="Calibri" panose="020F0502020204030204"/>
              </a:rPr>
              <a:t> </a:t>
            </a:r>
          </a:p>
          <a:p>
            <a:r>
              <a:rPr lang="en-CA">
                <a:ea typeface="Calibri"/>
                <a:cs typeface="Calibri" panose="020F0502020204030204"/>
              </a:rPr>
              <a:t>An another Linux Kernel Security Feature which acts as a Firewall for System Calls ( Filter for System Calls)</a:t>
            </a:r>
          </a:p>
          <a:p>
            <a:pPr marL="0" indent="0">
              <a:buNone/>
            </a:pPr>
            <a:endParaRPr lang="en-CA">
              <a:ea typeface="Calibri"/>
              <a:cs typeface="Calibri" panose="020F0502020204030204"/>
            </a:endParaRPr>
          </a:p>
          <a:p>
            <a:pPr marL="457200" indent="-457200"/>
            <a:endParaRPr lang="en-CA">
              <a:ea typeface="Calibri"/>
              <a:cs typeface="Calibri" panose="020F0502020204030204"/>
            </a:endParaRPr>
          </a:p>
          <a:p>
            <a:pPr lvl="1"/>
            <a:endParaRPr lang="en-CA">
              <a:ea typeface="Calibri"/>
              <a:cs typeface="Calibri" panose="020F0502020204030204"/>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12</a:t>
            </a:fld>
            <a:endParaRPr lang="en-CA">
              <a:solidFill>
                <a:prstClr val="black"/>
              </a:solidFill>
              <a:ea typeface="ＭＳ Ｐゴシック" charset="0"/>
            </a:endParaRPr>
          </a:p>
        </p:txBody>
      </p:sp>
    </p:spTree>
    <p:extLst>
      <p:ext uri="{BB962C8B-B14F-4D97-AF65-F5344CB8AC3E}">
        <p14:creationId xmlns:p14="http://schemas.microsoft.com/office/powerpoint/2010/main" val="118923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94446-E665-62F4-43A0-ED5CFBDF4119}"/>
              </a:ext>
            </a:extLst>
          </p:cNvPr>
          <p:cNvSpPr>
            <a:spLocks noGrp="1"/>
          </p:cNvSpPr>
          <p:nvPr>
            <p:ph type="title"/>
          </p:nvPr>
        </p:nvSpPr>
        <p:spPr>
          <a:xfrm>
            <a:off x="1198181" y="560881"/>
            <a:ext cx="9795638" cy="1114380"/>
          </a:xfrm>
        </p:spPr>
        <p:txBody>
          <a:bodyPr vert="horz" lIns="91440" tIns="45720" rIns="91440" bIns="45720" rtlCol="0" anchor="b">
            <a:normAutofit/>
          </a:bodyPr>
          <a:lstStyle/>
          <a:p>
            <a:r>
              <a:rPr lang="en-US" sz="5200">
                <a:latin typeface="+mj-lt"/>
                <a:cs typeface="+mj-cs"/>
              </a:rPr>
              <a:t>    Seccomp                           </a:t>
            </a:r>
            <a:r>
              <a:rPr lang="en-US" sz="5200" err="1">
                <a:latin typeface="+mj-lt"/>
                <a:cs typeface="+mj-cs"/>
              </a:rPr>
              <a:t>CGroups</a:t>
            </a:r>
            <a:endParaRPr lang="en-US" sz="5200" err="1">
              <a:latin typeface="+mj-lt"/>
              <a:ea typeface="Calibri Light"/>
              <a:cs typeface="Calibri Light"/>
            </a:endParaRPr>
          </a:p>
        </p:txBody>
      </p:sp>
      <p:pic>
        <p:nvPicPr>
          <p:cNvPr id="8" name="Picture 7" descr="A screenshot of a computer&#10;&#10;Description automatically generated">
            <a:extLst>
              <a:ext uri="{FF2B5EF4-FFF2-40B4-BE49-F238E27FC236}">
                <a16:creationId xmlns:a16="http://schemas.microsoft.com/office/drawing/2014/main" id="{1D1B7919-D9FA-EB65-C3D8-E035DD4B4237}"/>
              </a:ext>
            </a:extLst>
          </p:cNvPr>
          <p:cNvPicPr>
            <a:picLocks noChangeAspect="1"/>
          </p:cNvPicPr>
          <p:nvPr/>
        </p:nvPicPr>
        <p:blipFill>
          <a:blip r:embed="rId2"/>
          <a:stretch>
            <a:fillRect/>
          </a:stretch>
        </p:blipFill>
        <p:spPr>
          <a:xfrm>
            <a:off x="181234" y="1731393"/>
            <a:ext cx="6260746" cy="4429378"/>
          </a:xfrm>
          <a:prstGeom prst="rect">
            <a:avLst/>
          </a:prstGeom>
        </p:spPr>
      </p:pic>
      <p:pic>
        <p:nvPicPr>
          <p:cNvPr id="7" name="Content Placeholder 6" descr="A screen shot of a computer code&#10;&#10;Description automatically generated">
            <a:extLst>
              <a:ext uri="{FF2B5EF4-FFF2-40B4-BE49-F238E27FC236}">
                <a16:creationId xmlns:a16="http://schemas.microsoft.com/office/drawing/2014/main" id="{10611E71-F8C1-122B-F169-C0D84380038A}"/>
              </a:ext>
            </a:extLst>
          </p:cNvPr>
          <p:cNvPicPr>
            <a:picLocks noGrp="1" noChangeAspect="1"/>
          </p:cNvPicPr>
          <p:nvPr>
            <p:ph idx="1"/>
          </p:nvPr>
        </p:nvPicPr>
        <p:blipFill>
          <a:blip r:embed="rId3"/>
          <a:stretch>
            <a:fillRect/>
          </a:stretch>
        </p:blipFill>
        <p:spPr>
          <a:xfrm>
            <a:off x="6594397" y="1947507"/>
            <a:ext cx="5416369" cy="2462853"/>
          </a:xfrm>
          <a:prstGeom prst="rect">
            <a:avLst/>
          </a:prstGeom>
        </p:spPr>
      </p:pic>
      <p:sp>
        <p:nvSpPr>
          <p:cNvPr id="4" name="Date Placeholder 3">
            <a:extLst>
              <a:ext uri="{FF2B5EF4-FFF2-40B4-BE49-F238E27FC236}">
                <a16:creationId xmlns:a16="http://schemas.microsoft.com/office/drawing/2014/main" id="{EC0FC834-0204-99F4-0871-E34743B8FF33}"/>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lgn="l">
              <a:spcAft>
                <a:spcPts val="600"/>
              </a:spcAft>
            </a:pPr>
            <a:fld id="{9C215E4B-2CCE-4417-9F0B-964C20DCD5A9}" type="datetime1">
              <a:rPr lang="en-US" smtClean="0">
                <a:solidFill>
                  <a:schemeClr val="tx1">
                    <a:tint val="75000"/>
                  </a:schemeClr>
                </a:solidFill>
                <a:latin typeface="+mn-lt"/>
                <a:cs typeface="+mn-cs"/>
              </a:rPr>
              <a:pPr algn="l">
                <a:spcAft>
                  <a:spcPts val="600"/>
                </a:spcAft>
              </a:pPr>
              <a:t>5/18/24</a:t>
            </a:fld>
            <a:endParaRPr lang="en-US">
              <a:solidFill>
                <a:schemeClr val="tx1">
                  <a:tint val="75000"/>
                </a:schemeClr>
              </a:solidFill>
              <a:latin typeface="+mn-lt"/>
              <a:cs typeface="+mn-cs"/>
            </a:endParaRPr>
          </a:p>
        </p:txBody>
      </p:sp>
      <p:sp>
        <p:nvSpPr>
          <p:cNvPr id="5" name="Footer Placeholder 4">
            <a:extLst>
              <a:ext uri="{FF2B5EF4-FFF2-40B4-BE49-F238E27FC236}">
                <a16:creationId xmlns:a16="http://schemas.microsoft.com/office/drawing/2014/main" id="{ADEDF82E-1103-F63E-7AEF-5C3944E1D2E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endParaRPr lang="en-US" sz="1200" kern="120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113C2145-5233-8C8F-981D-E22CD0D696C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23901D39-8587-404E-9756-17DD15D1753A}" type="slidenum">
              <a:rPr lang="en-US" sz="1200" smtClean="0">
                <a:solidFill>
                  <a:schemeClr val="tx1">
                    <a:tint val="75000"/>
                  </a:schemeClr>
                </a:solidFill>
                <a:latin typeface="+mn-lt"/>
                <a:cs typeface="+mn-cs"/>
              </a:rPr>
              <a:pPr algn="r">
                <a:spcAft>
                  <a:spcPts val="600"/>
                </a:spcAft>
              </a:pPr>
              <a:t>13</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2760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a:latin typeface="Arial"/>
                <a:cs typeface="Arial"/>
              </a:rPr>
              <a:t>Project Contributions</a:t>
            </a:r>
            <a:endParaRPr lang="en-CA"/>
          </a:p>
        </p:txBody>
      </p:sp>
      <p:sp>
        <p:nvSpPr>
          <p:cNvPr id="6" name="Slide Number Placeholder 5"/>
          <p:cNvSpPr>
            <a:spLocks noGrp="1"/>
          </p:cNvSpPr>
          <p:nvPr>
            <p:ph type="sldNum" sz="quarter" idx="12"/>
          </p:nvPr>
        </p:nvSpPr>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14</a:t>
            </a:fld>
            <a:endParaRPr lang="en-CA">
              <a:solidFill>
                <a:prstClr val="black"/>
              </a:solidFill>
              <a:ea typeface="ＭＳ Ｐゴシック" charset="0"/>
            </a:endParaRPr>
          </a:p>
        </p:txBody>
      </p:sp>
      <p:graphicFrame>
        <p:nvGraphicFramePr>
          <p:cNvPr id="11" name="Content Placeholder 10">
            <a:extLst>
              <a:ext uri="{FF2B5EF4-FFF2-40B4-BE49-F238E27FC236}">
                <a16:creationId xmlns:a16="http://schemas.microsoft.com/office/drawing/2014/main" id="{0DCC1D0E-F117-9F1F-8B5A-D59AA3E1210C}"/>
              </a:ext>
            </a:extLst>
          </p:cNvPr>
          <p:cNvGraphicFramePr>
            <a:graphicFrameLocks noGrp="1"/>
          </p:cNvGraphicFramePr>
          <p:nvPr>
            <p:ph idx="1"/>
            <p:extLst>
              <p:ext uri="{D42A27DB-BD31-4B8C-83A1-F6EECF244321}">
                <p14:modId xmlns:p14="http://schemas.microsoft.com/office/powerpoint/2010/main" val="2460473846"/>
              </p:ext>
            </p:extLst>
          </p:nvPr>
        </p:nvGraphicFramePr>
        <p:xfrm>
          <a:off x="1873575" y="1819008"/>
          <a:ext cx="8856150" cy="4145278"/>
        </p:xfrm>
        <a:graphic>
          <a:graphicData uri="http://schemas.openxmlformats.org/drawingml/2006/table">
            <a:tbl>
              <a:tblPr firstRow="1" bandRow="1">
                <a:tableStyleId>{5C22544A-7EE6-4342-B048-85BDC9FD1C3A}</a:tableStyleId>
              </a:tblPr>
              <a:tblGrid>
                <a:gridCol w="1564103">
                  <a:extLst>
                    <a:ext uri="{9D8B030D-6E8A-4147-A177-3AD203B41FA5}">
                      <a16:colId xmlns:a16="http://schemas.microsoft.com/office/drawing/2014/main" val="2079586366"/>
                    </a:ext>
                  </a:extLst>
                </a:gridCol>
                <a:gridCol w="4595167">
                  <a:extLst>
                    <a:ext uri="{9D8B030D-6E8A-4147-A177-3AD203B41FA5}">
                      <a16:colId xmlns:a16="http://schemas.microsoft.com/office/drawing/2014/main" val="457471778"/>
                    </a:ext>
                  </a:extLst>
                </a:gridCol>
                <a:gridCol w="2696880">
                  <a:extLst>
                    <a:ext uri="{9D8B030D-6E8A-4147-A177-3AD203B41FA5}">
                      <a16:colId xmlns:a16="http://schemas.microsoft.com/office/drawing/2014/main" val="2343302054"/>
                    </a:ext>
                  </a:extLst>
                </a:gridCol>
              </a:tblGrid>
              <a:tr h="370840">
                <a:tc>
                  <a:txBody>
                    <a:bodyPr/>
                    <a:lstStyle/>
                    <a:p>
                      <a:pPr algn="ctr"/>
                      <a:r>
                        <a:rPr lang="en-IN"/>
                        <a:t>Category</a:t>
                      </a:r>
                    </a:p>
                  </a:txBody>
                  <a:tcPr/>
                </a:tc>
                <a:tc>
                  <a:txBody>
                    <a:bodyPr/>
                    <a:lstStyle/>
                    <a:p>
                      <a:pPr algn="ctr"/>
                      <a:r>
                        <a:rPr lang="en-IN"/>
                        <a:t>Implementation</a:t>
                      </a:r>
                    </a:p>
                  </a:txBody>
                  <a:tcPr/>
                </a:tc>
                <a:tc>
                  <a:txBody>
                    <a:bodyPr/>
                    <a:lstStyle/>
                    <a:p>
                      <a:pPr algn="ctr"/>
                      <a:r>
                        <a:rPr lang="en-IN"/>
                        <a:t>Group Member Name</a:t>
                      </a:r>
                    </a:p>
                  </a:txBody>
                  <a:tcPr/>
                </a:tc>
                <a:extLst>
                  <a:ext uri="{0D108BD9-81ED-4DB2-BD59-A6C34878D82A}">
                    <a16:rowId xmlns:a16="http://schemas.microsoft.com/office/drawing/2014/main" val="2039762434"/>
                  </a:ext>
                </a:extLst>
              </a:tr>
              <a:tr h="370840">
                <a:tc>
                  <a:txBody>
                    <a:bodyPr/>
                    <a:lstStyle/>
                    <a:p>
                      <a:r>
                        <a:rPr lang="en-IN"/>
                        <a:t>Attack</a:t>
                      </a:r>
                    </a:p>
                  </a:txBody>
                  <a:tcPr/>
                </a:tc>
                <a:tc>
                  <a:txBody>
                    <a:bodyPr/>
                    <a:lstStyle/>
                    <a:p>
                      <a:r>
                        <a:rPr lang="en-US" sz="1800">
                          <a:latin typeface="+mn-lt"/>
                        </a:rPr>
                        <a:t>Attacking insecure volume mounts</a:t>
                      </a:r>
                      <a:endParaRPr lang="en-IN"/>
                    </a:p>
                  </a:txBody>
                  <a:tcPr/>
                </a:tc>
                <a:tc>
                  <a:txBody>
                    <a:bodyPr/>
                    <a:lstStyle/>
                    <a:p>
                      <a:r>
                        <a:rPr lang="en-IN"/>
                        <a:t>Avin Vincent</a:t>
                      </a:r>
                    </a:p>
                  </a:txBody>
                  <a:tcPr/>
                </a:tc>
                <a:extLst>
                  <a:ext uri="{0D108BD9-81ED-4DB2-BD59-A6C34878D82A}">
                    <a16:rowId xmlns:a16="http://schemas.microsoft.com/office/drawing/2014/main" val="3633221080"/>
                  </a:ext>
                </a:extLst>
              </a:tr>
              <a:tr h="370840">
                <a:tc>
                  <a:txBody>
                    <a:bodyPr/>
                    <a:lstStyle/>
                    <a:p>
                      <a:r>
                        <a:rPr lang="en-IN"/>
                        <a:t>Attack</a:t>
                      </a:r>
                    </a:p>
                  </a:txBody>
                  <a:tcPr/>
                </a:tc>
                <a:tc>
                  <a:txBody>
                    <a:bodyPr/>
                    <a:lstStyle/>
                    <a:p>
                      <a:r>
                        <a:rPr lang="en-US" sz="1800"/>
                        <a:t>Abusing </a:t>
                      </a:r>
                      <a:r>
                        <a:rPr lang="en-US" sz="1800" err="1"/>
                        <a:t>cap_dac_read_search</a:t>
                      </a:r>
                      <a:r>
                        <a:rPr lang="en-US" sz="1800"/>
                        <a:t> Capability</a:t>
                      </a:r>
                      <a:endParaRPr lang="en-IN"/>
                    </a:p>
                  </a:txBody>
                  <a:tcPr/>
                </a:tc>
                <a:tc>
                  <a:txBody>
                    <a:bodyPr/>
                    <a:lstStyle/>
                    <a:p>
                      <a:r>
                        <a:rPr lang="en-IN"/>
                        <a:t>Bindu </a:t>
                      </a:r>
                      <a:r>
                        <a:rPr lang="en-IN" err="1"/>
                        <a:t>Chinnabathini</a:t>
                      </a:r>
                      <a:endParaRPr lang="en-IN"/>
                    </a:p>
                  </a:txBody>
                  <a:tcPr/>
                </a:tc>
                <a:extLst>
                  <a:ext uri="{0D108BD9-81ED-4DB2-BD59-A6C34878D82A}">
                    <a16:rowId xmlns:a16="http://schemas.microsoft.com/office/drawing/2014/main" val="1977030024"/>
                  </a:ext>
                </a:extLst>
              </a:tr>
              <a:tr h="370840">
                <a:tc>
                  <a:txBody>
                    <a:bodyPr/>
                    <a:lstStyle/>
                    <a:p>
                      <a:r>
                        <a:rPr lang="en-IN"/>
                        <a:t>Attack</a:t>
                      </a:r>
                    </a:p>
                  </a:txBody>
                  <a:tcPr/>
                </a:tc>
                <a:tc>
                  <a:txBody>
                    <a:bodyPr/>
                    <a:lstStyle/>
                    <a:p>
                      <a:r>
                        <a:rPr lang="en-US" sz="1800">
                          <a:latin typeface="+mn-lt"/>
                        </a:rPr>
                        <a:t>Attacking Container with </a:t>
                      </a:r>
                      <a:r>
                        <a:rPr lang="en-US" sz="1800" err="1">
                          <a:latin typeface="+mn-lt"/>
                        </a:rPr>
                        <a:t>sys_ptrace</a:t>
                      </a:r>
                      <a:r>
                        <a:rPr lang="en-US" sz="1800">
                          <a:latin typeface="+mn-lt"/>
                        </a:rPr>
                        <a:t> Capability</a:t>
                      </a:r>
                      <a:endParaRPr lang="en-IN"/>
                    </a:p>
                  </a:txBody>
                  <a:tcPr/>
                </a:tc>
                <a:tc>
                  <a:txBody>
                    <a:bodyPr/>
                    <a:lstStyle/>
                    <a:p>
                      <a:r>
                        <a:rPr lang="en-IN"/>
                        <a:t>Likitha Reddy</a:t>
                      </a:r>
                    </a:p>
                  </a:txBody>
                  <a:tcPr/>
                </a:tc>
                <a:extLst>
                  <a:ext uri="{0D108BD9-81ED-4DB2-BD59-A6C34878D82A}">
                    <a16:rowId xmlns:a16="http://schemas.microsoft.com/office/drawing/2014/main" val="3633624172"/>
                  </a:ext>
                </a:extLst>
              </a:tr>
              <a:tr h="370840">
                <a:tc>
                  <a:txBody>
                    <a:bodyPr/>
                    <a:lstStyle/>
                    <a:p>
                      <a:r>
                        <a:rPr lang="en-IN"/>
                        <a:t>Attack</a:t>
                      </a:r>
                    </a:p>
                  </a:txBody>
                  <a:tcPr/>
                </a:tc>
                <a:tc>
                  <a:txBody>
                    <a:bodyPr/>
                    <a:lstStyle/>
                    <a:p>
                      <a:r>
                        <a:rPr lang="en-US" sz="1800"/>
                        <a:t>Corrupting docker source image</a:t>
                      </a:r>
                      <a:endParaRPr lang="en-IN"/>
                    </a:p>
                  </a:txBody>
                  <a:tcPr/>
                </a:tc>
                <a:tc>
                  <a:txBody>
                    <a:bodyPr/>
                    <a:lstStyle/>
                    <a:p>
                      <a:r>
                        <a:rPr lang="en-IN"/>
                        <a:t>Challa Likitha</a:t>
                      </a:r>
                    </a:p>
                  </a:txBody>
                  <a:tcPr/>
                </a:tc>
                <a:extLst>
                  <a:ext uri="{0D108BD9-81ED-4DB2-BD59-A6C34878D82A}">
                    <a16:rowId xmlns:a16="http://schemas.microsoft.com/office/drawing/2014/main" val="854801301"/>
                  </a:ext>
                </a:extLst>
              </a:tr>
              <a:tr h="370839">
                <a:tc>
                  <a:txBody>
                    <a:bodyPr/>
                    <a:lstStyle/>
                    <a:p>
                      <a:pPr lvl="0">
                        <a:buNone/>
                      </a:pPr>
                      <a:r>
                        <a:rPr lang="en-IN"/>
                        <a:t>Attack</a:t>
                      </a:r>
                      <a:endParaRPr lang="en-US"/>
                    </a:p>
                  </a:txBody>
                  <a:tcPr/>
                </a:tc>
                <a:tc>
                  <a:txBody>
                    <a:bodyPr/>
                    <a:lstStyle/>
                    <a:p>
                      <a:pPr lvl="0" algn="l">
                        <a:lnSpc>
                          <a:spcPct val="100000"/>
                        </a:lnSpc>
                        <a:spcBef>
                          <a:spcPts val="0"/>
                        </a:spcBef>
                        <a:spcAft>
                          <a:spcPts val="0"/>
                        </a:spcAft>
                        <a:buNone/>
                      </a:pPr>
                      <a:r>
                        <a:rPr lang="en-US" sz="1800" b="0" i="0" u="none" strike="noStrike" noProof="0">
                          <a:solidFill>
                            <a:srgbClr val="000000"/>
                          </a:solidFill>
                          <a:latin typeface="Calibri"/>
                        </a:rPr>
                        <a:t>Privilege escalation using App Armor Profile</a:t>
                      </a:r>
                      <a:endParaRPr lang="en-US"/>
                    </a:p>
                    <a:p>
                      <a:pPr lvl="0">
                        <a:buNone/>
                      </a:pPr>
                      <a:endParaRPr lang="en-IN"/>
                    </a:p>
                  </a:txBody>
                  <a:tcPr/>
                </a:tc>
                <a:tc>
                  <a:txBody>
                    <a:bodyPr/>
                    <a:lstStyle/>
                    <a:p>
                      <a:pPr lvl="0">
                        <a:buNone/>
                      </a:pPr>
                      <a:r>
                        <a:rPr lang="en-IN"/>
                        <a:t>Moksh Sood</a:t>
                      </a:r>
                      <a:endParaRPr lang="en-US"/>
                    </a:p>
                  </a:txBody>
                  <a:tcPr/>
                </a:tc>
                <a:extLst>
                  <a:ext uri="{0D108BD9-81ED-4DB2-BD59-A6C34878D82A}">
                    <a16:rowId xmlns:a16="http://schemas.microsoft.com/office/drawing/2014/main" val="698400104"/>
                  </a:ext>
                </a:extLst>
              </a:tr>
              <a:tr h="370840">
                <a:tc>
                  <a:txBody>
                    <a:bodyPr/>
                    <a:lstStyle/>
                    <a:p>
                      <a:r>
                        <a:rPr lang="en-IN"/>
                        <a:t>Security</a:t>
                      </a:r>
                    </a:p>
                  </a:txBody>
                  <a:tcPr/>
                </a:tc>
                <a:tc>
                  <a:txBody>
                    <a:bodyPr/>
                    <a:lstStyle/>
                    <a:p>
                      <a:r>
                        <a:rPr lang="en-IN" dirty="0"/>
                        <a:t>Defence against Privilege Escalation using App Armor</a:t>
                      </a:r>
                      <a:endParaRPr lang="en-IN" dirty="0" err="1"/>
                    </a:p>
                  </a:txBody>
                  <a:tcPr/>
                </a:tc>
                <a:tc>
                  <a:txBody>
                    <a:bodyPr/>
                    <a:lstStyle/>
                    <a:p>
                      <a:r>
                        <a:rPr lang="en-IN"/>
                        <a:t>Bala Krishna Yadav </a:t>
                      </a:r>
                      <a:r>
                        <a:rPr lang="en-IN" err="1"/>
                        <a:t>Kunati</a:t>
                      </a:r>
                    </a:p>
                  </a:txBody>
                  <a:tcPr/>
                </a:tc>
                <a:extLst>
                  <a:ext uri="{0D108BD9-81ED-4DB2-BD59-A6C34878D82A}">
                    <a16:rowId xmlns:a16="http://schemas.microsoft.com/office/drawing/2014/main" val="2271352497"/>
                  </a:ext>
                </a:extLst>
              </a:tr>
              <a:tr h="370838">
                <a:tc>
                  <a:txBody>
                    <a:bodyPr/>
                    <a:lstStyle/>
                    <a:p>
                      <a:pPr lvl="0">
                        <a:buNone/>
                      </a:pPr>
                      <a:r>
                        <a:rPr lang="en-IN" dirty="0"/>
                        <a:t>Attack &amp; Security</a:t>
                      </a:r>
                      <a:endParaRPr lang="en-US" dirty="0"/>
                    </a:p>
                  </a:txBody>
                  <a:tcPr/>
                </a:tc>
                <a:tc>
                  <a:txBody>
                    <a:bodyPr/>
                    <a:lstStyle/>
                    <a:p>
                      <a:pPr lvl="0">
                        <a:buNone/>
                      </a:pPr>
                      <a:r>
                        <a:rPr lang="en-IN"/>
                        <a:t>Defence against Fork Bomb Shell </a:t>
                      </a:r>
                      <a:endParaRPr lang="en-US"/>
                    </a:p>
                  </a:txBody>
                  <a:tcPr/>
                </a:tc>
                <a:tc>
                  <a:txBody>
                    <a:bodyPr/>
                    <a:lstStyle/>
                    <a:p>
                      <a:pPr lvl="0">
                        <a:buNone/>
                      </a:pPr>
                      <a:r>
                        <a:rPr lang="en-IN"/>
                        <a:t>Divya Varshini M</a:t>
                      </a:r>
                      <a:endParaRPr lang="en-US"/>
                    </a:p>
                  </a:txBody>
                  <a:tcPr/>
                </a:tc>
                <a:extLst>
                  <a:ext uri="{0D108BD9-81ED-4DB2-BD59-A6C34878D82A}">
                    <a16:rowId xmlns:a16="http://schemas.microsoft.com/office/drawing/2014/main" val="2011772259"/>
                  </a:ext>
                </a:extLst>
              </a:tr>
              <a:tr h="370838">
                <a:tc>
                  <a:txBody>
                    <a:bodyPr/>
                    <a:lstStyle/>
                    <a:p>
                      <a:pPr lvl="0">
                        <a:buNone/>
                      </a:pPr>
                      <a:r>
                        <a:rPr lang="en-IN"/>
                        <a:t>Security</a:t>
                      </a:r>
                      <a:endParaRPr lang="en-US"/>
                    </a:p>
                  </a:txBody>
                  <a:tcPr/>
                </a:tc>
                <a:tc>
                  <a:txBody>
                    <a:bodyPr/>
                    <a:lstStyle/>
                    <a:p>
                      <a:pPr lvl="0">
                        <a:buNone/>
                      </a:pPr>
                      <a:r>
                        <a:rPr lang="en-IN"/>
                        <a:t>Seccomp Profile</a:t>
                      </a:r>
                    </a:p>
                  </a:txBody>
                  <a:tcPr/>
                </a:tc>
                <a:tc>
                  <a:txBody>
                    <a:bodyPr/>
                    <a:lstStyle/>
                    <a:p>
                      <a:pPr lvl="0">
                        <a:buNone/>
                      </a:pPr>
                      <a:r>
                        <a:rPr lang="en-IN"/>
                        <a:t>Yash Khosla</a:t>
                      </a:r>
                    </a:p>
                  </a:txBody>
                  <a:tcPr/>
                </a:tc>
                <a:extLst>
                  <a:ext uri="{0D108BD9-81ED-4DB2-BD59-A6C34878D82A}">
                    <a16:rowId xmlns:a16="http://schemas.microsoft.com/office/drawing/2014/main" val="304482942"/>
                  </a:ext>
                </a:extLst>
              </a:tr>
            </a:tbl>
          </a:graphicData>
        </a:graphic>
      </p:graphicFrame>
    </p:spTree>
    <p:extLst>
      <p:ext uri="{BB962C8B-B14F-4D97-AF65-F5344CB8AC3E}">
        <p14:creationId xmlns:p14="http://schemas.microsoft.com/office/powerpoint/2010/main" val="1288263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FEDCD1-4709-A19B-B3B5-16F40F156B04}"/>
              </a:ext>
            </a:extLst>
          </p:cNvPr>
          <p:cNvSpPr/>
          <p:nvPr/>
        </p:nvSpPr>
        <p:spPr>
          <a:xfrm>
            <a:off x="4397458" y="4149080"/>
            <a:ext cx="3397084" cy="923330"/>
          </a:xfrm>
          <a:prstGeom prst="rect">
            <a:avLst/>
          </a:prstGeom>
          <a:noFill/>
        </p:spPr>
        <p:txBody>
          <a:bodyPr wrap="none" lIns="91440" tIns="45720" rIns="91440" bIns="45720">
            <a:spAutoFit/>
          </a:bodyPr>
          <a:lstStyle/>
          <a:p>
            <a:pPr algn="ctr" fontAlgn="base">
              <a:spcBef>
                <a:spcPct val="0"/>
              </a:spcBef>
              <a:spcAft>
                <a:spcPct val="0"/>
              </a:spcAft>
            </a:pPr>
            <a:r>
              <a:rPr lang="en-US" sz="5400">
                <a:ln w="0"/>
                <a:solidFill>
                  <a:srgbClr val="5B9BD5"/>
                </a:solidFill>
                <a:effectLst>
                  <a:outerShdw blurRad="38100" dist="25400" dir="5400000" algn="ctr" rotWithShape="0">
                    <a:srgbClr val="6E747A">
                      <a:alpha val="43000"/>
                    </a:srgbClr>
                  </a:outerShdw>
                </a:effectLst>
                <a:latin typeface="Times" charset="0"/>
                <a:ea typeface="ＭＳ Ｐゴシック"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CA"/>
              <a:t>Outline</a:t>
            </a:r>
          </a:p>
        </p:txBody>
      </p:sp>
      <p:sp>
        <p:nvSpPr>
          <p:cNvPr id="13" name="Content Placeholder 12"/>
          <p:cNvSpPr>
            <a:spLocks noGrp="1"/>
          </p:cNvSpPr>
          <p:nvPr>
            <p:ph idx="1"/>
          </p:nvPr>
        </p:nvSpPr>
        <p:spPr>
          <a:xfrm>
            <a:off x="1694726" y="1421380"/>
            <a:ext cx="7785650" cy="4305599"/>
          </a:xfrm>
        </p:spPr>
        <p:txBody>
          <a:bodyPr vert="horz" lIns="91440" tIns="45720" rIns="91440" bIns="45720" rtlCol="0" anchor="t">
            <a:normAutofit/>
          </a:bodyPr>
          <a:lstStyle/>
          <a:p>
            <a:r>
              <a:rPr lang="en-CA" sz="2000"/>
              <a:t>Introduction</a:t>
            </a:r>
            <a:endParaRPr lang="en-US" sz="2000"/>
          </a:p>
          <a:p>
            <a:r>
              <a:rPr lang="en-CA" sz="2000"/>
              <a:t>Attacks On Containers</a:t>
            </a:r>
          </a:p>
          <a:p>
            <a:pPr lvl="2"/>
            <a:r>
              <a:rPr lang="en-CA" sz="2000"/>
              <a:t>Attacking insecure volume mounts</a:t>
            </a:r>
          </a:p>
          <a:p>
            <a:pPr lvl="2"/>
            <a:r>
              <a:rPr lang="en-US" sz="2000"/>
              <a:t>Abusing </a:t>
            </a:r>
            <a:r>
              <a:rPr lang="en-US" sz="2000" err="1"/>
              <a:t>cap_dac_read_search</a:t>
            </a:r>
            <a:r>
              <a:rPr lang="en-US" sz="2000"/>
              <a:t> Capability</a:t>
            </a:r>
          </a:p>
          <a:p>
            <a:pPr lvl="2"/>
            <a:r>
              <a:rPr lang="en-US" sz="2000"/>
              <a:t>Attacking Container with </a:t>
            </a:r>
            <a:r>
              <a:rPr lang="en-US" sz="2000" err="1"/>
              <a:t>sys_ptrace</a:t>
            </a:r>
            <a:r>
              <a:rPr lang="en-US" sz="2000"/>
              <a:t> Capability</a:t>
            </a:r>
          </a:p>
          <a:p>
            <a:pPr lvl="2"/>
            <a:r>
              <a:rPr lang="en-CA" sz="2000">
                <a:cs typeface="Calibri"/>
              </a:rPr>
              <a:t>Corrupting docker source image</a:t>
            </a:r>
          </a:p>
          <a:p>
            <a:pPr lvl="2"/>
            <a:r>
              <a:rPr lang="en-CA" sz="2000">
                <a:cs typeface="Calibri"/>
              </a:rPr>
              <a:t>Privilege escalation using modifying </a:t>
            </a:r>
            <a:r>
              <a:rPr lang="en-CA" sz="2000" err="1">
                <a:cs typeface="Calibri"/>
              </a:rPr>
              <a:t>AppArmor</a:t>
            </a:r>
            <a:r>
              <a:rPr lang="en-CA" sz="2000">
                <a:cs typeface="Calibri"/>
              </a:rPr>
              <a:t> profile</a:t>
            </a:r>
          </a:p>
          <a:p>
            <a:r>
              <a:rPr lang="en-CA" sz="2000"/>
              <a:t>Security Applications On Containers</a:t>
            </a:r>
          </a:p>
          <a:p>
            <a:pPr lvl="2"/>
            <a:r>
              <a:rPr lang="en-CA" sz="2000"/>
              <a:t>Defence against Fork Bomb Shell Attack </a:t>
            </a:r>
            <a:endParaRPr lang="en-CA" sz="2000">
              <a:cs typeface="Calibri"/>
            </a:endParaRPr>
          </a:p>
          <a:p>
            <a:pPr lvl="2"/>
            <a:r>
              <a:rPr lang="en-CA" sz="2000">
                <a:cs typeface="Calibri"/>
              </a:rPr>
              <a:t>Defence against Privilege Escalation using </a:t>
            </a:r>
            <a:r>
              <a:rPr lang="en-CA" sz="2000" err="1">
                <a:cs typeface="Calibri"/>
              </a:rPr>
              <a:t>Apparmor</a:t>
            </a:r>
          </a:p>
          <a:p>
            <a:pPr lvl="2"/>
            <a:endParaRPr lang="en-CA" sz="2000"/>
          </a:p>
          <a:p>
            <a:r>
              <a:rPr lang="en-CA" sz="2000"/>
              <a:t>Contribution</a:t>
            </a:r>
          </a:p>
          <a:p>
            <a:pPr marL="0" indent="0">
              <a:buNone/>
            </a:pPr>
            <a:endParaRPr lang="en-CA" sz="2000"/>
          </a:p>
        </p:txBody>
      </p:sp>
      <p:sp>
        <p:nvSpPr>
          <p:cNvPr id="10" name="Slide Number Placeholder 9"/>
          <p:cNvSpPr>
            <a:spLocks noGrp="1"/>
          </p:cNvSpPr>
          <p:nvPr>
            <p:ph type="sldNum" sz="quarter" idx="12"/>
          </p:nvPr>
        </p:nvSpPr>
        <p:spPr>
          <a:xfrm>
            <a:off x="9480376" y="6356351"/>
            <a:ext cx="558974" cy="365125"/>
          </a:xfrm>
        </p:spPr>
        <p:txBody>
          <a:bodyPr/>
          <a:lstStyle/>
          <a:p>
            <a:pPr fontAlgn="base">
              <a:spcBef>
                <a:spcPct val="0"/>
              </a:spcBef>
              <a:spcAft>
                <a:spcPct val="0"/>
              </a:spcAft>
            </a:pPr>
            <a:fld id="{23901D39-8587-404E-9756-17DD15D1753A}" type="slidenum">
              <a:rPr lang="en-CA">
                <a:solidFill>
                  <a:prstClr val="black"/>
                </a:solidFill>
                <a:ea typeface="ＭＳ Ｐゴシック" charset="0"/>
              </a:rPr>
              <a:pPr fontAlgn="base">
                <a:spcBef>
                  <a:spcPct val="0"/>
                </a:spcBef>
                <a:spcAft>
                  <a:spcPct val="0"/>
                </a:spcAft>
              </a:pPr>
              <a:t>2</a:t>
            </a:fld>
            <a:endParaRPr lang="en-CA">
              <a:solidFill>
                <a:prstClr val="black"/>
              </a:solidFill>
              <a:ea typeface="ＭＳ Ｐゴシック"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3555653" y="145608"/>
            <a:ext cx="4597747" cy="853259"/>
          </a:xfrm>
        </p:spPr>
        <p:txBody>
          <a:bodyPr vert="horz" lIns="91440" tIns="45720" rIns="91440" bIns="45720" rtlCol="0" anchor="b">
            <a:normAutofit/>
          </a:bodyPr>
          <a:lstStyle/>
          <a:p>
            <a:r>
              <a:rPr lang="en-US" kern="1200">
                <a:solidFill>
                  <a:schemeClr val="tx1"/>
                </a:solidFill>
              </a:rPr>
              <a:t>Introduction</a:t>
            </a:r>
          </a:p>
        </p:txBody>
      </p:sp>
      <p:sp>
        <p:nvSpPr>
          <p:cNvPr id="10" name="Content Placeholder 9"/>
          <p:cNvSpPr>
            <a:spLocks noGrp="1"/>
          </p:cNvSpPr>
          <p:nvPr>
            <p:ph idx="1"/>
          </p:nvPr>
        </p:nvSpPr>
        <p:spPr>
          <a:xfrm>
            <a:off x="838200" y="1232614"/>
            <a:ext cx="10515601" cy="5315444"/>
          </a:xfrm>
        </p:spPr>
        <p:txBody>
          <a:bodyPr vert="horz" lIns="91440" tIns="45720" rIns="91440" bIns="45720" rtlCol="0" anchor="t">
            <a:noAutofit/>
          </a:bodyPr>
          <a:lstStyle/>
          <a:p>
            <a:r>
              <a:rPr lang="en-US" sz="2800">
                <a:solidFill>
                  <a:srgbClr val="0D0D0D"/>
                </a:solidFill>
                <a:ea typeface="+mn-lt"/>
                <a:cs typeface="+mn-lt"/>
              </a:rPr>
              <a:t>Docker containers offer a lightweight and efficient approach to application deployment, surpassing traditional virtual machines (VMs) in many aspects.</a:t>
            </a:r>
            <a:endParaRPr lang="en-US"/>
          </a:p>
          <a:p>
            <a:endParaRPr lang="en-US" sz="2800">
              <a:solidFill>
                <a:srgbClr val="0D0D0D"/>
              </a:solidFill>
              <a:ea typeface="+mn-lt"/>
              <a:cs typeface="+mn-lt"/>
            </a:endParaRPr>
          </a:p>
          <a:p>
            <a:endParaRPr lang="en-US" sz="2800">
              <a:solidFill>
                <a:srgbClr val="0D0D0D"/>
              </a:solidFill>
              <a:ea typeface="+mn-lt"/>
              <a:cs typeface="+mn-lt"/>
            </a:endParaRPr>
          </a:p>
          <a:p>
            <a:endParaRPr lang="en-US" sz="2800">
              <a:solidFill>
                <a:srgbClr val="0D0D0D"/>
              </a:solidFill>
              <a:ea typeface="+mn-lt"/>
              <a:cs typeface="+mn-lt"/>
            </a:endParaRPr>
          </a:p>
          <a:p>
            <a:endParaRPr lang="en-US" sz="2800">
              <a:solidFill>
                <a:srgbClr val="0D0D0D"/>
              </a:solidFill>
              <a:ea typeface="+mn-lt"/>
              <a:cs typeface="+mn-lt"/>
            </a:endParaRPr>
          </a:p>
          <a:p>
            <a:endParaRPr lang="en-US" sz="2800">
              <a:solidFill>
                <a:srgbClr val="0D0D0D"/>
              </a:solidFill>
              <a:ea typeface="+mn-lt"/>
              <a:cs typeface="+mn-lt"/>
            </a:endParaRPr>
          </a:p>
          <a:p>
            <a:endParaRPr lang="en-US" sz="2800">
              <a:solidFill>
                <a:srgbClr val="0D0D0D"/>
              </a:solidFill>
              <a:ea typeface="+mn-lt"/>
              <a:cs typeface="+mn-lt"/>
            </a:endParaRPr>
          </a:p>
          <a:p>
            <a:r>
              <a:rPr lang="en-US" sz="2800">
                <a:solidFill>
                  <a:srgbClr val="0D0D0D"/>
                </a:solidFill>
                <a:ea typeface="+mn-lt"/>
                <a:cs typeface="+mn-lt"/>
              </a:rPr>
              <a:t>However, the shared kernel and network isolation in Docker introduce unique security challenges that need to be addressed.</a:t>
            </a:r>
            <a:endParaRPr lang="en-US">
              <a:cs typeface="Calibri" panose="020F0502020204030204"/>
            </a:endParaRPr>
          </a:p>
        </p:txBody>
      </p:sp>
      <p:sp>
        <p:nvSpPr>
          <p:cNvPr id="4" name="Date Placeholder 3"/>
          <p:cNvSpPr>
            <a:spLocks noGrp="1"/>
          </p:cNvSpPr>
          <p:nvPr>
            <p:ph type="dt" sz="half" idx="10"/>
          </p:nvPr>
        </p:nvSpPr>
        <p:spPr>
          <a:xfrm>
            <a:off x="6494887" y="6026785"/>
            <a:ext cx="2743200" cy="365125"/>
          </a:xfrm>
        </p:spPr>
        <p:txBody>
          <a:bodyPr vert="horz" lIns="91440" tIns="45720" rIns="91440" bIns="45720" rtlCol="0" anchor="ctr">
            <a:normAutofit/>
          </a:bodyPr>
          <a:lstStyle/>
          <a:p>
            <a:pPr algn="l" fontAlgn="base">
              <a:spcBef>
                <a:spcPct val="0"/>
              </a:spcBef>
              <a:spcAft>
                <a:spcPts val="600"/>
              </a:spcAft>
            </a:pPr>
            <a:endParaRPr lang="en-US">
              <a:solidFill>
                <a:schemeClr val="tx1">
                  <a:tint val="75000"/>
                </a:schemeClr>
              </a:solidFill>
              <a:latin typeface="+mn-lt"/>
              <a:cs typeface="+mn-cs"/>
            </a:endParaRP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fontAlgn="base">
              <a:spcBef>
                <a:spcPct val="0"/>
              </a:spcBef>
              <a:spcAft>
                <a:spcPts val="600"/>
              </a:spcAft>
            </a:pPr>
            <a:fld id="{23901D39-8587-404E-9756-17DD15D1753A}" type="slidenum">
              <a:rPr lang="en-US" sz="1200">
                <a:solidFill>
                  <a:schemeClr val="tx1">
                    <a:tint val="75000"/>
                  </a:schemeClr>
                </a:solidFill>
                <a:latin typeface="+mn-lt"/>
                <a:cs typeface="+mn-cs"/>
              </a:rPr>
              <a:pPr algn="r" fontAlgn="base">
                <a:spcBef>
                  <a:spcPct val="0"/>
                </a:spcBef>
                <a:spcAft>
                  <a:spcPts val="600"/>
                </a:spcAft>
              </a:pPr>
              <a:t>3</a:t>
            </a:fld>
            <a:endParaRPr lang="en-US" sz="1200">
              <a:solidFill>
                <a:schemeClr val="tx1">
                  <a:tint val="75000"/>
                </a:schemeClr>
              </a:solidFill>
              <a:latin typeface="+mn-lt"/>
              <a:cs typeface="+mn-cs"/>
            </a:endParaRPr>
          </a:p>
        </p:txBody>
      </p:sp>
      <p:grpSp>
        <p:nvGrpSpPr>
          <p:cNvPr id="15" name="Group 14">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6" name="Rectangle 15">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descr="A diagram of a docker features&#10;&#10;Description automatically generated">
            <a:extLst>
              <a:ext uri="{FF2B5EF4-FFF2-40B4-BE49-F238E27FC236}">
                <a16:creationId xmlns:a16="http://schemas.microsoft.com/office/drawing/2014/main" id="{21654C3B-A6E5-7725-CA1B-FEC576E09AF4}"/>
              </a:ext>
            </a:extLst>
          </p:cNvPr>
          <p:cNvPicPr>
            <a:picLocks noChangeAspect="1"/>
          </p:cNvPicPr>
          <p:nvPr/>
        </p:nvPicPr>
        <p:blipFill rotWithShape="1">
          <a:blip r:embed="rId3"/>
          <a:srcRect l="6583" t="-2712" r="-3762" b="-2034"/>
          <a:stretch/>
        </p:blipFill>
        <p:spPr>
          <a:xfrm>
            <a:off x="3869520" y="2205449"/>
            <a:ext cx="3235258" cy="3222967"/>
          </a:xfrm>
          <a:prstGeom prst="rect">
            <a:avLst/>
          </a:prstGeom>
        </p:spPr>
      </p:pic>
    </p:spTree>
    <p:extLst>
      <p:ext uri="{BB962C8B-B14F-4D97-AF65-F5344CB8AC3E}">
        <p14:creationId xmlns:p14="http://schemas.microsoft.com/office/powerpoint/2010/main" val="71824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3555653" y="145608"/>
            <a:ext cx="6414020" cy="853259"/>
          </a:xfrm>
        </p:spPr>
        <p:txBody>
          <a:bodyPr vert="horz" lIns="91440" tIns="45720" rIns="91440" bIns="45720" rtlCol="0" anchor="b">
            <a:normAutofit/>
          </a:bodyPr>
          <a:lstStyle/>
          <a:p>
            <a:r>
              <a:rPr lang="en-US">
                <a:latin typeface="Arial"/>
                <a:cs typeface="Arial"/>
              </a:rPr>
              <a:t>Attack Trends on Docker </a:t>
            </a:r>
            <a:endParaRPr lang="en-US"/>
          </a:p>
        </p:txBody>
      </p:sp>
      <p:pic>
        <p:nvPicPr>
          <p:cNvPr id="2" name="Content Placeholder 1">
            <a:extLst>
              <a:ext uri="{FF2B5EF4-FFF2-40B4-BE49-F238E27FC236}">
                <a16:creationId xmlns:a16="http://schemas.microsoft.com/office/drawing/2014/main" id="{38D8F42C-05C3-118F-0746-AE03B4189D79}"/>
              </a:ext>
            </a:extLst>
          </p:cNvPr>
          <p:cNvPicPr>
            <a:picLocks noGrp="1" noChangeAspect="1"/>
          </p:cNvPicPr>
          <p:nvPr>
            <p:ph idx="1"/>
          </p:nvPr>
        </p:nvPicPr>
        <p:blipFill rotWithShape="1">
          <a:blip r:embed="rId3"/>
          <a:srcRect t="15717" r="112" b="84"/>
          <a:stretch/>
        </p:blipFill>
        <p:spPr>
          <a:xfrm>
            <a:off x="2552879" y="1336998"/>
            <a:ext cx="6303376" cy="3035049"/>
          </a:xfrm>
        </p:spPr>
      </p:pic>
      <p:sp>
        <p:nvSpPr>
          <p:cNvPr id="4" name="Date Placeholder 3"/>
          <p:cNvSpPr>
            <a:spLocks noGrp="1"/>
          </p:cNvSpPr>
          <p:nvPr>
            <p:ph type="dt" sz="half" idx="10"/>
          </p:nvPr>
        </p:nvSpPr>
        <p:spPr>
          <a:xfrm>
            <a:off x="6494887" y="6026785"/>
            <a:ext cx="2743200" cy="365125"/>
          </a:xfrm>
        </p:spPr>
        <p:txBody>
          <a:bodyPr vert="horz" lIns="91440" tIns="45720" rIns="91440" bIns="45720" rtlCol="0" anchor="ctr">
            <a:normAutofit/>
          </a:bodyPr>
          <a:lstStyle/>
          <a:p>
            <a:pPr algn="l" fontAlgn="base">
              <a:spcBef>
                <a:spcPct val="0"/>
              </a:spcBef>
              <a:spcAft>
                <a:spcPts val="600"/>
              </a:spcAft>
            </a:pPr>
            <a:endParaRPr lang="en-US">
              <a:solidFill>
                <a:schemeClr val="tx1">
                  <a:tint val="75000"/>
                </a:schemeClr>
              </a:solidFill>
              <a:latin typeface="+mn-lt"/>
              <a:cs typeface="+mn-cs"/>
            </a:endParaRP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fontAlgn="base">
              <a:spcBef>
                <a:spcPct val="0"/>
              </a:spcBef>
              <a:spcAft>
                <a:spcPts val="600"/>
              </a:spcAft>
            </a:pPr>
            <a:fld id="{23901D39-8587-404E-9756-17DD15D1753A}" type="slidenum">
              <a:rPr lang="en-US" sz="1200">
                <a:solidFill>
                  <a:schemeClr val="tx1">
                    <a:tint val="75000"/>
                  </a:schemeClr>
                </a:solidFill>
                <a:latin typeface="+mn-lt"/>
                <a:cs typeface="+mn-cs"/>
              </a:rPr>
              <a:pPr algn="r" fontAlgn="base">
                <a:spcBef>
                  <a:spcPct val="0"/>
                </a:spcBef>
                <a:spcAft>
                  <a:spcPts val="600"/>
                </a:spcAft>
              </a:pPr>
              <a:t>4</a:t>
            </a:fld>
            <a:endParaRPr lang="en-US" sz="1200">
              <a:solidFill>
                <a:schemeClr val="tx1">
                  <a:tint val="75000"/>
                </a:schemeClr>
              </a:solidFill>
              <a:latin typeface="+mn-lt"/>
              <a:cs typeface="+mn-cs"/>
            </a:endParaRPr>
          </a:p>
        </p:txBody>
      </p:sp>
      <p:grpSp>
        <p:nvGrpSpPr>
          <p:cNvPr id="15" name="Group 14">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6" name="Rectangle 15">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5B67F674-A971-414A-E99F-BAECA21F5200}"/>
              </a:ext>
            </a:extLst>
          </p:cNvPr>
          <p:cNvSpPr txBox="1"/>
          <p:nvPr/>
        </p:nvSpPr>
        <p:spPr>
          <a:xfrm>
            <a:off x="1158657" y="4378890"/>
            <a:ext cx="944462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marL="285750" indent="-285750">
              <a:buFont typeface="Calibri"/>
              <a:buChar char="-"/>
            </a:pPr>
            <a:r>
              <a:rPr lang="en-US">
                <a:ea typeface="+mn-lt"/>
                <a:cs typeface="+mn-lt"/>
              </a:rPr>
              <a:t>The widespread adoption of Docker containers across organizations has led to a surge in attacks targeting Docker environments.</a:t>
            </a:r>
            <a:endParaRPr lang="en-US">
              <a:cs typeface="Calibri"/>
            </a:endParaRPr>
          </a:p>
          <a:p>
            <a:pPr marL="285750" indent="-285750">
              <a:buFont typeface="Calibri"/>
              <a:buChar char="-"/>
            </a:pPr>
            <a:r>
              <a:rPr lang="en-US">
                <a:ea typeface="+mn-lt"/>
                <a:cs typeface="+mn-lt"/>
              </a:rPr>
              <a:t>Attackers are drawn to Docker's shared kernel feature and direct host access, providing them with increased opportunities compared to previous isolated virtualization solutions.</a:t>
            </a:r>
            <a:endParaRPr lang="en-US">
              <a:cs typeface="Calibri"/>
            </a:endParaRPr>
          </a:p>
          <a:p>
            <a:pPr marL="285750" indent="-285750">
              <a:buFont typeface="Calibri"/>
              <a:buChar char="-"/>
            </a:pPr>
            <a:r>
              <a:rPr lang="en-US">
                <a:ea typeface="+mn-lt"/>
                <a:cs typeface="+mn-lt"/>
              </a:rPr>
              <a:t>Despite the growing threat landscape, existing defense mechanisms struggle to keep pace with the rising number of attacks on Docker environments.</a:t>
            </a:r>
            <a:endParaRPr lang="en-US">
              <a:cs typeface="Calibri"/>
            </a:endParaRPr>
          </a:p>
        </p:txBody>
      </p:sp>
    </p:spTree>
    <p:extLst>
      <p:ext uri="{BB962C8B-B14F-4D97-AF65-F5344CB8AC3E}">
        <p14:creationId xmlns:p14="http://schemas.microsoft.com/office/powerpoint/2010/main" val="306611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A9AD302D-1875-1519-DE12-E8ED156A8FA5}"/>
              </a:ext>
            </a:extLst>
          </p:cNvPr>
          <p:cNvSpPr>
            <a:spLocks noGrp="1"/>
          </p:cNvSpPr>
          <p:nvPr>
            <p:ph type="title"/>
          </p:nvPr>
        </p:nvSpPr>
        <p:spPr>
          <a:xfrm>
            <a:off x="1314824" y="735106"/>
            <a:ext cx="10053763" cy="2928470"/>
          </a:xfrm>
        </p:spPr>
        <p:txBody>
          <a:bodyPr vert="horz" lIns="91440" tIns="45720" rIns="91440" bIns="45720" rtlCol="0" anchor="b">
            <a:normAutofit/>
          </a:bodyPr>
          <a:lstStyle/>
          <a:p>
            <a:pPr algn="l"/>
            <a:r>
              <a:rPr lang="en-US" sz="4800">
                <a:solidFill>
                  <a:srgbClr val="FFFFFF"/>
                </a:solidFill>
                <a:latin typeface="+mj-lt"/>
                <a:cs typeface="+mj-cs"/>
              </a:rPr>
              <a:t>ATTACKS ON CONTAINERS</a:t>
            </a:r>
            <a:endParaRPr lang="en-US" sz="4800" kern="120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10256BDF-FB78-23C4-BCD1-1C5513CCA534}"/>
              </a:ext>
            </a:extLst>
          </p:cNvPr>
          <p:cNvSpPr>
            <a:spLocks noGrp="1"/>
          </p:cNvSpPr>
          <p:nvPr>
            <p:ph type="dt" sz="half" idx="10"/>
          </p:nvPr>
        </p:nvSpPr>
        <p:spPr>
          <a:xfrm>
            <a:off x="8970264" y="6446837"/>
            <a:ext cx="2743200" cy="365125"/>
          </a:xfrm>
        </p:spPr>
        <p:txBody>
          <a:bodyPr vert="horz" lIns="91440" tIns="45720" rIns="91440" bIns="45720" rtlCol="0" anchor="ctr">
            <a:normAutofit/>
          </a:bodyPr>
          <a:lstStyle/>
          <a:p>
            <a:pPr algn="r">
              <a:spcAft>
                <a:spcPts val="600"/>
              </a:spcAft>
            </a:pPr>
            <a:fld id="{9C215E4B-2CCE-4417-9F0B-964C20DCD5A9}" type="datetime1">
              <a:rPr lang="en-US" sz="1100" smtClean="0">
                <a:solidFill>
                  <a:schemeClr val="tx1">
                    <a:lumMod val="50000"/>
                    <a:lumOff val="50000"/>
                  </a:schemeClr>
                </a:solidFill>
                <a:latin typeface="+mn-lt"/>
                <a:cs typeface="+mn-cs"/>
              </a:rPr>
              <a:pPr algn="r">
                <a:spcAft>
                  <a:spcPts val="600"/>
                </a:spcAft>
              </a:pPr>
              <a:t>5/18/24</a:t>
            </a:fld>
            <a:endParaRPr lang="en-US" sz="1100">
              <a:solidFill>
                <a:schemeClr val="tx1">
                  <a:lumMod val="50000"/>
                  <a:lumOff val="50000"/>
                </a:schemeClr>
              </a:solidFill>
              <a:latin typeface="+mn-lt"/>
              <a:cs typeface="+mn-cs"/>
            </a:endParaRPr>
          </a:p>
        </p:txBody>
      </p:sp>
      <p:sp>
        <p:nvSpPr>
          <p:cNvPr id="6" name="Slide Number Placeholder 5">
            <a:extLst>
              <a:ext uri="{FF2B5EF4-FFF2-40B4-BE49-F238E27FC236}">
                <a16:creationId xmlns:a16="http://schemas.microsoft.com/office/drawing/2014/main" id="{7540550E-54A6-571A-C1EC-ADB70A4814D8}"/>
              </a:ext>
            </a:extLst>
          </p:cNvPr>
          <p:cNvSpPr>
            <a:spLocks noGrp="1"/>
          </p:cNvSpPr>
          <p:nvPr>
            <p:ph type="sldNum" sz="quarter" idx="12"/>
          </p:nvPr>
        </p:nvSpPr>
        <p:spPr>
          <a:xfrm>
            <a:off x="11704320" y="6446837"/>
            <a:ext cx="448056" cy="365125"/>
          </a:xfrm>
        </p:spPr>
        <p:txBody>
          <a:bodyPr vert="horz" lIns="91440" tIns="45720" rIns="91440" bIns="45720" rtlCol="0" anchor="ctr">
            <a:normAutofit/>
          </a:bodyPr>
          <a:lstStyle/>
          <a:p>
            <a:pPr algn="r">
              <a:spcAft>
                <a:spcPts val="600"/>
              </a:spcAft>
            </a:pPr>
            <a:fld id="{23901D39-8587-404E-9756-17DD15D1753A}" type="slidenum">
              <a:rPr lang="en-US" sz="1100" smtClean="0">
                <a:solidFill>
                  <a:schemeClr val="tx1">
                    <a:lumMod val="50000"/>
                    <a:lumOff val="50000"/>
                  </a:schemeClr>
                </a:solidFill>
                <a:latin typeface="+mn-lt"/>
                <a:cs typeface="+mn-cs"/>
              </a:rPr>
              <a:pPr algn="r">
                <a:spcAft>
                  <a:spcPts val="600"/>
                </a:spcAft>
              </a:pPr>
              <a:t>5</a:t>
            </a:fld>
            <a:endParaRPr lang="en-US" sz="1100">
              <a:solidFill>
                <a:schemeClr val="tx1">
                  <a:lumMod val="50000"/>
                  <a:lumOff val="50000"/>
                </a:schemeClr>
              </a:solidFill>
              <a:latin typeface="+mn-lt"/>
              <a:cs typeface="+mn-cs"/>
            </a:endParaRPr>
          </a:p>
        </p:txBody>
      </p:sp>
      <p:sp>
        <p:nvSpPr>
          <p:cNvPr id="2" name="Rectangle 1">
            <a:extLst>
              <a:ext uri="{FF2B5EF4-FFF2-40B4-BE49-F238E27FC236}">
                <a16:creationId xmlns:a16="http://schemas.microsoft.com/office/drawing/2014/main" id="{E66CE853-C1C1-B29C-0376-47CAC414CF3A}"/>
              </a:ext>
            </a:extLst>
          </p:cNvPr>
          <p:cNvSpPr/>
          <p:nvPr/>
        </p:nvSpPr>
        <p:spPr>
          <a:xfrm>
            <a:off x="10984832" y="6446837"/>
            <a:ext cx="719488" cy="3651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9089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14400" y="654132"/>
            <a:ext cx="10439400" cy="743744"/>
          </a:xfrm>
        </p:spPr>
        <p:txBody>
          <a:bodyPr>
            <a:normAutofit fontScale="90000"/>
          </a:bodyPr>
          <a:lstStyle/>
          <a:p>
            <a:pPr marL="914400" indent="-914400">
              <a:buAutoNum type="arabicPeriod"/>
            </a:pPr>
            <a:r>
              <a:rPr lang="en-US" sz="4900">
                <a:latin typeface="+mn-lt"/>
                <a:cs typeface="Arial"/>
              </a:rPr>
              <a:t>Attacking insecure volume mounts</a:t>
            </a:r>
            <a:br>
              <a:rPr lang="en-US"/>
            </a:br>
            <a:endParaRPr lang="en-CA"/>
          </a:p>
        </p:txBody>
      </p:sp>
      <p:sp>
        <p:nvSpPr>
          <p:cNvPr id="10" name="Content Placeholder 9"/>
          <p:cNvSpPr>
            <a:spLocks noGrp="1"/>
          </p:cNvSpPr>
          <p:nvPr>
            <p:ph idx="1"/>
          </p:nvPr>
        </p:nvSpPr>
        <p:spPr/>
        <p:txBody>
          <a:bodyPr>
            <a:normAutofit/>
          </a:bodyPr>
          <a:lstStyle/>
          <a:p>
            <a:pPr marL="457200" lvl="1" indent="0">
              <a:buNone/>
            </a:pPr>
            <a:endParaRPr lang="en-US"/>
          </a:p>
          <a:p>
            <a:pPr lvl="1"/>
            <a:r>
              <a:rPr lang="en-US" sz="2800"/>
              <a:t>Using volume mounted </a:t>
            </a:r>
            <a:r>
              <a:rPr lang="en-US" sz="2800" err="1"/>
              <a:t>docker.sock</a:t>
            </a:r>
            <a:r>
              <a:rPr lang="en-US" sz="2800"/>
              <a:t> to gain privileges in the host system with docker runtime.</a:t>
            </a:r>
            <a:br>
              <a:rPr lang="en-US" sz="2800"/>
            </a:br>
            <a:endParaRPr lang="en-US" sz="2800"/>
          </a:p>
          <a:p>
            <a:pPr lvl="1"/>
            <a:r>
              <a:rPr lang="en-US" sz="2800"/>
              <a:t>NodeJS application is vulnerable to remote code execution.</a:t>
            </a:r>
            <a:br>
              <a:rPr lang="en-US" sz="2800"/>
            </a:br>
            <a:endParaRPr lang="en-US" sz="2800"/>
          </a:p>
          <a:p>
            <a:pPr lvl="1"/>
            <a:r>
              <a:rPr lang="en-US" sz="2800"/>
              <a:t>Using a reverse shell to gain to access to container.</a:t>
            </a:r>
            <a:br>
              <a:rPr lang="en-US" sz="2800"/>
            </a:br>
            <a:endParaRPr lang="en-US" sz="2800"/>
          </a:p>
          <a:p>
            <a:pPr lvl="1"/>
            <a:r>
              <a:rPr lang="en-US" sz="2800"/>
              <a:t>Access the host resource using the </a:t>
            </a:r>
            <a:r>
              <a:rPr lang="en-US" sz="2800" err="1"/>
              <a:t>docker.sock</a:t>
            </a:r>
            <a:r>
              <a:rPr lang="en-US" sz="2800"/>
              <a:t>.</a:t>
            </a:r>
            <a:br>
              <a:rPr lang="en-US" sz="2800"/>
            </a:br>
            <a:endParaRPr lang="en-US" sz="2800"/>
          </a:p>
          <a:p>
            <a:pPr lvl="1"/>
            <a:r>
              <a:rPr lang="en-US" sz="2800"/>
              <a:t>Gaining access to host and can control (run/ delete/modify) other containers present in host.</a:t>
            </a:r>
          </a:p>
          <a:p>
            <a:pPr lvl="1"/>
            <a:endParaRPr lang="en-US"/>
          </a:p>
        </p:txBody>
      </p:sp>
      <p:sp>
        <p:nvSpPr>
          <p:cNvPr id="4" name="Date Placeholder 3"/>
          <p:cNvSpPr>
            <a:spLocks noGrp="1"/>
          </p:cNvSpPr>
          <p:nvPr>
            <p:ph type="dt" sz="half" idx="10"/>
          </p:nvPr>
        </p:nvSpPr>
        <p:spPr/>
        <p:txBody>
          <a:bodyPr/>
          <a:lstStyle/>
          <a:p>
            <a:pPr fontAlgn="base">
              <a:spcBef>
                <a:spcPct val="0"/>
              </a:spcBef>
              <a:spcAft>
                <a:spcPct val="0"/>
              </a:spcAft>
            </a:pPr>
            <a:endParaRPr lang="en-CA">
              <a:solidFill>
                <a:prstClr val="black"/>
              </a:solidFill>
              <a:ea typeface="ＭＳ Ｐゴシック" charset="0"/>
            </a:endParaRPr>
          </a:p>
        </p:txBody>
      </p:sp>
      <p:sp>
        <p:nvSpPr>
          <p:cNvPr id="6" name="Slide Number Placeholder 5"/>
          <p:cNvSpPr>
            <a:spLocks noGrp="1"/>
          </p:cNvSpPr>
          <p:nvPr>
            <p:ph type="sldNum" sz="quarter" idx="12"/>
          </p:nvPr>
        </p:nvSpPr>
        <p:spPr/>
        <p:txBody>
          <a:bodyPr/>
          <a:lstStyle/>
          <a:p>
            <a:pPr fontAlgn="base">
              <a:spcBef>
                <a:spcPct val="0"/>
              </a:spcBef>
              <a:spcAft>
                <a:spcPct val="0"/>
              </a:spcAft>
            </a:pPr>
            <a:fld id="{23901D39-8587-404E-9756-17DD15D1753A}" type="slidenum">
              <a:rPr lang="en-CA" smtClean="0">
                <a:solidFill>
                  <a:prstClr val="black"/>
                </a:solidFill>
                <a:ea typeface="ＭＳ Ｐゴシック" charset="0"/>
              </a:rPr>
              <a:pPr fontAlgn="base">
                <a:spcBef>
                  <a:spcPct val="0"/>
                </a:spcBef>
                <a:spcAft>
                  <a:spcPct val="0"/>
                </a:spcAft>
              </a:pPr>
              <a:t>6</a:t>
            </a:fld>
            <a:endParaRPr lang="en-CA">
              <a:solidFill>
                <a:prstClr val="black"/>
              </a:solidFill>
              <a:ea typeface="ＭＳ Ｐゴシック" charset="0"/>
            </a:endParaRPr>
          </a:p>
        </p:txBody>
      </p:sp>
      <p:sp>
        <p:nvSpPr>
          <p:cNvPr id="2" name="Rectangle 1">
            <a:extLst>
              <a:ext uri="{FF2B5EF4-FFF2-40B4-BE49-F238E27FC236}">
                <a16:creationId xmlns:a16="http://schemas.microsoft.com/office/drawing/2014/main" id="{F28B3909-662D-C626-2352-DB6382684968}"/>
              </a:ext>
            </a:extLst>
          </p:cNvPr>
          <p:cNvSpPr/>
          <p:nvPr/>
        </p:nvSpPr>
        <p:spPr>
          <a:xfrm>
            <a:off x="9228221" y="6356351"/>
            <a:ext cx="1130968" cy="3651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1993559F-9546-924E-9033-C9DC5E8A559E}"/>
              </a:ext>
            </a:extLst>
          </p:cNvPr>
          <p:cNvSpPr/>
          <p:nvPr/>
        </p:nvSpPr>
        <p:spPr>
          <a:xfrm>
            <a:off x="9059779" y="6309320"/>
            <a:ext cx="1548721" cy="5486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DAF67A5D-6A33-100C-78BE-6B3BE549D0EF}"/>
              </a:ext>
            </a:extLst>
          </p:cNvPr>
          <p:cNvSpPr/>
          <p:nvPr/>
        </p:nvSpPr>
        <p:spPr>
          <a:xfrm>
            <a:off x="10608500" y="6356351"/>
            <a:ext cx="78202" cy="41215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9787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34AA-7E10-29C5-2866-EB4A116E2412}"/>
              </a:ext>
            </a:extLst>
          </p:cNvPr>
          <p:cNvSpPr>
            <a:spLocks noGrp="1"/>
          </p:cNvSpPr>
          <p:nvPr>
            <p:ph type="title"/>
          </p:nvPr>
        </p:nvSpPr>
        <p:spPr/>
        <p:txBody>
          <a:bodyPr>
            <a:noAutofit/>
          </a:bodyPr>
          <a:lstStyle/>
          <a:p>
            <a:pPr lvl="1" algn="ctr"/>
            <a:r>
              <a:rPr lang="en-US" sz="4000"/>
              <a:t>2. Abusing </a:t>
            </a:r>
            <a:r>
              <a:rPr lang="en-US" sz="4000" err="1"/>
              <a:t>cap_dac_read_search</a:t>
            </a:r>
            <a:r>
              <a:rPr lang="en-US" sz="4000"/>
              <a:t> Capability</a:t>
            </a:r>
            <a:endParaRPr lang="en-US" sz="4000">
              <a:latin typeface="+mn-lt"/>
            </a:endParaRPr>
          </a:p>
        </p:txBody>
      </p:sp>
      <p:sp>
        <p:nvSpPr>
          <p:cNvPr id="3" name="Content Placeholder 2">
            <a:extLst>
              <a:ext uri="{FF2B5EF4-FFF2-40B4-BE49-F238E27FC236}">
                <a16:creationId xmlns:a16="http://schemas.microsoft.com/office/drawing/2014/main" id="{2485FCF8-78F9-D8B4-D2CC-1D838CA65044}"/>
              </a:ext>
            </a:extLst>
          </p:cNvPr>
          <p:cNvSpPr>
            <a:spLocks noGrp="1"/>
          </p:cNvSpPr>
          <p:nvPr>
            <p:ph idx="1"/>
          </p:nvPr>
        </p:nvSpPr>
        <p:spPr>
          <a:xfrm>
            <a:off x="914400" y="1287378"/>
            <a:ext cx="10439400" cy="5021941"/>
          </a:xfrm>
        </p:spPr>
        <p:txBody>
          <a:bodyPr>
            <a:normAutofit fontScale="92500" lnSpcReduction="10000"/>
          </a:bodyPr>
          <a:lstStyle/>
          <a:p>
            <a:pPr lvl="1"/>
            <a:endParaRPr lang="en-US" sz="2800"/>
          </a:p>
          <a:p>
            <a:pPr lvl="1"/>
            <a:r>
              <a:rPr lang="en-US" sz="2800"/>
              <a:t>Breaking out of the container using by abusing </a:t>
            </a:r>
            <a:r>
              <a:rPr lang="en-US" sz="2800" err="1"/>
              <a:t>cap_dac_read_search</a:t>
            </a:r>
            <a:r>
              <a:rPr lang="en-US" sz="2800"/>
              <a:t> capability.</a:t>
            </a:r>
            <a:br>
              <a:rPr lang="en-US" sz="2800"/>
            </a:br>
            <a:endParaRPr lang="en-US" sz="2800"/>
          </a:p>
          <a:p>
            <a:pPr lvl="1"/>
            <a:r>
              <a:rPr lang="en-US" sz="2800"/>
              <a:t>Using publicly available exploit.</a:t>
            </a:r>
            <a:br>
              <a:rPr lang="en-US" sz="2800"/>
            </a:br>
            <a:endParaRPr lang="en-US" sz="2800"/>
          </a:p>
          <a:p>
            <a:pPr lvl="1"/>
            <a:r>
              <a:rPr lang="en-US" sz="2800"/>
              <a:t>Identifying mounted files.</a:t>
            </a:r>
            <a:br>
              <a:rPr lang="en-US" sz="2800"/>
            </a:br>
            <a:endParaRPr lang="en-US" sz="2800"/>
          </a:p>
          <a:p>
            <a:pPr lvl="1"/>
            <a:r>
              <a:rPr lang="en-US" sz="2800"/>
              <a:t>Accessing </a:t>
            </a:r>
            <a:r>
              <a:rPr lang="en-US" sz="2800" err="1"/>
              <a:t>sshd_config</a:t>
            </a:r>
            <a:r>
              <a:rPr lang="en-US" sz="2800"/>
              <a:t> file.</a:t>
            </a:r>
            <a:br>
              <a:rPr lang="en-US" sz="2800"/>
            </a:br>
            <a:endParaRPr lang="en-US" sz="2800"/>
          </a:p>
          <a:p>
            <a:pPr lvl="1"/>
            <a:r>
              <a:rPr lang="en-US" sz="2800"/>
              <a:t>Creating a local user and modifying root password hash with new user’s in /</a:t>
            </a:r>
            <a:r>
              <a:rPr lang="en-US" sz="2800" err="1"/>
              <a:t>etc</a:t>
            </a:r>
            <a:r>
              <a:rPr lang="en-US" sz="2800"/>
              <a:t>/shadow and /</a:t>
            </a:r>
            <a:r>
              <a:rPr lang="en-US" sz="2800" err="1"/>
              <a:t>etc</a:t>
            </a:r>
            <a:r>
              <a:rPr lang="en-US" sz="2800"/>
              <a:t>/passwd/.</a:t>
            </a:r>
            <a:br>
              <a:rPr lang="en-US" sz="2800"/>
            </a:br>
            <a:endParaRPr lang="en-US" sz="2800"/>
          </a:p>
          <a:p>
            <a:pPr lvl="1"/>
            <a:r>
              <a:rPr lang="en-US" sz="2800"/>
              <a:t>Gaining root access.</a:t>
            </a:r>
            <a:endParaRPr lang="en-IN"/>
          </a:p>
        </p:txBody>
      </p:sp>
      <p:sp>
        <p:nvSpPr>
          <p:cNvPr id="4" name="Date Placeholder 3">
            <a:extLst>
              <a:ext uri="{FF2B5EF4-FFF2-40B4-BE49-F238E27FC236}">
                <a16:creationId xmlns:a16="http://schemas.microsoft.com/office/drawing/2014/main" id="{DC410D2E-B82F-0F7A-2CC5-8F4E23FE1461}"/>
              </a:ext>
            </a:extLst>
          </p:cNvPr>
          <p:cNvSpPr>
            <a:spLocks noGrp="1"/>
          </p:cNvSpPr>
          <p:nvPr>
            <p:ph type="dt" sz="half" idx="10"/>
          </p:nvPr>
        </p:nvSpPr>
        <p:spPr/>
        <p:txBody>
          <a:bodyPr/>
          <a:lstStyle/>
          <a:p>
            <a:endParaRPr lang="en-CA"/>
          </a:p>
        </p:txBody>
      </p:sp>
      <p:sp>
        <p:nvSpPr>
          <p:cNvPr id="6" name="Slide Number Placeholder 5">
            <a:extLst>
              <a:ext uri="{FF2B5EF4-FFF2-40B4-BE49-F238E27FC236}">
                <a16:creationId xmlns:a16="http://schemas.microsoft.com/office/drawing/2014/main" id="{483E9B5E-A2AD-2C06-173B-261A7860D922}"/>
              </a:ext>
            </a:extLst>
          </p:cNvPr>
          <p:cNvSpPr>
            <a:spLocks noGrp="1"/>
          </p:cNvSpPr>
          <p:nvPr>
            <p:ph type="sldNum" sz="quarter" idx="12"/>
          </p:nvPr>
        </p:nvSpPr>
        <p:spPr/>
        <p:txBody>
          <a:bodyPr/>
          <a:lstStyle/>
          <a:p>
            <a:fld id="{23901D39-8587-404E-9756-17DD15D1753A}" type="slidenum">
              <a:rPr lang="en-CA" smtClean="0"/>
              <a:pPr/>
              <a:t>7</a:t>
            </a:fld>
            <a:endParaRPr lang="en-CA"/>
          </a:p>
        </p:txBody>
      </p:sp>
      <p:sp>
        <p:nvSpPr>
          <p:cNvPr id="7" name="Rectangle 6">
            <a:extLst>
              <a:ext uri="{FF2B5EF4-FFF2-40B4-BE49-F238E27FC236}">
                <a16:creationId xmlns:a16="http://schemas.microsoft.com/office/drawing/2014/main" id="{146B6D8A-50F2-7C24-2698-855BF191E949}"/>
              </a:ext>
            </a:extLst>
          </p:cNvPr>
          <p:cNvSpPr/>
          <p:nvPr/>
        </p:nvSpPr>
        <p:spPr>
          <a:xfrm>
            <a:off x="9023684" y="6309320"/>
            <a:ext cx="1584816" cy="5486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D1155E5E-5A1B-4375-5C36-71E8952FB5D8}"/>
              </a:ext>
            </a:extLst>
          </p:cNvPr>
          <p:cNvSpPr/>
          <p:nvPr/>
        </p:nvSpPr>
        <p:spPr>
          <a:xfrm>
            <a:off x="10608500" y="6356351"/>
            <a:ext cx="45719" cy="5016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458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34AA-7E10-29C5-2866-EB4A116E2412}"/>
              </a:ext>
            </a:extLst>
          </p:cNvPr>
          <p:cNvSpPr>
            <a:spLocks noGrp="1"/>
          </p:cNvSpPr>
          <p:nvPr>
            <p:ph type="title"/>
          </p:nvPr>
        </p:nvSpPr>
        <p:spPr/>
        <p:txBody>
          <a:bodyPr>
            <a:noAutofit/>
          </a:bodyPr>
          <a:lstStyle/>
          <a:p>
            <a:pPr lvl="1" algn="ctr"/>
            <a:r>
              <a:rPr lang="en-US" sz="4000">
                <a:latin typeface="+mn-lt"/>
              </a:rPr>
              <a:t>3. Attacking Container with </a:t>
            </a:r>
            <a:r>
              <a:rPr lang="en-US" sz="4000" err="1">
                <a:latin typeface="+mn-lt"/>
              </a:rPr>
              <a:t>sys_ptrace</a:t>
            </a:r>
            <a:r>
              <a:rPr lang="en-US" sz="4000">
                <a:latin typeface="+mn-lt"/>
              </a:rPr>
              <a:t> Capability</a:t>
            </a:r>
          </a:p>
        </p:txBody>
      </p:sp>
      <p:sp>
        <p:nvSpPr>
          <p:cNvPr id="3" name="Content Placeholder 2">
            <a:extLst>
              <a:ext uri="{FF2B5EF4-FFF2-40B4-BE49-F238E27FC236}">
                <a16:creationId xmlns:a16="http://schemas.microsoft.com/office/drawing/2014/main" id="{2485FCF8-78F9-D8B4-D2CC-1D838CA65044}"/>
              </a:ext>
            </a:extLst>
          </p:cNvPr>
          <p:cNvSpPr>
            <a:spLocks noGrp="1"/>
          </p:cNvSpPr>
          <p:nvPr>
            <p:ph idx="1"/>
          </p:nvPr>
        </p:nvSpPr>
        <p:spPr/>
        <p:txBody>
          <a:bodyPr/>
          <a:lstStyle/>
          <a:p>
            <a:pPr lvl="1"/>
            <a:endParaRPr lang="en-US" sz="2800"/>
          </a:p>
          <a:p>
            <a:pPr lvl="1"/>
            <a:r>
              <a:rPr lang="en-US" sz="2800"/>
              <a:t>Exploiting </a:t>
            </a:r>
            <a:r>
              <a:rPr lang="en-US" sz="2800" err="1"/>
              <a:t>sys_ptrace</a:t>
            </a:r>
            <a:r>
              <a:rPr lang="en-US" sz="2800"/>
              <a:t> capability to breakout the container.</a:t>
            </a:r>
            <a:br>
              <a:rPr lang="en-US" sz="2800"/>
            </a:br>
            <a:endParaRPr lang="en-US" sz="2800"/>
          </a:p>
          <a:p>
            <a:pPr lvl="1"/>
            <a:r>
              <a:rPr lang="en-US" sz="2800"/>
              <a:t>Gaining reverse shell using </a:t>
            </a:r>
            <a:r>
              <a:rPr lang="en-US" sz="2800" err="1"/>
              <a:t>metasploit's</a:t>
            </a:r>
            <a:r>
              <a:rPr lang="en-US" sz="2800"/>
              <a:t> </a:t>
            </a:r>
            <a:r>
              <a:rPr lang="en-US" sz="2800" err="1"/>
              <a:t>msfvenom</a:t>
            </a:r>
            <a:r>
              <a:rPr lang="en-US" sz="2800"/>
              <a:t> payload.</a:t>
            </a:r>
            <a:br>
              <a:rPr lang="en-US" sz="2800"/>
            </a:br>
            <a:endParaRPr lang="en-US" sz="2800"/>
          </a:p>
          <a:p>
            <a:pPr lvl="1"/>
            <a:r>
              <a:rPr lang="en-US" sz="2800"/>
              <a:t>Injecting exploit and injector program to the container using simple python server.</a:t>
            </a:r>
            <a:br>
              <a:rPr lang="en-US" sz="2800"/>
            </a:br>
            <a:endParaRPr lang="en-US" sz="2800"/>
          </a:p>
          <a:p>
            <a:pPr lvl="1"/>
            <a:r>
              <a:rPr lang="en-US" sz="2800"/>
              <a:t>Identifying the process running as root in the host system to gain root access to connect back.</a:t>
            </a:r>
            <a:br>
              <a:rPr lang="en-US" sz="2800"/>
            </a:br>
            <a:endParaRPr lang="en-US" sz="2800"/>
          </a:p>
          <a:p>
            <a:pPr lvl="1"/>
            <a:r>
              <a:rPr lang="en-US" sz="2800"/>
              <a:t>Gaining access to host by payload injection.</a:t>
            </a:r>
            <a:endParaRPr lang="en-CA" sz="2800"/>
          </a:p>
          <a:p>
            <a:endParaRPr lang="en-IN"/>
          </a:p>
        </p:txBody>
      </p:sp>
      <p:sp>
        <p:nvSpPr>
          <p:cNvPr id="4" name="Date Placeholder 3">
            <a:extLst>
              <a:ext uri="{FF2B5EF4-FFF2-40B4-BE49-F238E27FC236}">
                <a16:creationId xmlns:a16="http://schemas.microsoft.com/office/drawing/2014/main" id="{DC410D2E-B82F-0F7A-2CC5-8F4E23FE1461}"/>
              </a:ext>
            </a:extLst>
          </p:cNvPr>
          <p:cNvSpPr>
            <a:spLocks noGrp="1"/>
          </p:cNvSpPr>
          <p:nvPr>
            <p:ph type="dt" sz="half" idx="10"/>
          </p:nvPr>
        </p:nvSpPr>
        <p:spPr/>
        <p:txBody>
          <a:bodyPr/>
          <a:lstStyle/>
          <a:p>
            <a:endParaRPr lang="en-CA"/>
          </a:p>
        </p:txBody>
      </p:sp>
      <p:sp>
        <p:nvSpPr>
          <p:cNvPr id="6" name="Slide Number Placeholder 5">
            <a:extLst>
              <a:ext uri="{FF2B5EF4-FFF2-40B4-BE49-F238E27FC236}">
                <a16:creationId xmlns:a16="http://schemas.microsoft.com/office/drawing/2014/main" id="{483E9B5E-A2AD-2C06-173B-261A7860D922}"/>
              </a:ext>
            </a:extLst>
          </p:cNvPr>
          <p:cNvSpPr>
            <a:spLocks noGrp="1"/>
          </p:cNvSpPr>
          <p:nvPr>
            <p:ph type="sldNum" sz="quarter" idx="12"/>
          </p:nvPr>
        </p:nvSpPr>
        <p:spPr/>
        <p:txBody>
          <a:bodyPr/>
          <a:lstStyle/>
          <a:p>
            <a:fld id="{23901D39-8587-404E-9756-17DD15D1753A}" type="slidenum">
              <a:rPr lang="en-CA" smtClean="0"/>
              <a:pPr/>
              <a:t>8</a:t>
            </a:fld>
            <a:endParaRPr lang="en-CA"/>
          </a:p>
        </p:txBody>
      </p:sp>
      <p:sp>
        <p:nvSpPr>
          <p:cNvPr id="7" name="Rectangle 6">
            <a:extLst>
              <a:ext uri="{FF2B5EF4-FFF2-40B4-BE49-F238E27FC236}">
                <a16:creationId xmlns:a16="http://schemas.microsoft.com/office/drawing/2014/main" id="{146B6D8A-50F2-7C24-2698-855BF191E949}"/>
              </a:ext>
            </a:extLst>
          </p:cNvPr>
          <p:cNvSpPr/>
          <p:nvPr/>
        </p:nvSpPr>
        <p:spPr>
          <a:xfrm>
            <a:off x="9023684" y="6309320"/>
            <a:ext cx="1584816" cy="5486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D1155E5E-5A1B-4375-5C36-71E8952FB5D8}"/>
              </a:ext>
            </a:extLst>
          </p:cNvPr>
          <p:cNvSpPr/>
          <p:nvPr/>
        </p:nvSpPr>
        <p:spPr>
          <a:xfrm>
            <a:off x="10608500" y="6356351"/>
            <a:ext cx="45719" cy="5016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6989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34AA-7E10-29C5-2866-EB4A116E2412}"/>
              </a:ext>
            </a:extLst>
          </p:cNvPr>
          <p:cNvSpPr>
            <a:spLocks noGrp="1"/>
          </p:cNvSpPr>
          <p:nvPr>
            <p:ph type="title"/>
          </p:nvPr>
        </p:nvSpPr>
        <p:spPr/>
        <p:txBody>
          <a:bodyPr>
            <a:noAutofit/>
          </a:bodyPr>
          <a:lstStyle/>
          <a:p>
            <a:pPr lvl="1" algn="ctr"/>
            <a:r>
              <a:rPr lang="en-US" sz="4000"/>
              <a:t>4. Corrupting docker source image</a:t>
            </a:r>
          </a:p>
        </p:txBody>
      </p:sp>
      <p:sp>
        <p:nvSpPr>
          <p:cNvPr id="3" name="Content Placeholder 2">
            <a:extLst>
              <a:ext uri="{FF2B5EF4-FFF2-40B4-BE49-F238E27FC236}">
                <a16:creationId xmlns:a16="http://schemas.microsoft.com/office/drawing/2014/main" id="{2485FCF8-78F9-D8B4-D2CC-1D838CA65044}"/>
              </a:ext>
            </a:extLst>
          </p:cNvPr>
          <p:cNvSpPr>
            <a:spLocks noGrp="1"/>
          </p:cNvSpPr>
          <p:nvPr>
            <p:ph idx="1"/>
          </p:nvPr>
        </p:nvSpPr>
        <p:spPr>
          <a:xfrm>
            <a:off x="876300" y="1516972"/>
            <a:ext cx="10439400" cy="5021941"/>
          </a:xfrm>
        </p:spPr>
        <p:txBody>
          <a:bodyPr>
            <a:normAutofit/>
          </a:bodyPr>
          <a:lstStyle/>
          <a:p>
            <a:pPr lvl="1"/>
            <a:r>
              <a:rPr lang="en-US" sz="2800"/>
              <a:t>The target docker server is running a webserver image on port 80.</a:t>
            </a:r>
            <a:br>
              <a:rPr lang="en-US" sz="2800"/>
            </a:br>
            <a:r>
              <a:rPr lang="en-US" sz="2800"/>
              <a:t> </a:t>
            </a:r>
          </a:p>
          <a:p>
            <a:pPr lvl="1"/>
            <a:r>
              <a:rPr lang="en-US" sz="2800"/>
              <a:t>webserver is stored on the unprotected private docker registry.</a:t>
            </a:r>
            <a:br>
              <a:rPr lang="en-US" sz="2800"/>
            </a:br>
            <a:endParaRPr lang="en-US" sz="2800"/>
          </a:p>
          <a:p>
            <a:pPr lvl="1"/>
            <a:r>
              <a:rPr lang="en-US" sz="2800"/>
              <a:t>Backdoor the WordPress image by adding a web shell</a:t>
            </a:r>
            <a:br>
              <a:rPr lang="en-US" sz="2800"/>
            </a:br>
            <a:endParaRPr lang="en-US" sz="2800"/>
          </a:p>
          <a:p>
            <a:pPr lvl="1"/>
            <a:r>
              <a:rPr lang="en-US" sz="2800"/>
              <a:t>Create a </a:t>
            </a:r>
            <a:r>
              <a:rPr lang="en-US" sz="2800" err="1"/>
              <a:t>Dockerfile</a:t>
            </a:r>
            <a:r>
              <a:rPr lang="en-US" sz="2800"/>
              <a:t> to prepare the backdoored image.</a:t>
            </a:r>
            <a:br>
              <a:rPr lang="en-US" sz="2800"/>
            </a:br>
            <a:endParaRPr lang="en-US" sz="2800"/>
          </a:p>
          <a:p>
            <a:pPr lvl="1"/>
            <a:r>
              <a:rPr lang="en-US" sz="2800"/>
              <a:t>Pushing image to private registry</a:t>
            </a:r>
            <a:br>
              <a:rPr lang="en-US" sz="2800"/>
            </a:br>
            <a:endParaRPr lang="en-US" sz="2800"/>
          </a:p>
          <a:p>
            <a:pPr lvl="1"/>
            <a:r>
              <a:rPr lang="en-US" sz="2800"/>
              <a:t>Using the </a:t>
            </a:r>
            <a:r>
              <a:rPr lang="en-US" sz="2800" err="1"/>
              <a:t>webshell</a:t>
            </a:r>
            <a:r>
              <a:rPr lang="en-US" sz="2800"/>
              <a:t> to pass commands using curl.</a:t>
            </a:r>
            <a:endParaRPr lang="en-IN"/>
          </a:p>
        </p:txBody>
      </p:sp>
      <p:sp>
        <p:nvSpPr>
          <p:cNvPr id="4" name="Date Placeholder 3">
            <a:extLst>
              <a:ext uri="{FF2B5EF4-FFF2-40B4-BE49-F238E27FC236}">
                <a16:creationId xmlns:a16="http://schemas.microsoft.com/office/drawing/2014/main" id="{DC410D2E-B82F-0F7A-2CC5-8F4E23FE1461}"/>
              </a:ext>
            </a:extLst>
          </p:cNvPr>
          <p:cNvSpPr>
            <a:spLocks noGrp="1"/>
          </p:cNvSpPr>
          <p:nvPr>
            <p:ph type="dt" sz="half" idx="10"/>
          </p:nvPr>
        </p:nvSpPr>
        <p:spPr/>
        <p:txBody>
          <a:bodyPr/>
          <a:lstStyle/>
          <a:p>
            <a:endParaRPr lang="en-CA"/>
          </a:p>
        </p:txBody>
      </p:sp>
      <p:sp>
        <p:nvSpPr>
          <p:cNvPr id="6" name="Slide Number Placeholder 5">
            <a:extLst>
              <a:ext uri="{FF2B5EF4-FFF2-40B4-BE49-F238E27FC236}">
                <a16:creationId xmlns:a16="http://schemas.microsoft.com/office/drawing/2014/main" id="{483E9B5E-A2AD-2C06-173B-261A7860D922}"/>
              </a:ext>
            </a:extLst>
          </p:cNvPr>
          <p:cNvSpPr>
            <a:spLocks noGrp="1"/>
          </p:cNvSpPr>
          <p:nvPr>
            <p:ph type="sldNum" sz="quarter" idx="12"/>
          </p:nvPr>
        </p:nvSpPr>
        <p:spPr/>
        <p:txBody>
          <a:bodyPr/>
          <a:lstStyle/>
          <a:p>
            <a:fld id="{23901D39-8587-404E-9756-17DD15D1753A}" type="slidenum">
              <a:rPr lang="en-CA" smtClean="0"/>
              <a:pPr/>
              <a:t>9</a:t>
            </a:fld>
            <a:endParaRPr lang="en-CA"/>
          </a:p>
        </p:txBody>
      </p:sp>
      <p:sp>
        <p:nvSpPr>
          <p:cNvPr id="7" name="Rectangle 6">
            <a:extLst>
              <a:ext uri="{FF2B5EF4-FFF2-40B4-BE49-F238E27FC236}">
                <a16:creationId xmlns:a16="http://schemas.microsoft.com/office/drawing/2014/main" id="{146B6D8A-50F2-7C24-2698-855BF191E949}"/>
              </a:ext>
            </a:extLst>
          </p:cNvPr>
          <p:cNvSpPr/>
          <p:nvPr/>
        </p:nvSpPr>
        <p:spPr>
          <a:xfrm>
            <a:off x="9023684" y="6309320"/>
            <a:ext cx="1584816" cy="5486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D1155E5E-5A1B-4375-5C36-71E8952FB5D8}"/>
              </a:ext>
            </a:extLst>
          </p:cNvPr>
          <p:cNvSpPr/>
          <p:nvPr/>
        </p:nvSpPr>
        <p:spPr>
          <a:xfrm>
            <a:off x="10608500" y="6356351"/>
            <a:ext cx="45719" cy="5016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99708063"/>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1998</Words>
  <Application>Microsoft Macintosh PowerPoint</Application>
  <PresentationFormat>Widescreen</PresentationFormat>
  <Paragraphs>205</Paragraphs>
  <Slides>15</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ＭＳ Ｐゴシック</vt:lpstr>
      <vt:lpstr>-apple-system</vt:lpstr>
      <vt:lpstr>Aptos</vt:lpstr>
      <vt:lpstr>Arial</vt:lpstr>
      <vt:lpstr>Calibri</vt:lpstr>
      <vt:lpstr>roboto</vt:lpstr>
      <vt:lpstr>Söhne</vt:lpstr>
      <vt:lpstr>Times</vt:lpstr>
      <vt:lpstr>1_Custom Design</vt:lpstr>
      <vt:lpstr>Custom Design</vt:lpstr>
      <vt:lpstr>Attacks and Security Implementations on Docker Containers</vt:lpstr>
      <vt:lpstr>Outline</vt:lpstr>
      <vt:lpstr>Introduction</vt:lpstr>
      <vt:lpstr>Attack Trends on Docker </vt:lpstr>
      <vt:lpstr>ATTACKS ON CONTAINERS</vt:lpstr>
      <vt:lpstr>Attacking insecure volume mounts </vt:lpstr>
      <vt:lpstr>2. Abusing cap_dac_read_search Capability</vt:lpstr>
      <vt:lpstr>3. Attacking Container with sys_ptrace Capability</vt:lpstr>
      <vt:lpstr>4. Corrupting docker source image</vt:lpstr>
      <vt:lpstr>5. Privilege escalation by modifying AppArmor profile</vt:lpstr>
      <vt:lpstr>SECURITY APPLICATION</vt:lpstr>
      <vt:lpstr>Security Summary</vt:lpstr>
      <vt:lpstr>    Seccomp                           CGroups</vt:lpstr>
      <vt:lpstr>Project Contributions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Survey on Cutting-Edge Methods for Detecting and Preventing SQL Injection Attacks</dc:title>
  <dc:creator>Arpita Bhattacharya</dc:creator>
  <cp:lastModifiedBy>Yash Khosla</cp:lastModifiedBy>
  <cp:revision>5</cp:revision>
  <dcterms:created xsi:type="dcterms:W3CDTF">2024-04-05T19:47:43Z</dcterms:created>
  <dcterms:modified xsi:type="dcterms:W3CDTF">2024-05-18T04:26:57Z</dcterms:modified>
</cp:coreProperties>
</file>