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4" r:id="rId2"/>
  </p:sldMasterIdLst>
  <p:sldIdLst>
    <p:sldId id="256" r:id="rId3"/>
    <p:sldId id="276" r:id="rId4"/>
    <p:sldId id="257" r:id="rId5"/>
    <p:sldId id="270" r:id="rId6"/>
    <p:sldId id="271" r:id="rId7"/>
    <p:sldId id="260" r:id="rId8"/>
    <p:sldId id="272" r:id="rId9"/>
    <p:sldId id="273" r:id="rId10"/>
    <p:sldId id="266" r:id="rId11"/>
    <p:sldId id="277" r:id="rId12"/>
    <p:sldId id="274"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6D4449-4FEE-0457-823A-3DA5F9B26605}" v="58" dt="2025-04-28T18:45:41.141"/>
    <p1510:client id="{2FE74D86-E5F1-9095-71FE-1F0479892809}" v="208" dt="2025-04-28T17:34:37.702"/>
    <p1510:client id="{A162DBC8-8B57-4ABC-9EDA-1C50149BC974}" v="463" dt="2025-04-28T18:22:51.559"/>
    <p1510:client id="{CD566B75-B23E-9086-6991-92FD82D92A40}" v="23" dt="2025-04-28T16:47:22.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1431360" y="707760"/>
            <a:ext cx="628092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9;p2"/>
          <p:cNvPicPr/>
          <p:nvPr/>
        </p:nvPicPr>
        <p:blipFill>
          <a:blip r:embed="rId3"/>
          <a:stretch/>
        </p:blipFill>
        <p:spPr>
          <a:xfrm flipH="1">
            <a:off x="360" y="0"/>
            <a:ext cx="9143640" cy="5143320"/>
          </a:xfrm>
          <a:prstGeom prst="rect">
            <a:avLst/>
          </a:prstGeom>
          <a:ln w="0">
            <a:noFill/>
          </a:ln>
        </p:spPr>
      </p:pic>
      <p:grpSp>
        <p:nvGrpSpPr>
          <p:cNvPr id="7" name="Google Shape;10;p2"/>
          <p:cNvGrpSpPr/>
          <p:nvPr/>
        </p:nvGrpSpPr>
        <p:grpSpPr>
          <a:xfrm>
            <a:off x="0" y="-14760"/>
            <a:ext cx="9143640" cy="5194800"/>
            <a:chOff x="0" y="-14760"/>
            <a:chExt cx="9143640" cy="5194800"/>
          </a:xfrm>
        </p:grpSpPr>
        <p:pic>
          <p:nvPicPr>
            <p:cNvPr id="2" name="Google Shape;11;p2"/>
            <p:cNvPicPr/>
            <p:nvPr/>
          </p:nvPicPr>
          <p:blipFill>
            <a:blip r:embed="rId4"/>
            <a:srcRect l="1853"/>
            <a:stretch/>
          </p:blipFill>
          <p:spPr>
            <a:xfrm>
              <a:off x="0" y="-14760"/>
              <a:ext cx="9143640" cy="5194800"/>
            </a:xfrm>
            <a:prstGeom prst="rect">
              <a:avLst/>
            </a:prstGeom>
            <a:ln w="0">
              <a:noFill/>
            </a:ln>
          </p:spPr>
        </p:pic>
        <p:pic>
          <p:nvPicPr>
            <p:cNvPr id="3" name="Google Shape;12;p2"/>
            <p:cNvPicPr/>
            <p:nvPr/>
          </p:nvPicPr>
          <p:blipFill>
            <a:blip r:embed="rId4"/>
            <a:srcRect l="1853"/>
            <a:stretch/>
          </p:blipFill>
          <p:spPr>
            <a:xfrm>
              <a:off x="0" y="-14760"/>
              <a:ext cx="9143640" cy="5194800"/>
            </a:xfrm>
            <a:prstGeom prst="rect">
              <a:avLst/>
            </a:prstGeom>
            <a:ln w="0">
              <a:noFill/>
            </a:ln>
          </p:spPr>
        </p:pic>
      </p:grpSp>
      <p:sp>
        <p:nvSpPr>
          <p:cNvPr id="4" name="PlaceHolder 1"/>
          <p:cNvSpPr>
            <a:spLocks noGrp="1"/>
          </p:cNvSpPr>
          <p:nvPr>
            <p:ph type="title"/>
          </p:nvPr>
        </p:nvSpPr>
        <p:spPr>
          <a:xfrm>
            <a:off x="1034640" y="1094400"/>
            <a:ext cx="7074360" cy="2252520"/>
          </a:xfrm>
          <a:prstGeom prst="rect">
            <a:avLst/>
          </a:prstGeom>
          <a:noFill/>
          <a:ln w="0">
            <a:noFill/>
          </a:ln>
        </p:spPr>
        <p:txBody>
          <a:bodyPr lIns="91440" tIns="91440" rIns="91440" bIns="91440" anchor="b">
            <a:noAutofit/>
          </a:bodyPr>
          <a:lstStyle/>
          <a:p>
            <a:pPr indent="0">
              <a:buNone/>
            </a:pPr>
            <a:r>
              <a:rPr lang="fr-FR" sz="6900" b="0" strike="noStrike" spc="-1">
                <a:solidFill>
                  <a:schemeClr val="dk1"/>
                </a:solidFill>
                <a:latin typeface="Arial"/>
              </a:rPr>
              <a:t>Click to edit the title text format</a:t>
            </a: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7" name="Google Shape;60;p9"/>
          <p:cNvPicPr/>
          <p:nvPr/>
        </p:nvPicPr>
        <p:blipFill>
          <a:blip r:embed="rId3"/>
          <a:srcRect l="554" r="543"/>
          <a:stretch/>
        </p:blipFill>
        <p:spPr>
          <a:xfrm>
            <a:off x="0" y="-28440"/>
            <a:ext cx="9143640" cy="5200200"/>
          </a:xfrm>
          <a:prstGeom prst="rect">
            <a:avLst/>
          </a:prstGeom>
          <a:ln w="0">
            <a:noFill/>
          </a:ln>
        </p:spPr>
      </p:pic>
      <p:grpSp>
        <p:nvGrpSpPr>
          <p:cNvPr id="158" name="Google Shape;61;p9"/>
          <p:cNvGrpSpPr/>
          <p:nvPr/>
        </p:nvGrpSpPr>
        <p:grpSpPr>
          <a:xfrm>
            <a:off x="0" y="-25920"/>
            <a:ext cx="9143640" cy="5194800"/>
            <a:chOff x="0" y="-25920"/>
            <a:chExt cx="9143640" cy="5194800"/>
          </a:xfrm>
        </p:grpSpPr>
        <p:pic>
          <p:nvPicPr>
            <p:cNvPr id="159" name="Google Shape;62;p9"/>
            <p:cNvPicPr/>
            <p:nvPr/>
          </p:nvPicPr>
          <p:blipFill>
            <a:blip r:embed="rId4"/>
            <a:srcRect l="1853"/>
            <a:stretch/>
          </p:blipFill>
          <p:spPr>
            <a:xfrm>
              <a:off x="0" y="-25920"/>
              <a:ext cx="9143640" cy="5194800"/>
            </a:xfrm>
            <a:prstGeom prst="rect">
              <a:avLst/>
            </a:prstGeom>
            <a:ln w="0">
              <a:noFill/>
            </a:ln>
          </p:spPr>
        </p:pic>
        <p:pic>
          <p:nvPicPr>
            <p:cNvPr id="160" name="Google Shape;63;p9"/>
            <p:cNvPicPr/>
            <p:nvPr/>
          </p:nvPicPr>
          <p:blipFill>
            <a:blip r:embed="rId4"/>
            <a:srcRect l="1853"/>
            <a:stretch/>
          </p:blipFill>
          <p:spPr>
            <a:xfrm>
              <a:off x="0" y="-25920"/>
              <a:ext cx="9143640" cy="5194800"/>
            </a:xfrm>
            <a:prstGeom prst="rect">
              <a:avLst/>
            </a:prstGeom>
            <a:ln w="0">
              <a:noFill/>
            </a:ln>
          </p:spPr>
        </p:pic>
      </p:grpSp>
      <p:sp>
        <p:nvSpPr>
          <p:cNvPr id="161" name="PlaceHolder 1"/>
          <p:cNvSpPr>
            <a:spLocks noGrp="1"/>
          </p:cNvSpPr>
          <p:nvPr>
            <p:ph type="title"/>
          </p:nvPr>
        </p:nvSpPr>
        <p:spPr>
          <a:xfrm>
            <a:off x="1764360" y="1116000"/>
            <a:ext cx="5614920" cy="2099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16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1woKtFjN-bE?si=bQ1waJTgeUwXjkoi" TargetMode="External"/><Relationship Id="rId7" Type="http://schemas.openxmlformats.org/officeDocument/2006/relationships/hyperlink" Target="https://www.reddit.com/r/WarplanePorn/comments/xsonox/sshaped_duct_of_kf21_boramaealbum/" TargetMode="External"/><Relationship Id="rId2" Type="http://schemas.openxmlformats.org/officeDocument/2006/relationships/hyperlink" Target="https://youtu.be/MJQVpvWBwXg?si=oycIkb3c4b41rUOZ" TargetMode="External"/><Relationship Id="rId1" Type="http://schemas.openxmlformats.org/officeDocument/2006/relationships/slideLayout" Target="../slideLayouts/slideLayout2.xml"/><Relationship Id="rId6" Type="http://schemas.openxmlformats.org/officeDocument/2006/relationships/hyperlink" Target="https://www.reddit.com/r/aviation/comments/eki2bk/ever_wondered_how_an_sduct_setup_looks_like_with/" TargetMode="External"/><Relationship Id="rId5" Type="http://schemas.openxmlformats.org/officeDocument/2006/relationships/hyperlink" Target="https://en.wikipedia.org/wiki/S-duct" TargetMode="External"/><Relationship Id="rId4" Type="http://schemas.openxmlformats.org/officeDocument/2006/relationships/hyperlink" Target="https://www.sciencedirect.com/science/article/abs/pii/S127096381631351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4775" y="3274822"/>
            <a:ext cx="9046237" cy="1464859"/>
          </a:xfrm>
          <a:prstGeom prst="rect">
            <a:avLst/>
          </a:prstGeom>
          <a:noFill/>
          <a:ln w="0">
            <a:noFill/>
          </a:ln>
        </p:spPr>
        <p:txBody>
          <a:bodyPr lIns="91440" tIns="91440" rIns="91440" bIns="91440" anchor="b">
            <a:noAutofit/>
          </a:bodyPr>
          <a:lstStyle/>
          <a:p>
            <a:pPr algn="ctr">
              <a:lnSpc>
                <a:spcPct val="100000"/>
              </a:lnSpc>
              <a:tabLst>
                <a:tab pos="0" algn="l"/>
              </a:tabLst>
            </a:pPr>
            <a:r>
              <a:rPr lang="en" b="1" dirty="0">
                <a:solidFill>
                  <a:srgbClr val="002060"/>
                </a:solidFill>
                <a:latin typeface="Abadi" panose="020B0604020104020204" pitchFamily="34" charset="0"/>
                <a:ea typeface="Calibri"/>
                <a:cs typeface="Calibri"/>
              </a:rPr>
              <a:t>Comparing and Predicting S-Duct Performance with CFD and AI Model</a:t>
            </a:r>
            <a:endParaRPr lang="en-US" b="1" dirty="0">
              <a:solidFill>
                <a:srgbClr val="002060"/>
              </a:solidFill>
              <a:latin typeface="Abadi" panose="020B0604020104020204" pitchFamily="34" charset="0"/>
              <a:ea typeface="Calibri"/>
              <a:cs typeface="Calibri"/>
            </a:endParaRPr>
          </a:p>
        </p:txBody>
      </p:sp>
      <p:pic>
        <p:nvPicPr>
          <p:cNvPr id="3" name="Picture 2">
            <a:extLst>
              <a:ext uri="{FF2B5EF4-FFF2-40B4-BE49-F238E27FC236}">
                <a16:creationId xmlns:a16="http://schemas.microsoft.com/office/drawing/2014/main" id="{49B1ACCB-C6EE-E640-DD81-14D1D607ED78}"/>
              </a:ext>
            </a:extLst>
          </p:cNvPr>
          <p:cNvPicPr>
            <a:picLocks noChangeAspect="1"/>
          </p:cNvPicPr>
          <p:nvPr/>
        </p:nvPicPr>
        <p:blipFill>
          <a:blip r:embed="rId2"/>
          <a:stretch>
            <a:fillRect/>
          </a:stretch>
        </p:blipFill>
        <p:spPr>
          <a:xfrm>
            <a:off x="1344665" y="480589"/>
            <a:ext cx="6363630" cy="2292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4A2E1-6E07-C287-BC33-A42DC8F454F2}"/>
            </a:ext>
          </a:extLst>
        </p:cNvPr>
        <p:cNvGrpSpPr/>
        <p:nvPr/>
      </p:nvGrpSpPr>
      <p:grpSpPr>
        <a:xfrm>
          <a:off x="0" y="0"/>
          <a:ext cx="0" cy="0"/>
          <a:chOff x="0" y="0"/>
          <a:chExt cx="0" cy="0"/>
        </a:xfrm>
      </p:grpSpPr>
      <p:sp>
        <p:nvSpPr>
          <p:cNvPr id="200" name="PlaceHolder 1">
            <a:extLst>
              <a:ext uri="{FF2B5EF4-FFF2-40B4-BE49-F238E27FC236}">
                <a16:creationId xmlns:a16="http://schemas.microsoft.com/office/drawing/2014/main" id="{9A4CF5D7-A3F5-353A-9CE7-5BF452CF4926}"/>
              </a:ext>
            </a:extLst>
          </p:cNvPr>
          <p:cNvSpPr>
            <a:spLocks noGrp="1"/>
          </p:cNvSpPr>
          <p:nvPr>
            <p:ph type="title"/>
          </p:nvPr>
        </p:nvSpPr>
        <p:spPr>
          <a:xfrm>
            <a:off x="1680424" y="14373"/>
            <a:ext cx="5619240" cy="952201"/>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4000" b="1" spc="-1" dirty="0">
                <a:solidFill>
                  <a:srgbClr val="002060"/>
                </a:solidFill>
                <a:latin typeface="Calibri"/>
                <a:ea typeface="Calibri"/>
                <a:cs typeface="Calibri"/>
              </a:rPr>
              <a:t>References</a:t>
            </a:r>
            <a:endParaRPr lang="en" sz="4000" b="1" strike="noStrike" spc="-1" dirty="0">
              <a:solidFill>
                <a:srgbClr val="002060"/>
              </a:solidFill>
              <a:latin typeface="Calibri"/>
              <a:ea typeface="Calibri"/>
              <a:cs typeface="Calibri"/>
            </a:endParaRPr>
          </a:p>
        </p:txBody>
      </p:sp>
      <p:sp>
        <p:nvSpPr>
          <p:cNvPr id="5" name="Rectangle 4">
            <a:extLst>
              <a:ext uri="{FF2B5EF4-FFF2-40B4-BE49-F238E27FC236}">
                <a16:creationId xmlns:a16="http://schemas.microsoft.com/office/drawing/2014/main" id="{39720E57-8716-3733-9DF4-37BDFBDED568}"/>
              </a:ext>
            </a:extLst>
          </p:cNvPr>
          <p:cNvSpPr>
            <a:spLocks noChangeArrowheads="1"/>
          </p:cNvSpPr>
          <p:nvPr/>
        </p:nvSpPr>
        <p:spPr bwMode="auto">
          <a:xfrm>
            <a:off x="159741" y="1294441"/>
            <a:ext cx="8660605" cy="2703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9870" marR="0" lvl="0" indent="0" algn="l" defTabSz="914400" rtl="0" eaLnBrk="0" fontAlgn="base" latinLnBrk="0" hangingPunct="0">
              <a:lnSpc>
                <a:spcPct val="100000"/>
              </a:lnSpc>
              <a:spcBef>
                <a:spcPts val="1000"/>
              </a:spcBef>
              <a:spcAft>
                <a:spcPct val="0"/>
              </a:spcAft>
              <a:buClrTx/>
              <a:buSzTx/>
              <a:buFont typeface="Arial"/>
              <a:buChar char="•"/>
              <a:tabLst/>
            </a:pPr>
            <a:r>
              <a:rPr lang="en-US" sz="1600" dirty="0">
                <a:ea typeface="+mn-lt"/>
                <a:cs typeface="+mn-lt"/>
                <a:hlinkClick r:id="rId2"/>
              </a:rPr>
              <a:t>https://youtu</a:t>
            </a:r>
            <a:r>
              <a:rPr kumimoji="0" lang="en-US" sz="1600" b="0" i="0" u="none" strike="noStrike" cap="none" normalizeH="0" baseline="0" dirty="0">
                <a:ln>
                  <a:noFill/>
                </a:ln>
                <a:effectLst/>
                <a:ea typeface="+mn-lt"/>
                <a:cs typeface="+mn-lt"/>
                <a:hlinkClick r:id="rId2"/>
              </a:rPr>
              <a:t>.</a:t>
            </a:r>
            <a:r>
              <a:rPr lang="en-US" sz="1600" dirty="0">
                <a:ea typeface="+mn-lt"/>
                <a:cs typeface="+mn-lt"/>
                <a:hlinkClick r:id="rId2"/>
              </a:rPr>
              <a:t>be/MJQVpvWBwXg?si=oycIkb3c4b41rUOZ</a:t>
            </a:r>
            <a:endParaRPr lang="en-US" altLang="en-US" sz="1600" dirty="0">
              <a:ea typeface="+mn-lt"/>
              <a:cs typeface="+mn-lt"/>
              <a:hlinkClick r:id="rId2"/>
            </a:endParaRPr>
          </a:p>
          <a:p>
            <a:pPr marL="229870">
              <a:spcBef>
                <a:spcPts val="1000"/>
              </a:spcBef>
              <a:spcAft>
                <a:spcPct val="0"/>
              </a:spcAft>
              <a:buFont typeface="Arial"/>
              <a:buChar char="•"/>
            </a:pPr>
            <a:r>
              <a:rPr lang="en-US" sz="1600" dirty="0">
                <a:ea typeface="+mn-lt"/>
                <a:cs typeface="+mn-lt"/>
                <a:hlinkClick r:id="rId3"/>
              </a:rPr>
              <a:t>https://youtu.be/1woKtFjN-bE?si=bQ1waJTgeUwXjkoi</a:t>
            </a:r>
          </a:p>
          <a:p>
            <a:pPr marL="229870">
              <a:spcBef>
                <a:spcPts val="1000"/>
              </a:spcBef>
              <a:spcAft>
                <a:spcPct val="0"/>
              </a:spcAft>
              <a:buFont typeface="Arial"/>
              <a:buChar char="•"/>
            </a:pPr>
            <a:r>
              <a:rPr lang="en-US" sz="1600" dirty="0">
                <a:ea typeface="+mn-lt"/>
                <a:cs typeface="+mn-lt"/>
                <a:hlinkClick r:id="rId4"/>
              </a:rPr>
              <a:t>https://www.sciencedirect.com/science/article/abs/pii/S1270963816313517</a:t>
            </a:r>
          </a:p>
          <a:p>
            <a:pPr marL="229870">
              <a:spcBef>
                <a:spcPts val="1000"/>
              </a:spcBef>
              <a:spcAft>
                <a:spcPct val="0"/>
              </a:spcAft>
              <a:buFont typeface="Arial"/>
              <a:buChar char="•"/>
            </a:pPr>
            <a:r>
              <a:rPr lang="en-US" sz="1600" dirty="0">
                <a:ea typeface="+mn-lt"/>
                <a:cs typeface="+mn-lt"/>
                <a:hlinkClick r:id="rId5"/>
              </a:rPr>
              <a:t>https://en.wikipedia.org/wiki/S-duct</a:t>
            </a:r>
          </a:p>
          <a:p>
            <a:pPr marL="229870">
              <a:spcBef>
                <a:spcPts val="1000"/>
              </a:spcBef>
              <a:spcAft>
                <a:spcPct val="0"/>
              </a:spcAft>
              <a:buFont typeface="Arial"/>
              <a:buChar char="•"/>
            </a:pPr>
            <a:r>
              <a:rPr lang="en-US" sz="1600" dirty="0">
                <a:ea typeface="+mn-lt"/>
                <a:cs typeface="+mn-lt"/>
                <a:hlinkClick r:id="rId6"/>
              </a:rPr>
              <a:t>https://www.reddit.com/r/aviation/comments/eki2bk/ever_wondered_how_an_sduct_setup_looks_like_with/</a:t>
            </a:r>
          </a:p>
          <a:p>
            <a:pPr marL="229870">
              <a:spcBef>
                <a:spcPts val="1000"/>
              </a:spcBef>
              <a:spcAft>
                <a:spcPct val="0"/>
              </a:spcAft>
              <a:buFont typeface="Arial"/>
              <a:buChar char="•"/>
            </a:pPr>
            <a:r>
              <a:rPr lang="en-US" sz="1600" dirty="0">
                <a:ea typeface="+mn-lt"/>
                <a:cs typeface="+mn-lt"/>
                <a:hlinkClick r:id="rId7"/>
              </a:rPr>
              <a:t>https://www.reddit.com/r/WarplanePorn/comments/xsonox/sshaped_duct_of_kf21_boramaealbum/</a:t>
            </a:r>
          </a:p>
        </p:txBody>
      </p:sp>
    </p:spTree>
    <p:extLst>
      <p:ext uri="{BB962C8B-B14F-4D97-AF65-F5344CB8AC3E}">
        <p14:creationId xmlns:p14="http://schemas.microsoft.com/office/powerpoint/2010/main" val="252154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B9D7D-4668-D588-AB91-167C33BF8C5D}"/>
            </a:ext>
          </a:extLst>
        </p:cNvPr>
        <p:cNvGrpSpPr/>
        <p:nvPr/>
      </p:nvGrpSpPr>
      <p:grpSpPr>
        <a:xfrm>
          <a:off x="0" y="0"/>
          <a:ext cx="0" cy="0"/>
          <a:chOff x="0" y="0"/>
          <a:chExt cx="0" cy="0"/>
        </a:xfrm>
      </p:grpSpPr>
      <p:sp>
        <p:nvSpPr>
          <p:cNvPr id="200" name="PlaceHolder 1">
            <a:extLst>
              <a:ext uri="{FF2B5EF4-FFF2-40B4-BE49-F238E27FC236}">
                <a16:creationId xmlns:a16="http://schemas.microsoft.com/office/drawing/2014/main" id="{1D8B0B62-40DA-0317-E119-734C7FFDEA83}"/>
              </a:ext>
            </a:extLst>
          </p:cNvPr>
          <p:cNvSpPr>
            <a:spLocks noGrp="1"/>
          </p:cNvSpPr>
          <p:nvPr>
            <p:ph type="title"/>
          </p:nvPr>
        </p:nvSpPr>
        <p:spPr>
          <a:xfrm>
            <a:off x="1762200" y="1114560"/>
            <a:ext cx="5619240" cy="2104560"/>
          </a:xfrm>
          <a:prstGeom prst="rect">
            <a:avLst/>
          </a:prstGeom>
          <a:noFill/>
          <a:ln w="0">
            <a:noFill/>
          </a:ln>
        </p:spPr>
        <p:txBody>
          <a:bodyPr lIns="91440" tIns="91440" rIns="91440" bIns="91440" anchor="ctr">
            <a:normAutofit/>
          </a:bodyPr>
          <a:lstStyle/>
          <a:p>
            <a:pPr algn="ctr">
              <a:lnSpc>
                <a:spcPct val="100000"/>
              </a:lnSpc>
              <a:tabLst>
                <a:tab pos="0" algn="l"/>
              </a:tabLst>
            </a:pPr>
            <a:r>
              <a:rPr lang="en" sz="6000" b="1" spc="-1">
                <a:solidFill>
                  <a:schemeClr val="dk1"/>
                </a:solidFill>
                <a:latin typeface="Calibri"/>
                <a:ea typeface="Calibri"/>
                <a:cs typeface="Calibri"/>
              </a:rPr>
              <a:t>Thank You</a:t>
            </a:r>
            <a:endParaRPr lang="en" sz="6000" b="1" strike="noStrike" spc="-1">
              <a:solidFill>
                <a:schemeClr val="dk1"/>
              </a:solidFill>
              <a:latin typeface="Calibri"/>
              <a:ea typeface="Calibri"/>
              <a:cs typeface="Calibri"/>
            </a:endParaRPr>
          </a:p>
        </p:txBody>
      </p:sp>
      <p:sp>
        <p:nvSpPr>
          <p:cNvPr id="201" name="PlaceHolder 2">
            <a:extLst>
              <a:ext uri="{FF2B5EF4-FFF2-40B4-BE49-F238E27FC236}">
                <a16:creationId xmlns:a16="http://schemas.microsoft.com/office/drawing/2014/main" id="{13B65456-2F71-B48D-4EF6-3CFFECF210C7}"/>
              </a:ext>
            </a:extLst>
          </p:cNvPr>
          <p:cNvSpPr>
            <a:spLocks noGrp="1"/>
          </p:cNvSpPr>
          <p:nvPr>
            <p:ph type="subTitle"/>
          </p:nvPr>
        </p:nvSpPr>
        <p:spPr>
          <a:xfrm>
            <a:off x="1762200" y="3152880"/>
            <a:ext cx="5619240" cy="952200"/>
          </a:xfrm>
          <a:prstGeom prst="rect">
            <a:avLst/>
          </a:prstGeom>
          <a:noFill/>
          <a:ln w="0">
            <a:noFill/>
          </a:ln>
        </p:spPr>
        <p:txBody>
          <a:bodyPr lIns="91440" tIns="91440" rIns="91440" bIns="91440" anchor="t">
            <a:normAutofit fontScale="96933"/>
          </a:bodyPr>
          <a:lstStyle/>
          <a:p>
            <a:pPr indent="0" algn="ctr">
              <a:lnSpc>
                <a:spcPct val="100000"/>
              </a:lnSpc>
              <a:buNone/>
              <a:tabLst>
                <a:tab pos="0" algn="l"/>
              </a:tabLst>
            </a:pPr>
            <a:endParaRPr lang="en" sz="1600" b="0" strike="noStrike" spc="-1" dirty="0">
              <a:solidFill>
                <a:schemeClr val="dk1"/>
              </a:solidFill>
              <a:latin typeface="Archivo"/>
            </a:endParaRPr>
          </a:p>
        </p:txBody>
      </p:sp>
    </p:spTree>
    <p:extLst>
      <p:ext uri="{BB962C8B-B14F-4D97-AF65-F5344CB8AC3E}">
        <p14:creationId xmlns:p14="http://schemas.microsoft.com/office/powerpoint/2010/main" val="2689162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72E54-9AD8-1322-1EB4-289B449892AB}"/>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FD86E459-5D9E-A219-1632-D09C55DDAA62}"/>
              </a:ext>
            </a:extLst>
          </p:cNvPr>
          <p:cNvSpPr>
            <a:spLocks noGrp="1"/>
          </p:cNvSpPr>
          <p:nvPr>
            <p:ph type="title"/>
          </p:nvPr>
        </p:nvSpPr>
        <p:spPr>
          <a:xfrm>
            <a:off x="1538794" y="270853"/>
            <a:ext cx="5619240" cy="2042777"/>
          </a:xfrm>
          <a:prstGeom prst="rect">
            <a:avLst/>
          </a:prstGeom>
          <a:noFill/>
          <a:ln w="0">
            <a:noFill/>
          </a:ln>
        </p:spPr>
        <p:txBody>
          <a:bodyPr lIns="91440" tIns="91440" rIns="91440" bIns="91440" anchor="ctr">
            <a:normAutofit/>
          </a:bodyPr>
          <a:lstStyle/>
          <a:p>
            <a:pPr algn="ctr">
              <a:tabLst>
                <a:tab pos="0" algn="l"/>
              </a:tabLst>
            </a:pPr>
            <a:r>
              <a:rPr lang="en-US" sz="4000" b="1" spc="-1" dirty="0">
                <a:solidFill>
                  <a:srgbClr val="002060"/>
                </a:solidFill>
                <a:latin typeface="Calibri"/>
                <a:ea typeface="+mj-lt"/>
                <a:cs typeface="+mj-lt"/>
              </a:rPr>
              <a:t>Content</a:t>
            </a:r>
            <a:endParaRPr lang="en" sz="4000" spc="-1" dirty="0">
              <a:solidFill>
                <a:srgbClr val="002060"/>
              </a:solidFill>
              <a:latin typeface="Calibri"/>
              <a:ea typeface="+mj-lt"/>
              <a:cs typeface="+mj-lt"/>
            </a:endParaRPr>
          </a:p>
          <a:p>
            <a:pPr indent="0" algn="ctr">
              <a:lnSpc>
                <a:spcPct val="100000"/>
              </a:lnSpc>
              <a:buNone/>
              <a:tabLst>
                <a:tab pos="0" algn="l"/>
              </a:tabLst>
            </a:pPr>
            <a:endParaRPr lang="en" sz="6000" b="0" strike="noStrike" spc="-1" dirty="0">
              <a:solidFill>
                <a:schemeClr val="dk1"/>
              </a:solidFill>
              <a:latin typeface="Raleway Black"/>
            </a:endParaRPr>
          </a:p>
        </p:txBody>
      </p:sp>
      <p:sp>
        <p:nvSpPr>
          <p:cNvPr id="170" name="PlaceHolder 2">
            <a:extLst>
              <a:ext uri="{FF2B5EF4-FFF2-40B4-BE49-F238E27FC236}">
                <a16:creationId xmlns:a16="http://schemas.microsoft.com/office/drawing/2014/main" id="{E4CD1ECF-F34A-D8F6-6CEE-C45A145D9D41}"/>
              </a:ext>
            </a:extLst>
          </p:cNvPr>
          <p:cNvSpPr>
            <a:spLocks noGrp="1"/>
          </p:cNvSpPr>
          <p:nvPr>
            <p:ph type="subTitle"/>
          </p:nvPr>
        </p:nvSpPr>
        <p:spPr>
          <a:xfrm>
            <a:off x="273346" y="1531434"/>
            <a:ext cx="8387433" cy="2342180"/>
          </a:xfrm>
          <a:prstGeom prst="rect">
            <a:avLst/>
          </a:prstGeom>
          <a:noFill/>
          <a:ln w="0">
            <a:noFill/>
          </a:ln>
        </p:spPr>
        <p:txBody>
          <a:bodyPr lIns="91440" tIns="91440" rIns="91440" bIns="91440" anchor="t">
            <a:noAutofit/>
          </a:bodyPr>
          <a:lstStyle/>
          <a:p>
            <a:pPr algn="just">
              <a:lnSpc>
                <a:spcPct val="100000"/>
              </a:lnSpc>
              <a:spcBef>
                <a:spcPts val="0"/>
              </a:spcBef>
              <a:tabLst>
                <a:tab pos="0" algn="l"/>
              </a:tabLst>
            </a:pPr>
            <a:r>
              <a:rPr lang="en-US" sz="2000" b="1" spc="-1" dirty="0">
                <a:solidFill>
                  <a:srgbClr val="000000"/>
                </a:solidFill>
                <a:latin typeface="Calibri"/>
                <a:ea typeface="+mn-lt"/>
                <a:cs typeface="+mn-lt"/>
              </a:rPr>
              <a:t>Introduction</a:t>
            </a:r>
          </a:p>
          <a:p>
            <a:pPr algn="just">
              <a:lnSpc>
                <a:spcPct val="100000"/>
              </a:lnSpc>
              <a:spcBef>
                <a:spcPts val="0"/>
              </a:spcBef>
              <a:tabLst>
                <a:tab pos="0" algn="l"/>
              </a:tabLst>
            </a:pPr>
            <a:r>
              <a:rPr lang="en-US" sz="2000" b="1" spc="-1" dirty="0">
                <a:solidFill>
                  <a:srgbClr val="000000"/>
                </a:solidFill>
                <a:latin typeface="Calibri"/>
                <a:ea typeface="+mn-lt"/>
                <a:cs typeface="+mn-lt"/>
              </a:rPr>
              <a:t>Objective</a:t>
            </a:r>
          </a:p>
          <a:p>
            <a:pPr algn="just">
              <a:lnSpc>
                <a:spcPct val="100000"/>
              </a:lnSpc>
              <a:spcBef>
                <a:spcPts val="0"/>
              </a:spcBef>
              <a:tabLst>
                <a:tab pos="0" algn="l"/>
              </a:tabLst>
            </a:pPr>
            <a:r>
              <a:rPr lang="en-US" sz="2000" b="1" spc="-1" dirty="0">
                <a:solidFill>
                  <a:srgbClr val="000000"/>
                </a:solidFill>
                <a:latin typeface="Calibri"/>
                <a:ea typeface="+mn-lt"/>
                <a:cs typeface="+mn-lt"/>
              </a:rPr>
              <a:t>Website Overview</a:t>
            </a:r>
          </a:p>
          <a:p>
            <a:pPr algn="just">
              <a:lnSpc>
                <a:spcPct val="100000"/>
              </a:lnSpc>
              <a:spcBef>
                <a:spcPts val="0"/>
              </a:spcBef>
              <a:tabLst>
                <a:tab pos="0" algn="l"/>
              </a:tabLst>
            </a:pPr>
            <a:r>
              <a:rPr lang="en-US" sz="2000" b="1" spc="-1" dirty="0">
                <a:solidFill>
                  <a:srgbClr val="000000"/>
                </a:solidFill>
                <a:latin typeface="Calibri"/>
                <a:ea typeface="+mn-lt"/>
                <a:cs typeface="+mn-lt"/>
              </a:rPr>
              <a:t>Key Features </a:t>
            </a:r>
          </a:p>
          <a:p>
            <a:pPr algn="just">
              <a:lnSpc>
                <a:spcPct val="100000"/>
              </a:lnSpc>
              <a:spcBef>
                <a:spcPts val="0"/>
              </a:spcBef>
              <a:tabLst>
                <a:tab pos="0" algn="l"/>
              </a:tabLst>
            </a:pPr>
            <a:r>
              <a:rPr lang="en-US" sz="2000" b="1" spc="-1" dirty="0">
                <a:solidFill>
                  <a:srgbClr val="000000"/>
                </a:solidFill>
                <a:latin typeface="Calibri"/>
                <a:ea typeface="+mn-lt"/>
                <a:cs typeface="+mn-lt"/>
              </a:rPr>
              <a:t>Circle-circle s-ducts in commercial aircraft</a:t>
            </a:r>
          </a:p>
          <a:p>
            <a:pPr algn="just">
              <a:lnSpc>
                <a:spcPct val="100000"/>
              </a:lnSpc>
              <a:spcBef>
                <a:spcPts val="0"/>
              </a:spcBef>
              <a:tabLst>
                <a:tab pos="0" algn="l"/>
              </a:tabLst>
            </a:pPr>
            <a:r>
              <a:rPr lang="en-US" sz="2000" b="1" spc="-1" dirty="0">
                <a:solidFill>
                  <a:srgbClr val="000000"/>
                </a:solidFill>
                <a:latin typeface="Calibri"/>
                <a:ea typeface="Calibri"/>
                <a:cs typeface="Calibri"/>
              </a:rPr>
              <a:t>Square-circle s-ducts in commercial aircraft</a:t>
            </a:r>
          </a:p>
          <a:p>
            <a:pPr algn="just">
              <a:lnSpc>
                <a:spcPct val="100000"/>
              </a:lnSpc>
              <a:spcBef>
                <a:spcPts val="0"/>
              </a:spcBef>
              <a:tabLst>
                <a:tab pos="0" algn="l"/>
              </a:tabLst>
            </a:pPr>
            <a:r>
              <a:rPr lang="en-US" sz="2000" b="1" spc="-1" dirty="0">
                <a:solidFill>
                  <a:srgbClr val="000000"/>
                </a:solidFill>
                <a:latin typeface="Calibri"/>
                <a:ea typeface="Calibri"/>
                <a:cs typeface="Calibri"/>
              </a:rPr>
              <a:t>Conclusions</a:t>
            </a:r>
          </a:p>
          <a:p>
            <a:pPr marL="285750" indent="-285750" algn="just">
              <a:lnSpc>
                <a:spcPct val="100000"/>
              </a:lnSpc>
              <a:spcBef>
                <a:spcPts val="0"/>
              </a:spcBef>
              <a:buFont typeface="Wingdings" panose="020B0604020202020204" pitchFamily="34" charset="0"/>
              <a:buChar char="Ø"/>
              <a:tabLst>
                <a:tab pos="0" algn="l"/>
              </a:tabLst>
            </a:pPr>
            <a:endParaRPr lang="en-US" sz="1600" spc="-1" dirty="0">
              <a:solidFill>
                <a:srgbClr val="000000"/>
              </a:solidFill>
              <a:latin typeface="Calibri"/>
              <a:ea typeface="+mn-lt"/>
              <a:cs typeface="+mn-lt"/>
            </a:endParaRPr>
          </a:p>
        </p:txBody>
      </p:sp>
    </p:spTree>
    <p:extLst>
      <p:ext uri="{BB962C8B-B14F-4D97-AF65-F5344CB8AC3E}">
        <p14:creationId xmlns:p14="http://schemas.microsoft.com/office/powerpoint/2010/main" val="294088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538794" y="270853"/>
            <a:ext cx="5619240" cy="2042777"/>
          </a:xfrm>
          <a:prstGeom prst="rect">
            <a:avLst/>
          </a:prstGeom>
          <a:noFill/>
          <a:ln w="0">
            <a:noFill/>
          </a:ln>
        </p:spPr>
        <p:txBody>
          <a:bodyPr lIns="91440" tIns="91440" rIns="91440" bIns="91440" anchor="ctr">
            <a:normAutofit/>
          </a:bodyPr>
          <a:lstStyle/>
          <a:p>
            <a:pPr algn="ctr">
              <a:tabLst>
                <a:tab pos="0" algn="l"/>
              </a:tabLst>
            </a:pPr>
            <a:r>
              <a:rPr lang="en-US" sz="4000" b="1" spc="-1" dirty="0">
                <a:solidFill>
                  <a:srgbClr val="002060"/>
                </a:solidFill>
                <a:latin typeface="Calibri"/>
                <a:ea typeface="+mj-lt"/>
                <a:cs typeface="+mj-lt"/>
              </a:rPr>
              <a:t>Introduction</a:t>
            </a:r>
            <a:endParaRPr lang="en" sz="4000" spc="-1" dirty="0">
              <a:solidFill>
                <a:srgbClr val="002060"/>
              </a:solidFill>
              <a:latin typeface="Calibri"/>
              <a:ea typeface="+mj-lt"/>
              <a:cs typeface="+mj-lt"/>
            </a:endParaRPr>
          </a:p>
          <a:p>
            <a:pPr indent="0" algn="ctr">
              <a:lnSpc>
                <a:spcPct val="100000"/>
              </a:lnSpc>
              <a:buNone/>
              <a:tabLst>
                <a:tab pos="0" algn="l"/>
              </a:tabLst>
            </a:pPr>
            <a:endParaRPr lang="en" sz="6000" b="0" strike="noStrike" spc="-1" dirty="0">
              <a:solidFill>
                <a:schemeClr val="dk1"/>
              </a:solidFill>
              <a:latin typeface="Raleway Black"/>
            </a:endParaRPr>
          </a:p>
        </p:txBody>
      </p:sp>
      <p:sp>
        <p:nvSpPr>
          <p:cNvPr id="170" name="PlaceHolder 2"/>
          <p:cNvSpPr>
            <a:spLocks noGrp="1"/>
          </p:cNvSpPr>
          <p:nvPr>
            <p:ph type="subTitle"/>
          </p:nvPr>
        </p:nvSpPr>
        <p:spPr>
          <a:xfrm>
            <a:off x="273346" y="1531434"/>
            <a:ext cx="8387433" cy="2342180"/>
          </a:xfrm>
          <a:prstGeom prst="rect">
            <a:avLst/>
          </a:prstGeom>
          <a:noFill/>
          <a:ln w="0">
            <a:noFill/>
          </a:ln>
        </p:spPr>
        <p:txBody>
          <a:bodyPr lIns="91440" tIns="91440" rIns="91440" bIns="91440" anchor="t">
            <a:noAutofit/>
          </a:bodyPr>
          <a:lstStyle/>
          <a:p>
            <a:pPr marL="0" indent="0" algn="just">
              <a:lnSpc>
                <a:spcPct val="100000"/>
              </a:lnSpc>
              <a:spcBef>
                <a:spcPts val="0"/>
              </a:spcBef>
              <a:buNone/>
              <a:tabLst>
                <a:tab pos="0" algn="l"/>
              </a:tabLst>
            </a:pPr>
            <a:r>
              <a:rPr lang="en-US" sz="1600" spc="-1" dirty="0">
                <a:solidFill>
                  <a:srgbClr val="000000"/>
                </a:solidFill>
                <a:latin typeface="Calibri"/>
                <a:ea typeface="+mn-lt"/>
                <a:cs typeface="+mn-lt"/>
              </a:rPr>
              <a:t>An S-duct ( serpentine inlet), is a specialized</a:t>
            </a:r>
          </a:p>
          <a:p>
            <a:pPr marL="0" indent="0" algn="just">
              <a:lnSpc>
                <a:spcPct val="100000"/>
              </a:lnSpc>
              <a:spcBef>
                <a:spcPts val="0"/>
              </a:spcBef>
              <a:buNone/>
              <a:tabLst>
                <a:tab pos="0" algn="l"/>
              </a:tabLst>
            </a:pPr>
            <a:r>
              <a:rPr lang="en-US" sz="1600" spc="-1" dirty="0">
                <a:solidFill>
                  <a:srgbClr val="000000"/>
                </a:solidFill>
                <a:latin typeface="Calibri"/>
                <a:ea typeface="+mn-lt"/>
                <a:cs typeface="+mn-lt"/>
              </a:rPr>
              <a:t>duct used in aircraft and high-performance</a:t>
            </a:r>
          </a:p>
          <a:p>
            <a:pPr marL="0" indent="0" algn="just">
              <a:lnSpc>
                <a:spcPct val="100000"/>
              </a:lnSpc>
              <a:spcBef>
                <a:spcPts val="0"/>
              </a:spcBef>
              <a:buNone/>
              <a:tabLst>
                <a:tab pos="0" algn="l"/>
              </a:tabLst>
            </a:pPr>
            <a:r>
              <a:rPr lang="en-US" sz="1600" spc="-1" dirty="0">
                <a:solidFill>
                  <a:srgbClr val="000000"/>
                </a:solidFill>
                <a:latin typeface="Calibri"/>
                <a:ea typeface="+mn-lt"/>
                <a:cs typeface="+mn-lt"/>
              </a:rPr>
              <a:t>vehicles to efficiently manage airflow.  </a:t>
            </a:r>
            <a:endParaRPr lang="en" sz="1600" dirty="0">
              <a:solidFill>
                <a:schemeClr val="dk1"/>
              </a:solidFill>
              <a:latin typeface="Calibri"/>
              <a:ea typeface="+mn-lt"/>
              <a:cs typeface="+mn-lt"/>
            </a:endParaRPr>
          </a:p>
          <a:p>
            <a:pPr marL="0" indent="0" algn="just">
              <a:lnSpc>
                <a:spcPct val="100000"/>
              </a:lnSpc>
              <a:spcBef>
                <a:spcPts val="0"/>
              </a:spcBef>
              <a:buNone/>
              <a:tabLst>
                <a:tab pos="0" algn="l"/>
              </a:tabLst>
            </a:pPr>
            <a:endParaRPr lang="en" sz="1600" spc="-1" dirty="0">
              <a:solidFill>
                <a:schemeClr val="dk1"/>
              </a:solidFill>
              <a:latin typeface="Calibri"/>
              <a:ea typeface="+mn-lt"/>
              <a:cs typeface="+mn-lt"/>
            </a:endParaRPr>
          </a:p>
          <a:p>
            <a:pPr marL="0" indent="0" algn="just">
              <a:lnSpc>
                <a:spcPct val="100000"/>
              </a:lnSpc>
              <a:spcBef>
                <a:spcPts val="0"/>
              </a:spcBef>
              <a:buNone/>
              <a:tabLst>
                <a:tab pos="0" algn="l"/>
              </a:tabLst>
            </a:pPr>
            <a:r>
              <a:rPr lang="en" sz="1600" b="1" spc="-1" dirty="0">
                <a:solidFill>
                  <a:schemeClr val="dk1"/>
                </a:solidFill>
                <a:latin typeface="Calibri"/>
                <a:ea typeface="+mn-lt"/>
                <a:cs typeface="+mn-lt"/>
              </a:rPr>
              <a:t>Key Features: </a:t>
            </a:r>
            <a:endParaRPr lang="en" sz="1600" b="1" dirty="0">
              <a:solidFill>
                <a:schemeClr val="dk1"/>
              </a:solidFill>
              <a:latin typeface="Calibri"/>
              <a:ea typeface="+mn-lt"/>
              <a:cs typeface="+mn-lt"/>
            </a:endParaRPr>
          </a:p>
          <a:p>
            <a:pPr algn="just">
              <a:lnSpc>
                <a:spcPct val="100000"/>
              </a:lnSpc>
              <a:spcBef>
                <a:spcPts val="0"/>
              </a:spcBef>
              <a:tabLst>
                <a:tab pos="0" algn="l"/>
              </a:tabLst>
            </a:pPr>
            <a:r>
              <a:rPr lang="en" sz="1600" spc="-1" dirty="0">
                <a:solidFill>
                  <a:schemeClr val="dk1"/>
                </a:solidFill>
                <a:latin typeface="Calibri"/>
                <a:ea typeface="+mn-lt"/>
                <a:cs typeface="+mn-lt"/>
              </a:rPr>
              <a:t> The S-shaped pathway ensures smooth airflow through bends, reducing turbulence. </a:t>
            </a:r>
            <a:endParaRPr lang="en" sz="1600" dirty="0">
              <a:solidFill>
                <a:schemeClr val="dk1"/>
              </a:solidFill>
              <a:latin typeface="Calibri"/>
              <a:ea typeface="+mn-lt"/>
              <a:cs typeface="+mn-lt"/>
            </a:endParaRPr>
          </a:p>
          <a:p>
            <a:pPr algn="just">
              <a:lnSpc>
                <a:spcPct val="100000"/>
              </a:lnSpc>
              <a:spcBef>
                <a:spcPts val="0"/>
              </a:spcBef>
              <a:tabLst>
                <a:tab pos="0" algn="l"/>
              </a:tabLst>
            </a:pPr>
            <a:r>
              <a:rPr lang="en" sz="1600" spc="-1" dirty="0">
                <a:solidFill>
                  <a:schemeClr val="dk1"/>
                </a:solidFill>
                <a:latin typeface="Calibri"/>
                <a:ea typeface="+mn-lt"/>
                <a:cs typeface="+mn-lt"/>
              </a:rPr>
              <a:t> S-ducts improves stability by managing airflow around the planes. </a:t>
            </a:r>
            <a:endParaRPr lang="en" sz="1600" dirty="0">
              <a:solidFill>
                <a:schemeClr val="dk1"/>
              </a:solidFill>
              <a:latin typeface="Calibri"/>
              <a:ea typeface="+mn-lt"/>
              <a:cs typeface="+mn-lt"/>
            </a:endParaRPr>
          </a:p>
          <a:p>
            <a:pPr algn="just">
              <a:lnSpc>
                <a:spcPct val="100000"/>
              </a:lnSpc>
              <a:spcBef>
                <a:spcPts val="0"/>
              </a:spcBef>
              <a:tabLst>
                <a:tab pos="0" algn="l"/>
              </a:tabLst>
            </a:pPr>
            <a:r>
              <a:rPr lang="en" sz="1600" spc="-1" dirty="0">
                <a:solidFill>
                  <a:schemeClr val="dk1"/>
                </a:solidFill>
                <a:latin typeface="Calibri"/>
                <a:ea typeface="+mn-lt"/>
                <a:cs typeface="+mn-lt"/>
              </a:rPr>
              <a:t>Curved walls can guide radar waves into radar-absorbent materials (RAM), reducing reflected energy.</a:t>
            </a:r>
            <a:endParaRPr lang="en" sz="1600" dirty="0">
              <a:solidFill>
                <a:schemeClr val="dk1"/>
              </a:solidFill>
              <a:latin typeface="Calibri"/>
              <a:ea typeface="+mn-lt"/>
              <a:cs typeface="+mn-lt"/>
            </a:endParaRPr>
          </a:p>
        </p:txBody>
      </p:sp>
      <p:pic>
        <p:nvPicPr>
          <p:cNvPr id="1026" name="Picture 2">
            <a:extLst>
              <a:ext uri="{FF2B5EF4-FFF2-40B4-BE49-F238E27FC236}">
                <a16:creationId xmlns:a16="http://schemas.microsoft.com/office/drawing/2014/main" id="{81356FFF-86FA-DC59-8365-A355970F1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31434"/>
            <a:ext cx="4244898" cy="11522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2D2B9-46EF-BFAD-5E28-91EF207911FC}"/>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12E5D39B-982B-660D-9226-17184E116A75}"/>
              </a:ext>
            </a:extLst>
          </p:cNvPr>
          <p:cNvSpPr>
            <a:spLocks noGrp="1"/>
          </p:cNvSpPr>
          <p:nvPr>
            <p:ph type="title"/>
          </p:nvPr>
        </p:nvSpPr>
        <p:spPr>
          <a:xfrm>
            <a:off x="1402434" y="-98033"/>
            <a:ext cx="5619240" cy="2042777"/>
          </a:xfrm>
          <a:prstGeom prst="rect">
            <a:avLst/>
          </a:prstGeom>
          <a:noFill/>
          <a:ln w="0">
            <a:noFill/>
          </a:ln>
        </p:spPr>
        <p:txBody>
          <a:bodyPr lIns="91440" tIns="91440" rIns="91440" bIns="91440" anchor="ctr">
            <a:normAutofit/>
          </a:bodyPr>
          <a:lstStyle/>
          <a:p>
            <a:pPr algn="ctr">
              <a:tabLst>
                <a:tab pos="0" algn="l"/>
              </a:tabLst>
            </a:pPr>
            <a:r>
              <a:rPr lang="en-US" sz="4000" b="1" spc="-1" dirty="0">
                <a:solidFill>
                  <a:srgbClr val="002060"/>
                </a:solidFill>
                <a:latin typeface="Calibri"/>
                <a:ea typeface="+mj-lt"/>
                <a:cs typeface="+mj-lt"/>
              </a:rPr>
              <a:t>Objective</a:t>
            </a:r>
          </a:p>
          <a:p>
            <a:pPr indent="0" algn="ctr">
              <a:lnSpc>
                <a:spcPct val="100000"/>
              </a:lnSpc>
              <a:buNone/>
              <a:tabLst>
                <a:tab pos="0" algn="l"/>
              </a:tabLst>
            </a:pPr>
            <a:endParaRPr lang="en" sz="6000" b="0" strike="noStrike" spc="-1" dirty="0">
              <a:solidFill>
                <a:schemeClr val="dk1"/>
              </a:solidFill>
              <a:latin typeface="Raleway Black"/>
            </a:endParaRPr>
          </a:p>
        </p:txBody>
      </p:sp>
      <p:sp>
        <p:nvSpPr>
          <p:cNvPr id="170" name="PlaceHolder 2">
            <a:extLst>
              <a:ext uri="{FF2B5EF4-FFF2-40B4-BE49-F238E27FC236}">
                <a16:creationId xmlns:a16="http://schemas.microsoft.com/office/drawing/2014/main" id="{C9658E4F-6D44-DC81-86CF-FCB9F12924EA}"/>
              </a:ext>
            </a:extLst>
          </p:cNvPr>
          <p:cNvSpPr>
            <a:spLocks noGrp="1"/>
          </p:cNvSpPr>
          <p:nvPr>
            <p:ph type="subTitle"/>
          </p:nvPr>
        </p:nvSpPr>
        <p:spPr>
          <a:xfrm>
            <a:off x="527890" y="814858"/>
            <a:ext cx="8125456" cy="1303874"/>
          </a:xfrm>
          <a:prstGeom prst="rect">
            <a:avLst/>
          </a:prstGeom>
          <a:noFill/>
          <a:ln w="0">
            <a:noFill/>
          </a:ln>
        </p:spPr>
        <p:txBody>
          <a:bodyPr lIns="91440" tIns="91440" rIns="91440" bIns="91440" anchor="t">
            <a:noAutofit/>
          </a:bodyPr>
          <a:lstStyle/>
          <a:p>
            <a:pPr marL="0" indent="0" algn="just">
              <a:lnSpc>
                <a:spcPct val="100000"/>
              </a:lnSpc>
              <a:spcBef>
                <a:spcPts val="0"/>
              </a:spcBef>
              <a:buNone/>
              <a:tabLst>
                <a:tab pos="0" algn="l"/>
              </a:tabLst>
            </a:pPr>
            <a:r>
              <a:rPr lang="en-US" sz="1600" dirty="0">
                <a:latin typeface="Calibri"/>
                <a:ea typeface="+mn-lt"/>
                <a:cs typeface="+mn-lt"/>
              </a:rPr>
              <a:t>To develop an interactive </a:t>
            </a:r>
            <a:r>
              <a:rPr lang="en-US" sz="1600" b="1" dirty="0">
                <a:latin typeface="Calibri"/>
                <a:ea typeface="+mn-lt"/>
                <a:cs typeface="+mn-lt"/>
              </a:rPr>
              <a:t>web platform </a:t>
            </a:r>
            <a:r>
              <a:rPr lang="en-US" sz="1600" dirty="0">
                <a:latin typeface="Calibri"/>
                <a:ea typeface="+mn-lt"/>
                <a:cs typeface="+mn-lt"/>
              </a:rPr>
              <a:t>showcasing </a:t>
            </a:r>
            <a:r>
              <a:rPr lang="en-US" sz="1600" b="1" dirty="0">
                <a:latin typeface="Calibri"/>
                <a:ea typeface="+mn-lt"/>
                <a:cs typeface="+mn-lt"/>
              </a:rPr>
              <a:t>aerodynamic analysis </a:t>
            </a:r>
            <a:r>
              <a:rPr lang="en-US" sz="1600" dirty="0">
                <a:latin typeface="Calibri"/>
                <a:ea typeface="+mn-lt"/>
                <a:cs typeface="+mn-lt"/>
              </a:rPr>
              <a:t>of 28 S-duct geometries (4 cross-sections × 7 angles) at Mach 0.6, enabling users to compare </a:t>
            </a:r>
            <a:r>
              <a:rPr lang="en-US" sz="1600" b="1" dirty="0">
                <a:latin typeface="Calibri"/>
                <a:ea typeface="+mn-lt"/>
                <a:cs typeface="+mn-lt"/>
              </a:rPr>
              <a:t>outlet velocity</a:t>
            </a:r>
            <a:r>
              <a:rPr lang="en-US" sz="1600" dirty="0">
                <a:latin typeface="Calibri"/>
                <a:ea typeface="+mn-lt"/>
                <a:cs typeface="+mn-lt"/>
              </a:rPr>
              <a:t>, </a:t>
            </a:r>
            <a:r>
              <a:rPr lang="en-US" sz="1600" b="1" dirty="0">
                <a:latin typeface="Calibri"/>
                <a:ea typeface="+mn-lt"/>
                <a:cs typeface="+mn-lt"/>
              </a:rPr>
              <a:t>outlet pressure</a:t>
            </a:r>
            <a:r>
              <a:rPr lang="en-US" sz="1600" dirty="0">
                <a:latin typeface="Calibri"/>
                <a:ea typeface="+mn-lt"/>
                <a:cs typeface="+mn-lt"/>
              </a:rPr>
              <a:t>, and </a:t>
            </a:r>
            <a:r>
              <a:rPr lang="en-US" sz="1600" b="1" dirty="0">
                <a:latin typeface="Calibri"/>
                <a:ea typeface="+mn-lt"/>
                <a:cs typeface="+mn-lt"/>
              </a:rPr>
              <a:t>centerline velocity </a:t>
            </a:r>
            <a:r>
              <a:rPr lang="en-US" sz="1600" dirty="0">
                <a:latin typeface="Calibri"/>
                <a:ea typeface="+mn-lt"/>
                <a:cs typeface="+mn-lt"/>
              </a:rPr>
              <a:t>across designs. Additionally, we have integrated an </a:t>
            </a:r>
            <a:r>
              <a:rPr lang="en-US" sz="1600" b="1" dirty="0">
                <a:latin typeface="Calibri"/>
                <a:ea typeface="+mn-lt"/>
                <a:cs typeface="+mn-lt"/>
              </a:rPr>
              <a:t>AI model that predicts outlet velocity and pressure </a:t>
            </a:r>
            <a:r>
              <a:rPr lang="en-US" sz="1600" dirty="0">
                <a:latin typeface="Calibri"/>
                <a:ea typeface="+mn-lt"/>
                <a:cs typeface="+mn-lt"/>
              </a:rPr>
              <a:t>for any given input velocity and angle.</a:t>
            </a:r>
          </a:p>
          <a:p>
            <a:pPr algn="just">
              <a:lnSpc>
                <a:spcPct val="100000"/>
              </a:lnSpc>
              <a:spcBef>
                <a:spcPts val="0"/>
              </a:spcBef>
              <a:tabLst>
                <a:tab pos="0" algn="l"/>
              </a:tabLst>
            </a:pPr>
            <a:endParaRPr lang="en-US" sz="1600" dirty="0">
              <a:solidFill>
                <a:srgbClr val="191919"/>
              </a:solidFill>
              <a:latin typeface="Comic Sans MS"/>
              <a:ea typeface="Calibri"/>
              <a:cs typeface="Calibri"/>
            </a:endParaRPr>
          </a:p>
          <a:p>
            <a:pPr marL="0" indent="0" algn="just">
              <a:lnSpc>
                <a:spcPct val="100000"/>
              </a:lnSpc>
              <a:spcBef>
                <a:spcPts val="0"/>
              </a:spcBef>
              <a:buNone/>
              <a:tabLst>
                <a:tab pos="0" algn="l"/>
              </a:tabLst>
            </a:pPr>
            <a:endParaRPr lang="en-US" sz="1800" b="0" strike="noStrike" spc="-1" dirty="0">
              <a:solidFill>
                <a:srgbClr val="000000"/>
              </a:solidFill>
              <a:latin typeface="Calibri"/>
              <a:ea typeface="Calibri"/>
              <a:cs typeface="Calibri"/>
            </a:endParaRPr>
          </a:p>
          <a:p>
            <a:pPr marL="0" indent="0" algn="just">
              <a:lnSpc>
                <a:spcPts val="3282"/>
              </a:lnSpc>
              <a:spcBef>
                <a:spcPct val="0"/>
              </a:spcBef>
              <a:buNone/>
              <a:tabLst>
                <a:tab pos="0" algn="l"/>
              </a:tabLst>
            </a:pPr>
            <a:endParaRPr lang="en-US" sz="2300" spc="-1" dirty="0">
              <a:solidFill>
                <a:srgbClr val="000000"/>
              </a:solidFill>
              <a:latin typeface="Segoe UI"/>
              <a:cs typeface="Segoe UI"/>
            </a:endParaRPr>
          </a:p>
          <a:p>
            <a:pPr indent="0" algn="ctr">
              <a:lnSpc>
                <a:spcPct val="100000"/>
              </a:lnSpc>
              <a:buNone/>
              <a:tabLst>
                <a:tab pos="0" algn="l"/>
              </a:tabLst>
            </a:pPr>
            <a:endParaRPr lang="en" sz="1600" spc="-1" dirty="0">
              <a:solidFill>
                <a:schemeClr val="dk1"/>
              </a:solidFill>
              <a:latin typeface="Archivo"/>
              <a:cs typeface="Arial"/>
            </a:endParaRPr>
          </a:p>
        </p:txBody>
      </p:sp>
      <p:pic>
        <p:nvPicPr>
          <p:cNvPr id="3" name="Picture 2" descr="A screenshot of a computer&#10;&#10;AI-generated content may be incorrect.">
            <a:extLst>
              <a:ext uri="{FF2B5EF4-FFF2-40B4-BE49-F238E27FC236}">
                <a16:creationId xmlns:a16="http://schemas.microsoft.com/office/drawing/2014/main" id="{4979F93D-5828-D477-1616-C5F4F0B2A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90" y="2066693"/>
            <a:ext cx="4044110" cy="267760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09CF66EC-6446-7124-6C48-914E7DD2E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5953" y="2066692"/>
            <a:ext cx="3773439" cy="2677601"/>
          </a:xfrm>
          <a:prstGeom prst="rect">
            <a:avLst/>
          </a:prstGeom>
        </p:spPr>
      </p:pic>
    </p:spTree>
    <p:extLst>
      <p:ext uri="{BB962C8B-B14F-4D97-AF65-F5344CB8AC3E}">
        <p14:creationId xmlns:p14="http://schemas.microsoft.com/office/powerpoint/2010/main" val="1843173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C75AB-E7CD-506D-7D04-744803F97558}"/>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DFD87D7A-F5DB-9A3C-E956-F37829BD53A1}"/>
              </a:ext>
            </a:extLst>
          </p:cNvPr>
          <p:cNvSpPr>
            <a:spLocks noGrp="1"/>
          </p:cNvSpPr>
          <p:nvPr>
            <p:ph type="title"/>
          </p:nvPr>
        </p:nvSpPr>
        <p:spPr>
          <a:xfrm>
            <a:off x="94549" y="168229"/>
            <a:ext cx="7971500" cy="2299539"/>
          </a:xfrm>
          <a:prstGeom prst="rect">
            <a:avLst/>
          </a:prstGeom>
          <a:noFill/>
          <a:ln w="0">
            <a:noFill/>
          </a:ln>
        </p:spPr>
        <p:txBody>
          <a:bodyPr lIns="91440" tIns="91440" rIns="91440" bIns="91440" anchor="ctr">
            <a:noAutofit/>
          </a:bodyPr>
          <a:lstStyle/>
          <a:p>
            <a:pPr algn="ctr">
              <a:tabLst>
                <a:tab pos="0" algn="l"/>
              </a:tabLst>
            </a:pPr>
            <a:r>
              <a:rPr lang="en" sz="4000" b="1" spc="-1" dirty="0">
                <a:solidFill>
                  <a:srgbClr val="002060"/>
                </a:solidFill>
                <a:latin typeface="Calibri"/>
                <a:ea typeface="+mj-lt"/>
                <a:cs typeface="+mj-lt"/>
              </a:rPr>
              <a:t>Website Overview</a:t>
            </a:r>
            <a:endParaRPr lang="en-US" sz="4000" b="1" spc="-1" dirty="0">
              <a:solidFill>
                <a:srgbClr val="002060"/>
              </a:solidFill>
              <a:latin typeface="Calibri"/>
              <a:ea typeface="+mj-lt"/>
              <a:cs typeface="+mj-lt"/>
            </a:endParaRPr>
          </a:p>
          <a:p>
            <a:pPr algn="ctr">
              <a:tabLst>
                <a:tab pos="0" algn="l"/>
              </a:tabLst>
            </a:pPr>
            <a:endParaRPr lang="en-US" sz="6700" b="1" spc="-1" dirty="0">
              <a:solidFill>
                <a:srgbClr val="002060"/>
              </a:solidFill>
              <a:latin typeface="Comic Sans MS"/>
              <a:ea typeface="+mj-lt"/>
              <a:cs typeface="+mj-lt"/>
            </a:endParaRPr>
          </a:p>
          <a:p>
            <a:pPr indent="0" algn="ctr">
              <a:lnSpc>
                <a:spcPct val="100000"/>
              </a:lnSpc>
              <a:buNone/>
              <a:tabLst>
                <a:tab pos="0" algn="l"/>
              </a:tabLst>
            </a:pPr>
            <a:endParaRPr lang="en" sz="6000" b="0" strike="noStrike" spc="-1" dirty="0">
              <a:solidFill>
                <a:schemeClr val="dk1"/>
              </a:solidFill>
              <a:latin typeface="Raleway Black"/>
            </a:endParaRPr>
          </a:p>
        </p:txBody>
      </p:sp>
      <p:sp>
        <p:nvSpPr>
          <p:cNvPr id="170" name="PlaceHolder 2">
            <a:extLst>
              <a:ext uri="{FF2B5EF4-FFF2-40B4-BE49-F238E27FC236}">
                <a16:creationId xmlns:a16="http://schemas.microsoft.com/office/drawing/2014/main" id="{F85F6795-A162-83DD-B955-833338AB9902}"/>
              </a:ext>
            </a:extLst>
          </p:cNvPr>
          <p:cNvSpPr>
            <a:spLocks noGrp="1"/>
          </p:cNvSpPr>
          <p:nvPr>
            <p:ph type="subTitle"/>
          </p:nvPr>
        </p:nvSpPr>
        <p:spPr>
          <a:xfrm>
            <a:off x="281629" y="1085385"/>
            <a:ext cx="8592583" cy="4477881"/>
          </a:xfrm>
          <a:prstGeom prst="rect">
            <a:avLst/>
          </a:prstGeom>
          <a:noFill/>
          <a:ln w="0">
            <a:noFill/>
          </a:ln>
        </p:spPr>
        <p:txBody>
          <a:bodyPr lIns="91440" tIns="91440" rIns="91440" bIns="91440" anchor="t">
            <a:noAutofit/>
          </a:bodyPr>
          <a:lstStyle/>
          <a:p>
            <a:pPr>
              <a:buNone/>
              <a:tabLst>
                <a:tab pos="0" algn="l"/>
              </a:tabLst>
            </a:pPr>
            <a:r>
              <a:rPr lang="en" sz="1600" b="1" spc="-1" dirty="0">
                <a:solidFill>
                  <a:srgbClr val="191919"/>
                </a:solidFill>
                <a:latin typeface="Calibri"/>
                <a:ea typeface="+mn-lt"/>
                <a:cs typeface="+mn-lt"/>
              </a:rPr>
              <a:t>Aim of the Website</a:t>
            </a:r>
            <a:endParaRPr lang="en-US" sz="1600" spc="-1" dirty="0">
              <a:solidFill>
                <a:srgbClr val="191919"/>
              </a:solidFill>
              <a:latin typeface="Calibri"/>
              <a:ea typeface="+mn-lt"/>
              <a:cs typeface="+mn-lt"/>
            </a:endParaRPr>
          </a:p>
          <a:p>
            <a:pPr>
              <a:buFont typeface="Arial,Sans-Serif"/>
              <a:buChar char="•"/>
              <a:tabLst>
                <a:tab pos="0" algn="l"/>
              </a:tabLst>
            </a:pPr>
            <a:r>
              <a:rPr lang="en" sz="1400" spc="-1" dirty="0">
                <a:solidFill>
                  <a:schemeClr val="dk1"/>
                </a:solidFill>
                <a:latin typeface="Calibri"/>
                <a:ea typeface="+mn-lt"/>
                <a:cs typeface="+mn-lt"/>
              </a:rPr>
              <a:t>A Web</a:t>
            </a:r>
            <a:r>
              <a:rPr lang="en" sz="1400" b="1" spc="-1" dirty="0">
                <a:solidFill>
                  <a:schemeClr val="dk1"/>
                </a:solidFill>
                <a:latin typeface="Calibri"/>
                <a:ea typeface="+mn-lt"/>
                <a:cs typeface="+mn-lt"/>
              </a:rPr>
              <a:t> platform</a:t>
            </a:r>
            <a:r>
              <a:rPr lang="en" sz="1400" spc="-1" dirty="0">
                <a:solidFill>
                  <a:schemeClr val="dk1"/>
                </a:solidFill>
                <a:latin typeface="Calibri"/>
                <a:ea typeface="+mn-lt"/>
                <a:cs typeface="+mn-lt"/>
              </a:rPr>
              <a:t> to compare S-Ducts with different </a:t>
            </a:r>
          </a:p>
          <a:p>
            <a:pPr marL="0" indent="0">
              <a:buNone/>
              <a:tabLst>
                <a:tab pos="0" algn="l"/>
              </a:tabLst>
            </a:pPr>
            <a:r>
              <a:rPr lang="en" sz="1400" spc="-1" dirty="0">
                <a:solidFill>
                  <a:schemeClr val="dk1"/>
                </a:solidFill>
                <a:latin typeface="Calibri"/>
                <a:ea typeface="+mn-lt"/>
                <a:cs typeface="+mn-lt"/>
              </a:rPr>
              <a:t>      cross-sections at varying angles (0° to 45°).</a:t>
            </a:r>
          </a:p>
          <a:p>
            <a:pPr>
              <a:buFont typeface="Arial,Sans-Serif"/>
              <a:buChar char="•"/>
              <a:tabLst>
                <a:tab pos="0" algn="l"/>
              </a:tabLst>
            </a:pPr>
            <a:r>
              <a:rPr lang="en" sz="1400" spc="-1" dirty="0">
                <a:solidFill>
                  <a:schemeClr val="dk1"/>
                </a:solidFill>
                <a:latin typeface="Calibri"/>
                <a:ea typeface="+mn-lt"/>
                <a:cs typeface="+mn-lt"/>
              </a:rPr>
              <a:t>Helps visualize and analyze </a:t>
            </a:r>
            <a:r>
              <a:rPr lang="en" sz="1400" b="1" spc="-1" dirty="0">
                <a:solidFill>
                  <a:schemeClr val="dk1"/>
                </a:solidFill>
                <a:latin typeface="Calibri"/>
                <a:ea typeface="+mn-lt"/>
                <a:cs typeface="+mn-lt"/>
              </a:rPr>
              <a:t>aerodynamic performance</a:t>
            </a:r>
          </a:p>
          <a:p>
            <a:pPr marL="0" indent="0">
              <a:buNone/>
              <a:tabLst>
                <a:tab pos="0" algn="l"/>
              </a:tabLst>
            </a:pPr>
            <a:r>
              <a:rPr lang="en" sz="1400" b="1" spc="-1" dirty="0">
                <a:solidFill>
                  <a:schemeClr val="dk1"/>
                </a:solidFill>
                <a:latin typeface="Calibri"/>
                <a:ea typeface="+mn-lt"/>
                <a:cs typeface="+mn-lt"/>
              </a:rPr>
              <a:t>     </a:t>
            </a:r>
            <a:r>
              <a:rPr lang="en" sz="1400" spc="-1" dirty="0">
                <a:solidFill>
                  <a:schemeClr val="dk1"/>
                </a:solidFill>
                <a:latin typeface="Calibri"/>
                <a:ea typeface="+mn-lt"/>
                <a:cs typeface="+mn-lt"/>
              </a:rPr>
              <a:t> for efficient design evaluation.</a:t>
            </a:r>
          </a:p>
          <a:p>
            <a:pPr marL="0" indent="0">
              <a:buNone/>
              <a:tabLst>
                <a:tab pos="0" algn="l"/>
              </a:tabLst>
            </a:pPr>
            <a:r>
              <a:rPr lang="en" sz="1600" b="1" spc="-1" dirty="0">
                <a:solidFill>
                  <a:schemeClr val="dk1"/>
                </a:solidFill>
                <a:latin typeface="Calibri"/>
                <a:ea typeface="+mn-lt"/>
                <a:cs typeface="+mn-lt"/>
              </a:rPr>
              <a:t>CFD Simulation</a:t>
            </a:r>
          </a:p>
          <a:p>
            <a:pPr>
              <a:buFont typeface="Arial,Sans-Serif"/>
              <a:buChar char="•"/>
              <a:tabLst>
                <a:tab pos="0" algn="l"/>
              </a:tabLst>
            </a:pPr>
            <a:r>
              <a:rPr lang="en" sz="1400" spc="-1" dirty="0">
                <a:solidFill>
                  <a:schemeClr val="dk1"/>
                </a:solidFill>
                <a:latin typeface="Calibri"/>
                <a:ea typeface="+mn-lt"/>
                <a:cs typeface="+mn-lt"/>
              </a:rPr>
              <a:t>Evaluates </a:t>
            </a:r>
            <a:r>
              <a:rPr lang="en" sz="1400" b="1" spc="-1" dirty="0">
                <a:solidFill>
                  <a:schemeClr val="dk1"/>
                </a:solidFill>
                <a:latin typeface="Calibri"/>
                <a:ea typeface="+mn-lt"/>
                <a:cs typeface="+mn-lt"/>
              </a:rPr>
              <a:t>four S-Duct cross-sections</a:t>
            </a:r>
            <a:r>
              <a:rPr lang="en" sz="1400" spc="-1" dirty="0">
                <a:solidFill>
                  <a:schemeClr val="dk1"/>
                </a:solidFill>
                <a:latin typeface="Calibri"/>
                <a:ea typeface="+mn-lt"/>
                <a:cs typeface="+mn-lt"/>
              </a:rPr>
              <a:t>: Circle-to-Circle, </a:t>
            </a:r>
          </a:p>
          <a:p>
            <a:pPr marL="0" indent="0">
              <a:buNone/>
              <a:tabLst>
                <a:tab pos="0" algn="l"/>
              </a:tabLst>
            </a:pPr>
            <a:r>
              <a:rPr lang="en" sz="1400" spc="-1" dirty="0">
                <a:solidFill>
                  <a:schemeClr val="dk1"/>
                </a:solidFill>
                <a:latin typeface="Calibri"/>
                <a:ea typeface="+mn-lt"/>
                <a:cs typeface="+mn-lt"/>
              </a:rPr>
              <a:t>      Square-to-Square, Circle-to-Square, and Square-to-Circle.</a:t>
            </a:r>
          </a:p>
          <a:p>
            <a:pPr>
              <a:buFont typeface="Arial,Sans-Serif"/>
              <a:buChar char="•"/>
              <a:tabLst>
                <a:tab pos="0" algn="l"/>
              </a:tabLst>
            </a:pPr>
            <a:r>
              <a:rPr lang="en" sz="1400" spc="-1" dirty="0">
                <a:solidFill>
                  <a:schemeClr val="dk1"/>
                </a:solidFill>
                <a:latin typeface="Calibri"/>
                <a:ea typeface="+mn-lt"/>
                <a:cs typeface="+mn-lt"/>
              </a:rPr>
              <a:t>Compares key parameters like </a:t>
            </a:r>
            <a:r>
              <a:rPr lang="en" sz="1400" b="1" spc="-1" dirty="0">
                <a:solidFill>
                  <a:schemeClr val="dk1"/>
                </a:solidFill>
                <a:latin typeface="Calibri"/>
                <a:ea typeface="+mn-lt"/>
                <a:cs typeface="+mn-lt"/>
              </a:rPr>
              <a:t>outlet velocity, outlet pressure, centerline velocity, and pressure loss</a:t>
            </a:r>
            <a:r>
              <a:rPr lang="en" sz="1400" spc="-1" dirty="0">
                <a:solidFill>
                  <a:schemeClr val="dk1"/>
                </a:solidFill>
                <a:latin typeface="Calibri"/>
                <a:ea typeface="+mn-lt"/>
                <a:cs typeface="+mn-lt"/>
              </a:rPr>
              <a:t>.</a:t>
            </a:r>
          </a:p>
          <a:p>
            <a:pPr marL="0" indent="0">
              <a:buNone/>
              <a:tabLst>
                <a:tab pos="0" algn="l"/>
              </a:tabLst>
            </a:pPr>
            <a:r>
              <a:rPr lang="en" sz="1600" b="1" spc="-1" dirty="0">
                <a:solidFill>
                  <a:schemeClr val="dk1"/>
                </a:solidFill>
                <a:latin typeface="Calibri"/>
                <a:ea typeface="+mn-lt"/>
                <a:cs typeface="+mn-lt"/>
              </a:rPr>
              <a:t>Web Development</a:t>
            </a:r>
            <a:endParaRPr lang="en" sz="1600" spc="-1" dirty="0">
              <a:solidFill>
                <a:schemeClr val="dk1"/>
              </a:solidFill>
              <a:latin typeface="Calibri"/>
              <a:ea typeface="+mn-lt"/>
              <a:cs typeface="+mn-lt"/>
            </a:endParaRPr>
          </a:p>
          <a:p>
            <a:pPr>
              <a:buFont typeface="Arial,Sans-Serif"/>
              <a:buChar char="•"/>
              <a:tabLst>
                <a:tab pos="0" algn="l"/>
              </a:tabLst>
            </a:pPr>
            <a:r>
              <a:rPr lang="en" sz="1400" spc="-1" dirty="0">
                <a:solidFill>
                  <a:schemeClr val="dk1"/>
                </a:solidFill>
                <a:latin typeface="Calibri"/>
                <a:ea typeface="+mn-lt"/>
                <a:cs typeface="+mn-lt"/>
              </a:rPr>
              <a:t>Built using </a:t>
            </a:r>
            <a:r>
              <a:rPr lang="en" sz="1400" b="1" spc="-1" dirty="0">
                <a:solidFill>
                  <a:schemeClr val="dk1"/>
                </a:solidFill>
                <a:latin typeface="Calibri"/>
                <a:ea typeface="+mn-lt"/>
                <a:cs typeface="+mn-lt"/>
              </a:rPr>
              <a:t>React.js</a:t>
            </a:r>
            <a:r>
              <a:rPr lang="en" sz="1400" spc="-1" dirty="0">
                <a:solidFill>
                  <a:schemeClr val="dk1"/>
                </a:solidFill>
                <a:latin typeface="Calibri"/>
                <a:ea typeface="+mn-lt"/>
                <a:cs typeface="+mn-lt"/>
              </a:rPr>
              <a:t> for an interactive and dynamic user experience.</a:t>
            </a:r>
          </a:p>
          <a:p>
            <a:pPr>
              <a:buFont typeface="Arial,Sans-Serif"/>
              <a:buChar char="•"/>
              <a:tabLst>
                <a:tab pos="0" algn="l"/>
              </a:tabLst>
            </a:pPr>
            <a:r>
              <a:rPr lang="en" sz="1400" spc="-1" dirty="0">
                <a:solidFill>
                  <a:schemeClr val="dk1"/>
                </a:solidFill>
                <a:latin typeface="Calibri"/>
                <a:ea typeface="+mn-lt"/>
                <a:cs typeface="+mn-lt"/>
              </a:rPr>
              <a:t>Integrates </a:t>
            </a:r>
            <a:r>
              <a:rPr lang="en" sz="1400" b="1" spc="-1" dirty="0">
                <a:solidFill>
                  <a:schemeClr val="dk1"/>
                </a:solidFill>
                <a:latin typeface="Calibri"/>
                <a:ea typeface="+mn-lt"/>
                <a:cs typeface="+mn-lt"/>
              </a:rPr>
              <a:t>data visualization</a:t>
            </a:r>
            <a:r>
              <a:rPr lang="en" sz="1400" spc="-1" dirty="0">
                <a:solidFill>
                  <a:schemeClr val="dk1"/>
                </a:solidFill>
                <a:latin typeface="Calibri"/>
                <a:ea typeface="+mn-lt"/>
                <a:cs typeface="+mn-lt"/>
              </a:rPr>
              <a:t> for easy performance comparison across different configurations.</a:t>
            </a:r>
          </a:p>
          <a:p>
            <a:pPr indent="0">
              <a:lnSpc>
                <a:spcPct val="100000"/>
              </a:lnSpc>
              <a:buNone/>
              <a:tabLst>
                <a:tab pos="0" algn="l"/>
              </a:tabLst>
            </a:pPr>
            <a:endParaRPr lang="en" sz="1400" spc="-1" dirty="0">
              <a:solidFill>
                <a:schemeClr val="dk1"/>
              </a:solidFill>
              <a:latin typeface="Comic Sans MS"/>
              <a:ea typeface="+mn-lt"/>
              <a:cs typeface="Segoe UI"/>
            </a:endParaRPr>
          </a:p>
          <a:p>
            <a:pPr marL="0" indent="0" algn="just">
              <a:lnSpc>
                <a:spcPct val="100000"/>
              </a:lnSpc>
              <a:spcBef>
                <a:spcPts val="0"/>
              </a:spcBef>
              <a:buNone/>
              <a:tabLst>
                <a:tab pos="0" algn="l"/>
              </a:tabLst>
            </a:pPr>
            <a:endParaRPr lang="en-US" sz="1600" spc="-1" dirty="0">
              <a:solidFill>
                <a:srgbClr val="000000"/>
              </a:solidFill>
              <a:latin typeface="Comic Sans MS"/>
              <a:ea typeface="+mn-lt"/>
              <a:cs typeface="+mn-lt"/>
            </a:endParaRPr>
          </a:p>
        </p:txBody>
      </p:sp>
      <p:pic>
        <p:nvPicPr>
          <p:cNvPr id="7" name="Picture 6" descr="A screenshot of a graph">
            <a:extLst>
              <a:ext uri="{FF2B5EF4-FFF2-40B4-BE49-F238E27FC236}">
                <a16:creationId xmlns:a16="http://schemas.microsoft.com/office/drawing/2014/main" id="{F2EF4DB3-7A4E-E9CA-5701-5238C8B80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85385"/>
            <a:ext cx="4416361" cy="2299539"/>
          </a:xfrm>
          <a:prstGeom prst="rect">
            <a:avLst/>
          </a:prstGeom>
        </p:spPr>
      </p:pic>
    </p:spTree>
    <p:extLst>
      <p:ext uri="{BB962C8B-B14F-4D97-AF65-F5344CB8AC3E}">
        <p14:creationId xmlns:p14="http://schemas.microsoft.com/office/powerpoint/2010/main" val="73946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6470" y="-153041"/>
            <a:ext cx="5436233" cy="1233273"/>
          </a:xfrm>
          <a:prstGeom prst="rect">
            <a:avLst/>
          </a:prstGeom>
          <a:noFill/>
          <a:ln w="0">
            <a:noFill/>
          </a:ln>
        </p:spPr>
        <p:txBody>
          <a:bodyPr lIns="91440" tIns="91440" rIns="91440" bIns="91440" anchor="b">
            <a:noAutofit/>
          </a:bodyPr>
          <a:lstStyle/>
          <a:p>
            <a:pPr algn="ctr">
              <a:lnSpc>
                <a:spcPct val="100000"/>
              </a:lnSpc>
              <a:tabLst>
                <a:tab pos="0" algn="l"/>
              </a:tabLst>
            </a:pPr>
            <a:r>
              <a:rPr lang="en" sz="4000" b="1" spc="-1" dirty="0">
                <a:solidFill>
                  <a:srgbClr val="002060"/>
                </a:solidFill>
                <a:latin typeface="Calibri"/>
                <a:ea typeface="+mj-lt"/>
                <a:cs typeface="+mj-lt"/>
              </a:rPr>
              <a:t>Website Key Features</a:t>
            </a:r>
            <a:endParaRPr lang="en-US" sz="4000" b="1" dirty="0">
              <a:solidFill>
                <a:srgbClr val="002060"/>
              </a:solidFill>
              <a:latin typeface="Calibri"/>
              <a:ea typeface="Calibri"/>
              <a:cs typeface="Calibri"/>
            </a:endParaRPr>
          </a:p>
        </p:txBody>
      </p:sp>
      <p:sp>
        <p:nvSpPr>
          <p:cNvPr id="181" name="PlaceHolder 2"/>
          <p:cNvSpPr>
            <a:spLocks noGrp="1"/>
          </p:cNvSpPr>
          <p:nvPr>
            <p:ph type="subTitle"/>
          </p:nvPr>
        </p:nvSpPr>
        <p:spPr>
          <a:xfrm>
            <a:off x="516962" y="1395486"/>
            <a:ext cx="8864836" cy="3894607"/>
          </a:xfrm>
          <a:prstGeom prst="rect">
            <a:avLst/>
          </a:prstGeom>
          <a:noFill/>
          <a:ln w="0">
            <a:noFill/>
          </a:ln>
        </p:spPr>
        <p:txBody>
          <a:bodyPr lIns="91440" tIns="91440" rIns="91440" bIns="91440" anchor="t">
            <a:normAutofit/>
          </a:bodyPr>
          <a:lstStyle/>
          <a:p>
            <a:pPr>
              <a:buFont typeface="Wingdings" panose="020B0604020202020204" pitchFamily="34" charset="0"/>
              <a:buChar char="q"/>
              <a:tabLst>
                <a:tab pos="0" algn="l"/>
              </a:tabLst>
            </a:pPr>
            <a:r>
              <a:rPr lang="en" sz="1800" dirty="0">
                <a:solidFill>
                  <a:schemeClr val="dk1"/>
                </a:solidFill>
                <a:cs typeface="Arial"/>
              </a:rPr>
              <a:t> </a:t>
            </a:r>
            <a:r>
              <a:rPr lang="en" sz="1800" dirty="0">
                <a:solidFill>
                  <a:schemeClr val="dk1"/>
                </a:solidFill>
                <a:latin typeface="Comic Sans MS"/>
                <a:cs typeface="Arial"/>
              </a:rPr>
              <a:t> </a:t>
            </a:r>
            <a:r>
              <a:rPr lang="en" sz="1800" b="1" dirty="0">
                <a:solidFill>
                  <a:schemeClr val="dk1"/>
                </a:solidFill>
                <a:latin typeface="Calibri"/>
                <a:ea typeface="Calibri"/>
                <a:cs typeface="Arial"/>
              </a:rPr>
              <a:t>Angle Selector</a:t>
            </a:r>
            <a:r>
              <a:rPr lang="en" sz="1800" dirty="0">
                <a:solidFill>
                  <a:schemeClr val="dk1"/>
                </a:solidFill>
                <a:latin typeface="Calibri"/>
                <a:ea typeface="Calibri"/>
                <a:cs typeface="Arial"/>
              </a:rPr>
              <a:t> </a:t>
            </a:r>
            <a:endParaRPr lang="en-US" sz="1800" dirty="0">
              <a:solidFill>
                <a:schemeClr val="dk1"/>
              </a:solidFill>
              <a:latin typeface="Calibri"/>
              <a:ea typeface="Calibri"/>
              <a:cs typeface="Arial"/>
            </a:endParaRPr>
          </a:p>
          <a:p>
            <a:pPr>
              <a:buFont typeface="Wingdings" panose="020B0604020202020204" pitchFamily="34" charset="0"/>
              <a:buChar char="q"/>
              <a:tabLst>
                <a:tab pos="0" algn="l"/>
              </a:tabLst>
            </a:pPr>
            <a:r>
              <a:rPr lang="en" sz="1800" spc="-1" dirty="0">
                <a:solidFill>
                  <a:schemeClr val="dk1"/>
                </a:solidFill>
                <a:latin typeface="Calibri"/>
                <a:ea typeface="+mn-lt"/>
                <a:cs typeface="+mn-lt"/>
              </a:rPr>
              <a:t>  </a:t>
            </a:r>
            <a:r>
              <a:rPr lang="en" sz="1800" b="1" spc="-1" dirty="0">
                <a:solidFill>
                  <a:schemeClr val="dk1"/>
                </a:solidFill>
                <a:latin typeface="Calibri"/>
                <a:ea typeface="+mn-lt"/>
                <a:cs typeface="+mn-lt"/>
              </a:rPr>
              <a:t>CFD Simulation Details</a:t>
            </a:r>
            <a:endParaRPr lang="en" sz="1800" b="1" spc="-1" dirty="0">
              <a:solidFill>
                <a:schemeClr val="dk1"/>
              </a:solidFill>
              <a:latin typeface="Calibri"/>
              <a:ea typeface="Calibri"/>
              <a:cs typeface="Arial"/>
            </a:endParaRPr>
          </a:p>
          <a:p>
            <a:pPr>
              <a:buFont typeface="Wingdings" panose="020B0604020202020204" pitchFamily="34" charset="0"/>
              <a:buChar char="q"/>
              <a:tabLst>
                <a:tab pos="0" algn="l"/>
              </a:tabLst>
            </a:pPr>
            <a:r>
              <a:rPr lang="en" sz="1800" spc="-1" dirty="0">
                <a:solidFill>
                  <a:schemeClr val="dk1"/>
                </a:solidFill>
                <a:latin typeface="Calibri"/>
                <a:ea typeface="+mn-lt"/>
                <a:cs typeface="+mn-lt"/>
              </a:rPr>
              <a:t>  </a:t>
            </a:r>
            <a:r>
              <a:rPr lang="en" sz="1800" b="1" spc="-1" dirty="0">
                <a:solidFill>
                  <a:schemeClr val="dk1"/>
                </a:solidFill>
                <a:latin typeface="Calibri"/>
                <a:ea typeface="+mn-lt"/>
                <a:cs typeface="+mn-lt"/>
              </a:rPr>
              <a:t>Performance Analysis</a:t>
            </a:r>
            <a:endParaRPr lang="en" sz="1800" b="1" spc="-1" dirty="0">
              <a:solidFill>
                <a:schemeClr val="dk1"/>
              </a:solidFill>
              <a:latin typeface="Calibri"/>
              <a:ea typeface="Calibri"/>
              <a:cs typeface="Arial"/>
            </a:endParaRPr>
          </a:p>
          <a:p>
            <a:pPr>
              <a:buFont typeface="Wingdings" panose="020B0604020202020204" pitchFamily="34" charset="0"/>
              <a:buChar char="q"/>
              <a:tabLst>
                <a:tab pos="0" algn="l"/>
              </a:tabLst>
            </a:pPr>
            <a:r>
              <a:rPr lang="en" sz="1800" spc="-1" dirty="0">
                <a:solidFill>
                  <a:schemeClr val="dk1"/>
                </a:solidFill>
                <a:latin typeface="Calibri"/>
                <a:ea typeface="+mn-lt"/>
                <a:cs typeface="+mn-lt"/>
              </a:rPr>
              <a:t>  </a:t>
            </a:r>
            <a:r>
              <a:rPr lang="en" sz="1800" b="1" spc="-1" dirty="0">
                <a:solidFill>
                  <a:schemeClr val="dk1"/>
                </a:solidFill>
                <a:latin typeface="Calibri"/>
                <a:ea typeface="+mn-lt"/>
                <a:cs typeface="+mn-lt"/>
              </a:rPr>
              <a:t>Metric Descriptions</a:t>
            </a:r>
            <a:endParaRPr lang="en" sz="1800" b="1" spc="-1" dirty="0">
              <a:solidFill>
                <a:schemeClr val="dk1"/>
              </a:solidFill>
              <a:latin typeface="Calibri"/>
              <a:ea typeface="Calibri"/>
              <a:cs typeface="Arial"/>
            </a:endParaRPr>
          </a:p>
          <a:p>
            <a:pPr>
              <a:buFont typeface="Wingdings" panose="020B0604020202020204" pitchFamily="34" charset="0"/>
              <a:buChar char="q"/>
              <a:tabLst>
                <a:tab pos="0" algn="l"/>
              </a:tabLst>
            </a:pPr>
            <a:r>
              <a:rPr lang="en" sz="1800" spc="-1" dirty="0">
                <a:solidFill>
                  <a:schemeClr val="dk1"/>
                </a:solidFill>
                <a:latin typeface="Calibri"/>
                <a:ea typeface="+mn-lt"/>
                <a:cs typeface="+mn-lt"/>
              </a:rPr>
              <a:t>  </a:t>
            </a:r>
            <a:r>
              <a:rPr lang="en" sz="1800" b="1" spc="-1" dirty="0">
                <a:solidFill>
                  <a:schemeClr val="dk1"/>
                </a:solidFill>
                <a:latin typeface="Calibri"/>
                <a:ea typeface="+mn-lt"/>
                <a:cs typeface="+mn-lt"/>
              </a:rPr>
              <a:t>Report Download</a:t>
            </a:r>
          </a:p>
          <a:p>
            <a:pPr>
              <a:buFont typeface="Wingdings" panose="020B0604020202020204" pitchFamily="34" charset="0"/>
              <a:buChar char="q"/>
              <a:tabLst>
                <a:tab pos="0" algn="l"/>
              </a:tabLst>
            </a:pPr>
            <a:r>
              <a:rPr lang="en" sz="1800" spc="-1" dirty="0">
                <a:solidFill>
                  <a:schemeClr val="dk1"/>
                </a:solidFill>
                <a:latin typeface="Calibri"/>
                <a:ea typeface="+mn-lt"/>
                <a:cs typeface="+mn-lt"/>
              </a:rPr>
              <a:t> </a:t>
            </a:r>
            <a:r>
              <a:rPr lang="en" sz="1800" b="1" spc="-1" dirty="0">
                <a:solidFill>
                  <a:schemeClr val="dk1"/>
                </a:solidFill>
                <a:latin typeface="Calibri"/>
                <a:ea typeface="+mn-lt"/>
                <a:cs typeface="+mn-lt"/>
              </a:rPr>
              <a:t> AI Predictor</a:t>
            </a:r>
            <a:endParaRPr lang="en" sz="1800" b="1" spc="-1" dirty="0">
              <a:solidFill>
                <a:schemeClr val="dk1"/>
              </a:solidFill>
              <a:latin typeface="Calibri"/>
              <a:ea typeface="Calibri"/>
              <a:cs typeface="Arial"/>
            </a:endParaRPr>
          </a:p>
        </p:txBody>
      </p:sp>
      <p:pic>
        <p:nvPicPr>
          <p:cNvPr id="12" name="Picture 11" descr="A screenshot of a computer">
            <a:extLst>
              <a:ext uri="{FF2B5EF4-FFF2-40B4-BE49-F238E27FC236}">
                <a16:creationId xmlns:a16="http://schemas.microsoft.com/office/drawing/2014/main" id="{1AFE901E-9A30-C525-9E40-EDA9F9FCC5B1}"/>
              </a:ext>
            </a:extLst>
          </p:cNvPr>
          <p:cNvPicPr>
            <a:picLocks noChangeAspect="1"/>
          </p:cNvPicPr>
          <p:nvPr/>
        </p:nvPicPr>
        <p:blipFill>
          <a:blip r:embed="rId2">
            <a:extLst>
              <a:ext uri="{28A0092B-C50C-407E-A947-70E740481C1C}">
                <a14:useLocalDpi xmlns:a14="http://schemas.microsoft.com/office/drawing/2010/main" val="0"/>
              </a:ext>
            </a:extLst>
          </a:blip>
          <a:srcRect b="21823"/>
          <a:stretch/>
        </p:blipFill>
        <p:spPr>
          <a:xfrm>
            <a:off x="3576680" y="1354802"/>
            <a:ext cx="2663954" cy="1407187"/>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6D38FE0B-97E5-DEF0-2F94-41AD0D167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189" y="1354802"/>
            <a:ext cx="2739596" cy="1540892"/>
          </a:xfrm>
          <a:prstGeom prst="rect">
            <a:avLst/>
          </a:prstGeom>
        </p:spPr>
      </p:pic>
      <p:pic>
        <p:nvPicPr>
          <p:cNvPr id="16" name="Picture 15" descr="A screenshot of a graph&#10;&#10;AI-generated content may be incorrect.">
            <a:extLst>
              <a:ext uri="{FF2B5EF4-FFF2-40B4-BE49-F238E27FC236}">
                <a16:creationId xmlns:a16="http://schemas.microsoft.com/office/drawing/2014/main" id="{7B968129-B253-BAB7-E6A5-2D658C470D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6680" y="2761989"/>
            <a:ext cx="2663954" cy="1407187"/>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672DC4DC-C051-97E2-CD68-38F72A906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0633" y="2895694"/>
            <a:ext cx="2739595" cy="156496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6C2ED-DE6E-6D71-9D57-48E2F468C288}"/>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5F03B04-5790-E435-27FE-9E2B270DF828}"/>
              </a:ext>
            </a:extLst>
          </p:cNvPr>
          <p:cNvSpPr>
            <a:spLocks noGrp="1"/>
          </p:cNvSpPr>
          <p:nvPr>
            <p:ph type="title"/>
          </p:nvPr>
        </p:nvSpPr>
        <p:spPr>
          <a:xfrm>
            <a:off x="-81776" y="-7434"/>
            <a:ext cx="9307551" cy="2158621"/>
          </a:xfrm>
          <a:prstGeom prst="rect">
            <a:avLst/>
          </a:prstGeom>
          <a:noFill/>
          <a:ln w="0">
            <a:noFill/>
          </a:ln>
        </p:spPr>
        <p:txBody>
          <a:bodyPr lIns="91440" tIns="91440" rIns="91440" bIns="91440" anchor="ctr">
            <a:noAutofit/>
          </a:bodyPr>
          <a:lstStyle/>
          <a:p>
            <a:pPr algn="ctr">
              <a:tabLst>
                <a:tab pos="0" algn="l"/>
              </a:tabLst>
            </a:pPr>
            <a:r>
              <a:rPr lang="en-US" sz="4000" b="1" spc="-1" dirty="0">
                <a:solidFill>
                  <a:srgbClr val="002060"/>
                </a:solidFill>
                <a:latin typeface="Calibri"/>
                <a:ea typeface="+mj-lt"/>
                <a:cs typeface="+mj-lt"/>
              </a:rPr>
              <a:t>Circle–Circle S-Ducts in Commercial Aircraft</a:t>
            </a:r>
            <a:endParaRPr lang="en-US" sz="4000" b="1" dirty="0">
              <a:latin typeface="Calibri"/>
              <a:ea typeface="Calibri"/>
              <a:cs typeface="Arial"/>
            </a:endParaRPr>
          </a:p>
          <a:p>
            <a:pPr indent="0" algn="ctr">
              <a:lnSpc>
                <a:spcPct val="100000"/>
              </a:lnSpc>
              <a:buNone/>
              <a:tabLst>
                <a:tab pos="0" algn="l"/>
              </a:tabLst>
            </a:pPr>
            <a:endParaRPr lang="en" sz="6000" b="1" strike="noStrike" spc="-1" dirty="0">
              <a:solidFill>
                <a:schemeClr val="dk1"/>
              </a:solidFill>
              <a:latin typeface="Calibri"/>
              <a:ea typeface="Calibri"/>
              <a:cs typeface="Calibri"/>
            </a:endParaRPr>
          </a:p>
        </p:txBody>
      </p:sp>
      <p:sp>
        <p:nvSpPr>
          <p:cNvPr id="170" name="PlaceHolder 2">
            <a:extLst>
              <a:ext uri="{FF2B5EF4-FFF2-40B4-BE49-F238E27FC236}">
                <a16:creationId xmlns:a16="http://schemas.microsoft.com/office/drawing/2014/main" id="{BDA200F5-A46F-6054-DB51-58C3A7DCBF6C}"/>
              </a:ext>
            </a:extLst>
          </p:cNvPr>
          <p:cNvSpPr>
            <a:spLocks noGrp="1"/>
          </p:cNvSpPr>
          <p:nvPr>
            <p:ph type="subTitle"/>
          </p:nvPr>
        </p:nvSpPr>
        <p:spPr>
          <a:xfrm>
            <a:off x="62324" y="429493"/>
            <a:ext cx="5943716" cy="4535660"/>
          </a:xfrm>
          <a:prstGeom prst="rect">
            <a:avLst/>
          </a:prstGeom>
          <a:noFill/>
          <a:ln w="0">
            <a:noFill/>
          </a:ln>
        </p:spPr>
        <p:txBody>
          <a:bodyPr lIns="91440" tIns="91440" rIns="91440" bIns="91440" anchor="t">
            <a:noAutofit/>
          </a:bodyPr>
          <a:lstStyle/>
          <a:p>
            <a:pPr algn="just">
              <a:buNone/>
              <a:tabLst>
                <a:tab pos="0" algn="l"/>
              </a:tabLst>
            </a:pPr>
            <a:endParaRPr lang="en-US" dirty="0"/>
          </a:p>
          <a:p>
            <a:pPr algn="just">
              <a:buFont typeface="Arial"/>
              <a:buChar char="•"/>
              <a:tabLst>
                <a:tab pos="0" algn="l"/>
              </a:tabLst>
            </a:pPr>
            <a:r>
              <a:rPr lang="en-US" sz="1600" b="1" dirty="0">
                <a:latin typeface="Calibri"/>
                <a:ea typeface="+mn-lt"/>
                <a:cs typeface="+mn-lt"/>
              </a:rPr>
              <a:t>Higher Pressure Recovery:</a:t>
            </a:r>
            <a:r>
              <a:rPr lang="en-US" sz="1600" b="1" dirty="0">
                <a:latin typeface="Comic Sans MS"/>
                <a:ea typeface="+mn-lt"/>
                <a:cs typeface="+mn-lt"/>
              </a:rPr>
              <a:t> </a:t>
            </a:r>
            <a:r>
              <a:rPr lang="en-US" sz="1600" dirty="0">
                <a:latin typeface="Calibri"/>
                <a:ea typeface="+mn-lt"/>
                <a:cs typeface="+mn-lt"/>
              </a:rPr>
              <a:t>Circular cross-sections have better flow behavior. The shape allows the boundary layer to remain more stable, reducing flow separation and improving pressure recovery — which is critical for engine performance and fuel efficiency in commercial aviation.</a:t>
            </a:r>
            <a:endParaRPr lang="en-US" sz="1600" dirty="0">
              <a:latin typeface="Calibri"/>
              <a:ea typeface="Calibri"/>
              <a:cs typeface="Calibri"/>
            </a:endParaRPr>
          </a:p>
          <a:p>
            <a:pPr algn="just">
              <a:buFont typeface="Arial"/>
              <a:buChar char="•"/>
              <a:tabLst>
                <a:tab pos="0" algn="l"/>
              </a:tabLst>
            </a:pPr>
            <a:r>
              <a:rPr lang="en-US" sz="1600" b="1" dirty="0">
                <a:latin typeface="Calibri"/>
                <a:ea typeface="+mn-lt"/>
                <a:cs typeface="+mn-lt"/>
              </a:rPr>
              <a:t>Symmetric Flow Distribution:</a:t>
            </a:r>
            <a:r>
              <a:rPr lang="en-US" sz="1600" b="1" dirty="0">
                <a:latin typeface="Comic Sans MS"/>
                <a:ea typeface="+mn-lt"/>
                <a:cs typeface="+mn-lt"/>
              </a:rPr>
              <a:t> </a:t>
            </a:r>
            <a:r>
              <a:rPr lang="en-US" sz="1600" dirty="0">
                <a:latin typeface="Calibri"/>
                <a:ea typeface="+mn-lt"/>
                <a:cs typeface="+mn-lt"/>
              </a:rPr>
              <a:t>A circular inlet ensures smoother, more symmetric airflow into the engine. This reduces distortion and improves fan blade loading, which is essential for long-haul reliability.</a:t>
            </a:r>
            <a:endParaRPr lang="en-US" sz="1600" dirty="0">
              <a:latin typeface="Calibri"/>
              <a:ea typeface="Calibri"/>
              <a:cs typeface="Arial"/>
            </a:endParaRPr>
          </a:p>
          <a:p>
            <a:pPr algn="just">
              <a:buFont typeface="Arial"/>
              <a:buChar char="•"/>
              <a:tabLst>
                <a:tab pos="0" algn="l"/>
              </a:tabLst>
            </a:pPr>
            <a:r>
              <a:rPr lang="en-US" sz="1600" b="1" dirty="0">
                <a:latin typeface="Calibri"/>
                <a:ea typeface="+mn-lt"/>
                <a:cs typeface="+mn-lt"/>
              </a:rPr>
              <a:t>Low Flow Distortion:</a:t>
            </a:r>
            <a:r>
              <a:rPr lang="en-US" sz="1600" b="1" dirty="0">
                <a:latin typeface="Comic Sans MS"/>
                <a:ea typeface="+mn-lt"/>
                <a:cs typeface="+mn-lt"/>
              </a:rPr>
              <a:t> </a:t>
            </a:r>
            <a:r>
              <a:rPr lang="en-US" sz="1600" dirty="0">
                <a:latin typeface="Calibri"/>
                <a:ea typeface="+mn-lt"/>
                <a:cs typeface="+mn-lt"/>
              </a:rPr>
              <a:t>Since commercial aircraft prioritize engine efficiency and performance over stealth, circle–circle S-ducts are designed to minimize distortion at the engine face and maximize pressure recovery.</a:t>
            </a:r>
            <a:endParaRPr lang="en-US" sz="1600" dirty="0">
              <a:latin typeface="Calibri"/>
              <a:ea typeface="Calibri"/>
              <a:cs typeface="Calibri"/>
            </a:endParaRPr>
          </a:p>
          <a:p>
            <a:pPr algn="just">
              <a:buFont typeface="Arial"/>
              <a:buChar char="•"/>
              <a:tabLst>
                <a:tab pos="0" algn="l"/>
              </a:tabLst>
            </a:pPr>
            <a:r>
              <a:rPr lang="en-US" sz="1600" b="1" dirty="0">
                <a:latin typeface="Calibri"/>
                <a:ea typeface="+mn-lt"/>
                <a:cs typeface="+mn-lt"/>
              </a:rPr>
              <a:t>Less Concern with RCS:</a:t>
            </a:r>
            <a:r>
              <a:rPr lang="en-US" sz="1600" dirty="0">
                <a:latin typeface="Comic Sans MS"/>
                <a:ea typeface="+mn-lt"/>
                <a:cs typeface="+mn-lt"/>
              </a:rPr>
              <a:t> </a:t>
            </a:r>
            <a:r>
              <a:rPr lang="en-US" sz="1600" dirty="0">
                <a:latin typeface="Calibri"/>
                <a:ea typeface="+mn-lt"/>
                <a:cs typeface="+mn-lt"/>
              </a:rPr>
              <a:t>Commercial aircraft don’t have stealth requirements, so RCS is not a factor in their intake design.</a:t>
            </a:r>
          </a:p>
          <a:p>
            <a:pPr marL="0" indent="0" algn="just">
              <a:lnSpc>
                <a:spcPct val="100000"/>
              </a:lnSpc>
              <a:spcBef>
                <a:spcPts val="0"/>
              </a:spcBef>
              <a:buNone/>
              <a:tabLst>
                <a:tab pos="0" algn="l"/>
              </a:tabLst>
            </a:pPr>
            <a:endParaRPr lang="en-US" sz="1600" dirty="0">
              <a:latin typeface="Comic Sans MS"/>
              <a:ea typeface="+mn-lt"/>
              <a:cs typeface="+mn-lt"/>
            </a:endParaRPr>
          </a:p>
          <a:p>
            <a:pPr algn="just">
              <a:lnSpc>
                <a:spcPct val="100000"/>
              </a:lnSpc>
              <a:spcBef>
                <a:spcPts val="0"/>
              </a:spcBef>
              <a:tabLst>
                <a:tab pos="0" algn="l"/>
              </a:tabLst>
            </a:pPr>
            <a:endParaRPr lang="en-US" sz="1600" dirty="0">
              <a:solidFill>
                <a:srgbClr val="191919"/>
              </a:solidFill>
              <a:latin typeface="Comic Sans MS"/>
              <a:ea typeface="Calibri"/>
              <a:cs typeface="Calibri"/>
            </a:endParaRPr>
          </a:p>
          <a:p>
            <a:pPr marL="0" indent="0" algn="just">
              <a:lnSpc>
                <a:spcPct val="100000"/>
              </a:lnSpc>
              <a:spcBef>
                <a:spcPts val="0"/>
              </a:spcBef>
              <a:buNone/>
              <a:tabLst>
                <a:tab pos="0" algn="l"/>
              </a:tabLst>
            </a:pPr>
            <a:endParaRPr lang="en-US" sz="1800" b="0" strike="noStrike" spc="-1" dirty="0">
              <a:solidFill>
                <a:srgbClr val="000000"/>
              </a:solidFill>
              <a:latin typeface="Calibri"/>
              <a:ea typeface="Calibri"/>
              <a:cs typeface="Calibri"/>
            </a:endParaRPr>
          </a:p>
          <a:p>
            <a:pPr marL="0" indent="0" algn="just">
              <a:lnSpc>
                <a:spcPts val="3282"/>
              </a:lnSpc>
              <a:spcBef>
                <a:spcPct val="0"/>
              </a:spcBef>
              <a:buNone/>
              <a:tabLst>
                <a:tab pos="0" algn="l"/>
              </a:tabLst>
            </a:pPr>
            <a:endParaRPr lang="en-US" sz="2300" spc="-1" dirty="0">
              <a:solidFill>
                <a:srgbClr val="000000"/>
              </a:solidFill>
              <a:latin typeface="Segoe UI"/>
              <a:cs typeface="Segoe UI"/>
            </a:endParaRPr>
          </a:p>
          <a:p>
            <a:pPr indent="0" algn="ctr">
              <a:lnSpc>
                <a:spcPct val="100000"/>
              </a:lnSpc>
              <a:buNone/>
              <a:tabLst>
                <a:tab pos="0" algn="l"/>
              </a:tabLst>
            </a:pPr>
            <a:endParaRPr lang="en" sz="1600" spc="-1" dirty="0">
              <a:solidFill>
                <a:schemeClr val="dk1"/>
              </a:solidFill>
              <a:latin typeface="Archivo"/>
              <a:cs typeface="Arial"/>
            </a:endParaRPr>
          </a:p>
        </p:txBody>
      </p:sp>
      <p:pic>
        <p:nvPicPr>
          <p:cNvPr id="3" name="Picture 2" descr="Ever wondered how an S-duct setup looks like with the cover off.. :  r/aviation">
            <a:extLst>
              <a:ext uri="{FF2B5EF4-FFF2-40B4-BE49-F238E27FC236}">
                <a16:creationId xmlns:a16="http://schemas.microsoft.com/office/drawing/2014/main" id="{1ED465C3-6DB0-2CA6-5165-D3BF5EA9A135}"/>
              </a:ext>
            </a:extLst>
          </p:cNvPr>
          <p:cNvPicPr>
            <a:picLocks noChangeAspect="1"/>
          </p:cNvPicPr>
          <p:nvPr/>
        </p:nvPicPr>
        <p:blipFill>
          <a:blip r:embed="rId2"/>
          <a:stretch>
            <a:fillRect/>
          </a:stretch>
        </p:blipFill>
        <p:spPr>
          <a:xfrm>
            <a:off x="6126479" y="1085385"/>
            <a:ext cx="2853969" cy="3456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5220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2052-1DC8-6285-FF67-64B0B2C953E8}"/>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7A2E92C1-A490-C6FC-8C53-6188D328BB57}"/>
              </a:ext>
            </a:extLst>
          </p:cNvPr>
          <p:cNvSpPr>
            <a:spLocks noGrp="1"/>
          </p:cNvSpPr>
          <p:nvPr>
            <p:ph type="title"/>
          </p:nvPr>
        </p:nvSpPr>
        <p:spPr>
          <a:xfrm>
            <a:off x="231932" y="549"/>
            <a:ext cx="8275942" cy="2158621"/>
          </a:xfrm>
          <a:prstGeom prst="rect">
            <a:avLst/>
          </a:prstGeom>
          <a:noFill/>
          <a:ln w="0">
            <a:noFill/>
          </a:ln>
        </p:spPr>
        <p:txBody>
          <a:bodyPr lIns="91440" tIns="91440" rIns="91440" bIns="91440" anchor="ctr">
            <a:noAutofit/>
          </a:bodyPr>
          <a:lstStyle/>
          <a:p>
            <a:pPr algn="ctr">
              <a:tabLst>
                <a:tab pos="0" algn="l"/>
              </a:tabLst>
            </a:pPr>
            <a:r>
              <a:rPr lang="en-US" sz="4000" b="1" spc="-1" dirty="0">
                <a:solidFill>
                  <a:srgbClr val="002060"/>
                </a:solidFill>
                <a:latin typeface="Calibri"/>
                <a:ea typeface="+mj-lt"/>
                <a:cs typeface="+mj-lt"/>
              </a:rPr>
              <a:t>Square–Circle S-Duct in Fighter Jets</a:t>
            </a:r>
            <a:endParaRPr lang="en-US" sz="4000" b="1" dirty="0">
              <a:latin typeface="Calibri"/>
            </a:endParaRPr>
          </a:p>
          <a:p>
            <a:pPr indent="0" algn="ctr">
              <a:lnSpc>
                <a:spcPct val="100000"/>
              </a:lnSpc>
              <a:buNone/>
              <a:tabLst>
                <a:tab pos="0" algn="l"/>
              </a:tabLst>
            </a:pPr>
            <a:endParaRPr lang="en" sz="6000" b="1" strike="noStrike" spc="-1" dirty="0">
              <a:solidFill>
                <a:schemeClr val="dk1"/>
              </a:solidFill>
              <a:latin typeface="Raleway Black"/>
            </a:endParaRPr>
          </a:p>
        </p:txBody>
      </p:sp>
      <p:sp>
        <p:nvSpPr>
          <p:cNvPr id="170" name="PlaceHolder 2">
            <a:extLst>
              <a:ext uri="{FF2B5EF4-FFF2-40B4-BE49-F238E27FC236}">
                <a16:creationId xmlns:a16="http://schemas.microsoft.com/office/drawing/2014/main" id="{179AD919-A835-BB79-1F06-23B0EA89C770}"/>
              </a:ext>
            </a:extLst>
          </p:cNvPr>
          <p:cNvSpPr>
            <a:spLocks noGrp="1"/>
          </p:cNvSpPr>
          <p:nvPr>
            <p:ph type="subTitle"/>
          </p:nvPr>
        </p:nvSpPr>
        <p:spPr>
          <a:xfrm>
            <a:off x="162888" y="394009"/>
            <a:ext cx="5829033" cy="2483005"/>
          </a:xfrm>
          <a:prstGeom prst="rect">
            <a:avLst/>
          </a:prstGeom>
          <a:noFill/>
          <a:ln w="0">
            <a:noFill/>
          </a:ln>
        </p:spPr>
        <p:txBody>
          <a:bodyPr lIns="91440" tIns="91440" rIns="91440" bIns="91440" anchor="t">
            <a:noAutofit/>
          </a:bodyPr>
          <a:lstStyle/>
          <a:p>
            <a:pPr algn="just">
              <a:buNone/>
              <a:tabLst>
                <a:tab pos="0" algn="l"/>
              </a:tabLst>
            </a:pPr>
            <a:endParaRPr lang="en-US" b="1" dirty="0">
              <a:latin typeface="Calibri"/>
              <a:ea typeface="Calibri"/>
              <a:cs typeface="Calibri"/>
            </a:endParaRPr>
          </a:p>
          <a:p>
            <a:pPr algn="just">
              <a:buFont typeface="Arial"/>
              <a:buChar char="•"/>
              <a:tabLst>
                <a:tab pos="0" algn="l"/>
              </a:tabLst>
            </a:pPr>
            <a:r>
              <a:rPr lang="en-US" sz="1600" b="1" dirty="0">
                <a:latin typeface="Calibri"/>
                <a:ea typeface="+mn-lt"/>
                <a:cs typeface="+mn-lt"/>
              </a:rPr>
              <a:t>Better RCS Management (Stealth):</a:t>
            </a:r>
            <a:r>
              <a:rPr lang="en-US" sz="1600" b="1" dirty="0">
                <a:latin typeface="Comic Sans MS"/>
                <a:ea typeface="+mn-lt"/>
                <a:cs typeface="+mn-lt"/>
              </a:rPr>
              <a:t> </a:t>
            </a:r>
            <a:r>
              <a:rPr lang="en-US" sz="1600" dirty="0">
                <a:latin typeface="Calibri"/>
                <a:ea typeface="+mn-lt"/>
                <a:cs typeface="+mn-lt"/>
              </a:rPr>
              <a:t>A square or rectangular inlet creates planar surfaces that can be angled to reflect radar waves away from the source (not back to the radar). This is crucial for reducing radar cross-section (RCS). The curved S-duct further ensures the engine face (which is a huge radar reflector) is hidden, dramatically reducing the chance of radar detection.</a:t>
            </a:r>
          </a:p>
          <a:p>
            <a:pPr algn="just">
              <a:buFont typeface="Arial"/>
              <a:buChar char="•"/>
              <a:tabLst>
                <a:tab pos="0" algn="l"/>
              </a:tabLst>
            </a:pPr>
            <a:r>
              <a:rPr lang="en-US" sz="1600" b="1" dirty="0">
                <a:latin typeface="Calibri"/>
                <a:ea typeface="+mn-lt"/>
                <a:cs typeface="+mn-lt"/>
              </a:rPr>
              <a:t>Faceted Shape Compatibility:</a:t>
            </a:r>
            <a:r>
              <a:rPr lang="en-US" sz="1600" dirty="0">
                <a:latin typeface="Comic Sans MS"/>
                <a:ea typeface="+mn-lt"/>
                <a:cs typeface="+mn-lt"/>
              </a:rPr>
              <a:t> </a:t>
            </a:r>
            <a:r>
              <a:rPr lang="en-US" sz="1600" dirty="0">
                <a:latin typeface="Calibri"/>
                <a:ea typeface="+mn-lt"/>
                <a:cs typeface="+mn-lt"/>
              </a:rPr>
              <a:t>Stealth aircraft use faceted surfaces to scatter radar waves. A square or rectangular duct integrates better with the aircraft’s faceted body design than a round duct would.</a:t>
            </a:r>
            <a:endParaRPr lang="en-US" sz="1600" dirty="0">
              <a:latin typeface="Calibri"/>
              <a:ea typeface="Calibri"/>
              <a:cs typeface="Calibri"/>
            </a:endParaRPr>
          </a:p>
          <a:p>
            <a:pPr marL="0" indent="0" algn="just">
              <a:buNone/>
              <a:tabLst>
                <a:tab pos="0" algn="l"/>
              </a:tabLst>
            </a:pPr>
            <a:endParaRPr lang="en-US" sz="1600" dirty="0">
              <a:latin typeface="Comic Sans MS"/>
              <a:ea typeface="+mn-lt"/>
              <a:cs typeface="+mn-lt"/>
            </a:endParaRPr>
          </a:p>
          <a:p>
            <a:pPr marL="0" indent="0" algn="just">
              <a:lnSpc>
                <a:spcPct val="100000"/>
              </a:lnSpc>
              <a:spcBef>
                <a:spcPts val="0"/>
              </a:spcBef>
              <a:buNone/>
              <a:tabLst>
                <a:tab pos="0" algn="l"/>
              </a:tabLst>
            </a:pPr>
            <a:endParaRPr lang="en-US" sz="1600" dirty="0">
              <a:latin typeface="Comic Sans MS"/>
              <a:ea typeface="+mn-lt"/>
              <a:cs typeface="+mn-lt"/>
            </a:endParaRPr>
          </a:p>
          <a:p>
            <a:pPr algn="just">
              <a:lnSpc>
                <a:spcPct val="100000"/>
              </a:lnSpc>
              <a:spcBef>
                <a:spcPts val="0"/>
              </a:spcBef>
              <a:tabLst>
                <a:tab pos="0" algn="l"/>
              </a:tabLst>
            </a:pPr>
            <a:endParaRPr lang="en-US" sz="1600" dirty="0">
              <a:solidFill>
                <a:srgbClr val="191919"/>
              </a:solidFill>
              <a:latin typeface="Comic Sans MS"/>
              <a:ea typeface="Calibri"/>
              <a:cs typeface="Calibri"/>
            </a:endParaRPr>
          </a:p>
          <a:p>
            <a:pPr marL="0" indent="0" algn="just">
              <a:lnSpc>
                <a:spcPct val="100000"/>
              </a:lnSpc>
              <a:spcBef>
                <a:spcPts val="0"/>
              </a:spcBef>
              <a:buNone/>
              <a:tabLst>
                <a:tab pos="0" algn="l"/>
              </a:tabLst>
            </a:pPr>
            <a:endParaRPr lang="en-US" sz="1800" b="0" strike="noStrike" spc="-1" dirty="0">
              <a:solidFill>
                <a:srgbClr val="000000"/>
              </a:solidFill>
              <a:latin typeface="Calibri"/>
              <a:ea typeface="Calibri"/>
              <a:cs typeface="Calibri"/>
            </a:endParaRPr>
          </a:p>
          <a:p>
            <a:pPr marL="0" indent="0" algn="just">
              <a:lnSpc>
                <a:spcPts val="3282"/>
              </a:lnSpc>
              <a:spcBef>
                <a:spcPct val="0"/>
              </a:spcBef>
              <a:buNone/>
              <a:tabLst>
                <a:tab pos="0" algn="l"/>
              </a:tabLst>
            </a:pPr>
            <a:endParaRPr lang="en-US" sz="2300" spc="-1" dirty="0">
              <a:solidFill>
                <a:srgbClr val="000000"/>
              </a:solidFill>
              <a:latin typeface="Segoe UI"/>
              <a:cs typeface="Segoe UI"/>
            </a:endParaRPr>
          </a:p>
          <a:p>
            <a:pPr indent="0" algn="ctr">
              <a:lnSpc>
                <a:spcPct val="100000"/>
              </a:lnSpc>
              <a:buNone/>
              <a:tabLst>
                <a:tab pos="0" algn="l"/>
              </a:tabLst>
            </a:pPr>
            <a:endParaRPr lang="en" sz="1600" spc="-1" dirty="0">
              <a:solidFill>
                <a:schemeClr val="dk1"/>
              </a:solidFill>
              <a:latin typeface="Archivo"/>
              <a:cs typeface="Arial"/>
            </a:endParaRPr>
          </a:p>
        </p:txBody>
      </p:sp>
      <p:pic>
        <p:nvPicPr>
          <p:cNvPr id="2050" name="Picture 2" descr="S-shaped duct of KF-21 Boramae[album] : r/WarplanePorn">
            <a:extLst>
              <a:ext uri="{FF2B5EF4-FFF2-40B4-BE49-F238E27FC236}">
                <a16:creationId xmlns:a16="http://schemas.microsoft.com/office/drawing/2014/main" id="{4F6D569A-63DC-D812-A3B3-74AE56B82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921" y="1079859"/>
            <a:ext cx="2972185" cy="22222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PlaceHolder 2">
            <a:extLst>
              <a:ext uri="{FF2B5EF4-FFF2-40B4-BE49-F238E27FC236}">
                <a16:creationId xmlns:a16="http://schemas.microsoft.com/office/drawing/2014/main" id="{4E2347B4-065F-C199-BECE-C0AF8EF8FF89}"/>
              </a:ext>
            </a:extLst>
          </p:cNvPr>
          <p:cNvSpPr txBox="1">
            <a:spLocks/>
          </p:cNvSpPr>
          <p:nvPr/>
        </p:nvSpPr>
        <p:spPr>
          <a:xfrm>
            <a:off x="162888" y="2443666"/>
            <a:ext cx="8526154" cy="3102319"/>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tabLst>
                <a:tab pos="0" algn="l"/>
              </a:tabLst>
            </a:pPr>
            <a:endParaRPr lang="en-US" b="1" dirty="0">
              <a:latin typeface="Calibri"/>
              <a:ea typeface="Calibri"/>
              <a:cs typeface="Calibri"/>
            </a:endParaRPr>
          </a:p>
          <a:p>
            <a:pPr marL="0" indent="0" algn="just">
              <a:buNone/>
              <a:tabLst>
                <a:tab pos="0" algn="l"/>
              </a:tabLst>
            </a:pPr>
            <a:endParaRPr lang="en-US" sz="1600" dirty="0">
              <a:latin typeface="Calibri"/>
              <a:ea typeface="Calibri"/>
              <a:cs typeface="Calibri"/>
            </a:endParaRPr>
          </a:p>
          <a:p>
            <a:pPr algn="just">
              <a:buFont typeface="Arial"/>
              <a:buChar char="•"/>
              <a:tabLst>
                <a:tab pos="0" algn="l"/>
              </a:tabLst>
            </a:pPr>
            <a:r>
              <a:rPr lang="en-US" sz="1600" b="1" dirty="0">
                <a:latin typeface="Calibri"/>
                <a:ea typeface="+mn-lt"/>
                <a:cs typeface="+mn-lt"/>
              </a:rPr>
              <a:t>Acceptable Trade-Off:</a:t>
            </a:r>
            <a:r>
              <a:rPr lang="en-US" sz="1600" b="1" dirty="0">
                <a:latin typeface="Comic Sans MS"/>
                <a:ea typeface="+mn-lt"/>
                <a:cs typeface="+mn-lt"/>
              </a:rPr>
              <a:t> </a:t>
            </a:r>
            <a:r>
              <a:rPr lang="en-US" sz="1600" dirty="0">
                <a:latin typeface="Calibri"/>
                <a:ea typeface="+mn-lt"/>
                <a:cs typeface="+mn-lt"/>
              </a:rPr>
              <a:t>Fighter jets can tolerate slightly lower pressure recovery or more flow distortion if it means a significant gain in stealth and maneuverability. Also, short missions and high thrust-to-weight ratios make this trade-off manageable.</a:t>
            </a:r>
            <a:endParaRPr lang="en-US" sz="1600" dirty="0">
              <a:latin typeface="Calibri"/>
              <a:ea typeface="Calibri"/>
              <a:cs typeface="Calibri"/>
            </a:endParaRPr>
          </a:p>
          <a:p>
            <a:pPr algn="just">
              <a:buFont typeface="Arial"/>
              <a:buChar char="•"/>
              <a:tabLst>
                <a:tab pos="0" algn="l"/>
              </a:tabLst>
            </a:pPr>
            <a:r>
              <a:rPr lang="en-US" sz="1600" b="1" dirty="0">
                <a:latin typeface="Calibri"/>
                <a:ea typeface="+mn-lt"/>
                <a:cs typeface="+mn-lt"/>
              </a:rPr>
              <a:t>Tighter Engine Integration:</a:t>
            </a:r>
            <a:r>
              <a:rPr lang="en-US" sz="1600" b="1" dirty="0">
                <a:latin typeface="Comic Sans MS"/>
                <a:ea typeface="+mn-lt"/>
                <a:cs typeface="+mn-lt"/>
              </a:rPr>
              <a:t> </a:t>
            </a:r>
            <a:r>
              <a:rPr lang="en-US" sz="1600" dirty="0">
                <a:latin typeface="Calibri"/>
                <a:ea typeface="+mn-lt"/>
                <a:cs typeface="+mn-lt"/>
              </a:rPr>
              <a:t>Square-to-circle transitions can be packed more efficiently within the compact airframe of a fighter jet, allowing for better internal volume usage and weight distribution.</a:t>
            </a:r>
            <a:endParaRPr lang="en-US" dirty="0">
              <a:latin typeface="Calibri"/>
              <a:ea typeface="+mn-lt"/>
              <a:cs typeface="+mn-lt"/>
            </a:endParaRPr>
          </a:p>
          <a:p>
            <a:pPr algn="just">
              <a:buFont typeface="Arial"/>
              <a:buChar char="•"/>
              <a:tabLst>
                <a:tab pos="0" algn="l"/>
              </a:tabLst>
            </a:pPr>
            <a:endParaRPr lang="en-US" sz="1600" dirty="0">
              <a:latin typeface="Comic Sans MS"/>
              <a:ea typeface="+mn-lt"/>
              <a:cs typeface="+mn-lt"/>
            </a:endParaRPr>
          </a:p>
          <a:p>
            <a:pPr marL="0" indent="0" algn="just">
              <a:lnSpc>
                <a:spcPct val="100000"/>
              </a:lnSpc>
              <a:spcBef>
                <a:spcPts val="0"/>
              </a:spcBef>
              <a:buFont typeface="Arial" panose="020B0604020202020204" pitchFamily="34" charset="0"/>
              <a:buNone/>
              <a:tabLst>
                <a:tab pos="0" algn="l"/>
              </a:tabLst>
            </a:pPr>
            <a:endParaRPr lang="en-US" sz="1600" dirty="0">
              <a:latin typeface="Comic Sans MS"/>
              <a:ea typeface="+mn-lt"/>
              <a:cs typeface="+mn-lt"/>
            </a:endParaRPr>
          </a:p>
          <a:p>
            <a:pPr algn="just">
              <a:lnSpc>
                <a:spcPct val="100000"/>
              </a:lnSpc>
              <a:spcBef>
                <a:spcPts val="0"/>
              </a:spcBef>
              <a:tabLst>
                <a:tab pos="0" algn="l"/>
              </a:tabLst>
            </a:pPr>
            <a:endParaRPr lang="en-US" sz="1600" dirty="0">
              <a:solidFill>
                <a:srgbClr val="191919"/>
              </a:solidFill>
              <a:latin typeface="Comic Sans MS"/>
              <a:ea typeface="Calibri"/>
              <a:cs typeface="Calibri"/>
            </a:endParaRPr>
          </a:p>
          <a:p>
            <a:pPr marL="0" indent="0" algn="just">
              <a:lnSpc>
                <a:spcPct val="100000"/>
              </a:lnSpc>
              <a:spcBef>
                <a:spcPts val="0"/>
              </a:spcBef>
              <a:buFont typeface="Arial" panose="020B0604020202020204" pitchFamily="34" charset="0"/>
              <a:buNone/>
              <a:tabLst>
                <a:tab pos="0" algn="l"/>
              </a:tabLst>
            </a:pPr>
            <a:endParaRPr lang="en-US" sz="1800" spc="-1" dirty="0">
              <a:solidFill>
                <a:srgbClr val="000000"/>
              </a:solidFill>
              <a:latin typeface="Calibri"/>
              <a:ea typeface="Calibri"/>
              <a:cs typeface="Calibri"/>
            </a:endParaRPr>
          </a:p>
          <a:p>
            <a:pPr marL="0" indent="0" algn="just">
              <a:lnSpc>
                <a:spcPts val="3282"/>
              </a:lnSpc>
              <a:spcBef>
                <a:spcPct val="0"/>
              </a:spcBef>
              <a:buFont typeface="Arial" panose="020B0604020202020204" pitchFamily="34" charset="0"/>
              <a:buNone/>
              <a:tabLst>
                <a:tab pos="0" algn="l"/>
              </a:tabLst>
            </a:pPr>
            <a:endParaRPr lang="en-US" sz="2300" spc="-1" dirty="0">
              <a:solidFill>
                <a:srgbClr val="000000"/>
              </a:solidFill>
              <a:latin typeface="Segoe UI"/>
              <a:cs typeface="Segoe UI"/>
            </a:endParaRPr>
          </a:p>
          <a:p>
            <a:pPr indent="0" algn="ctr">
              <a:lnSpc>
                <a:spcPct val="100000"/>
              </a:lnSpc>
              <a:buFont typeface="Arial" panose="020B0604020202020204" pitchFamily="34" charset="0"/>
              <a:buNone/>
              <a:tabLst>
                <a:tab pos="0" algn="l"/>
              </a:tabLst>
            </a:pPr>
            <a:endParaRPr lang="en" sz="1600" spc="-1" dirty="0">
              <a:solidFill>
                <a:schemeClr val="dk1"/>
              </a:solidFill>
              <a:latin typeface="Archivo"/>
              <a:cs typeface="Arial"/>
            </a:endParaRPr>
          </a:p>
        </p:txBody>
      </p:sp>
    </p:spTree>
    <p:extLst>
      <p:ext uri="{BB962C8B-B14F-4D97-AF65-F5344CB8AC3E}">
        <p14:creationId xmlns:p14="http://schemas.microsoft.com/office/powerpoint/2010/main" val="241081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1680424" y="14373"/>
            <a:ext cx="5619240" cy="952201"/>
          </a:xfrm>
          <a:prstGeom prst="rect">
            <a:avLst/>
          </a:prstGeom>
          <a:noFill/>
          <a:ln w="0">
            <a:noFill/>
          </a:ln>
        </p:spPr>
        <p:txBody>
          <a:bodyPr lIns="91440" tIns="91440" rIns="91440" bIns="91440" anchor="ctr">
            <a:noAutofit/>
          </a:bodyPr>
          <a:lstStyle/>
          <a:p>
            <a:pPr indent="0" algn="ctr">
              <a:lnSpc>
                <a:spcPct val="100000"/>
              </a:lnSpc>
              <a:buNone/>
              <a:tabLst>
                <a:tab pos="0" algn="l"/>
              </a:tabLst>
            </a:pPr>
            <a:r>
              <a:rPr lang="en" sz="4000" b="1" strike="noStrike" spc="-1" dirty="0">
                <a:solidFill>
                  <a:srgbClr val="002060"/>
                </a:solidFill>
                <a:latin typeface="Calibri"/>
                <a:ea typeface="Raleway Black"/>
                <a:cs typeface="Calibri"/>
              </a:rPr>
              <a:t>Conclusions</a:t>
            </a:r>
            <a:endParaRPr lang="fr-FR" sz="4000" b="1" strike="noStrike" spc="-1" dirty="0">
              <a:solidFill>
                <a:srgbClr val="002060"/>
              </a:solidFill>
              <a:latin typeface="Calibri"/>
              <a:cs typeface="Calibri"/>
            </a:endParaRPr>
          </a:p>
        </p:txBody>
      </p:sp>
      <p:sp>
        <p:nvSpPr>
          <p:cNvPr id="5" name="Rectangle 4">
            <a:extLst>
              <a:ext uri="{FF2B5EF4-FFF2-40B4-BE49-F238E27FC236}">
                <a16:creationId xmlns:a16="http://schemas.microsoft.com/office/drawing/2014/main" id="{08CA4C19-C521-5B02-E5A7-943192B7B22D}"/>
              </a:ext>
            </a:extLst>
          </p:cNvPr>
          <p:cNvSpPr>
            <a:spLocks noChangeArrowheads="1"/>
          </p:cNvSpPr>
          <p:nvPr/>
        </p:nvSpPr>
        <p:spPr bwMode="auto">
          <a:xfrm>
            <a:off x="159741" y="1358559"/>
            <a:ext cx="8660605" cy="2575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3040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built an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interactive web platform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compare the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aerodynamic performance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of different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S-duct geometries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CFD data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3040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AI-based predictor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was added to estimate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outlet velocity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pressure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without needing repeated simulations.</a:t>
            </a:r>
          </a:p>
          <a:p>
            <a:pPr marL="23040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Circle–circle S-ducts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show better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pressure recovery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flow stability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ideal for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commercial aircraft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3040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Square–circle S-ducts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help manage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radar cross-section (RCS)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enhancing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stealth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fighter jets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30400" marR="0" lvl="0" indent="0" algn="l" defTabSz="914400" rtl="0" eaLnBrk="0" fontAlgn="base" latinLnBrk="0" hangingPunct="0">
              <a:lnSpc>
                <a:spcPct val="100000"/>
              </a:lnSpc>
              <a:spcBef>
                <a:spcPts val="100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Our tool streamlines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evaluation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saving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computational effort</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theme/theme1.xml><?xml version="1.0" encoding="utf-8"?>
<a:theme xmlns:a="http://schemas.openxmlformats.org/drawingml/2006/main" name="Origins of Urban Legends by Slidesgo">
  <a:themeElements>
    <a:clrScheme name="Simple Light">
      <a:dk1>
        <a:srgbClr val="191919"/>
      </a:dk1>
      <a:lt1>
        <a:srgbClr val="FFFFFF"/>
      </a:lt1>
      <a:dk2>
        <a:srgbClr val="495CFF"/>
      </a:dk2>
      <a:lt2>
        <a:srgbClr val="FFB4E7"/>
      </a:lt2>
      <a:accent1>
        <a:srgbClr val="FF7001"/>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rigins of Urban Legends by Slidesgo">
  <a:themeElements>
    <a:clrScheme name="Simple Light">
      <a:dk1>
        <a:srgbClr val="191919"/>
      </a:dk1>
      <a:lt1>
        <a:srgbClr val="FFFFFF"/>
      </a:lt1>
      <a:dk2>
        <a:srgbClr val="495CFF"/>
      </a:dk2>
      <a:lt2>
        <a:srgbClr val="FFB4E7"/>
      </a:lt2>
      <a:accent1>
        <a:srgbClr val="FF7001"/>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677</Words>
  <Application>Microsoft Office PowerPoint</Application>
  <PresentationFormat>On-screen Show (16:9)</PresentationFormat>
  <Paragraphs>74</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Origins of Urban Legends by Slidesgo</vt:lpstr>
      <vt:lpstr>Origins of Urban Legends by Slidesgo</vt:lpstr>
      <vt:lpstr>Comparing and Predicting S-Duct Performance with CFD and AI Model</vt:lpstr>
      <vt:lpstr>Content </vt:lpstr>
      <vt:lpstr>Introduction </vt:lpstr>
      <vt:lpstr>Objective </vt:lpstr>
      <vt:lpstr>Website Overview  </vt:lpstr>
      <vt:lpstr>Website Key Features</vt:lpstr>
      <vt:lpstr>Circle–Circle S-Ducts in Commercial Aircraft </vt:lpstr>
      <vt:lpstr>Square–Circle S-Duct in Fighter Jets </vt:lpstr>
      <vt:lpstr>Conclusions</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Ashwani Kumar Jha</cp:lastModifiedBy>
  <cp:revision>39</cp:revision>
  <dcterms:modified xsi:type="dcterms:W3CDTF">2025-04-28T18:46:22Z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2025-04-11T15:11:05Z</dcterms:created>
  <dc:creator>Unknown Creator</dc:creator>
  <dc:description/>
  <dc:language>en-US</dc:language>
  <cp:lastModifiedBy>Unknown Creator</cp:lastModifiedBy>
  <dcterms:modified xsi:type="dcterms:W3CDTF">2025-04-11T15:11:05Z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