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2615-F279-4C62-AFAA-C290C21F476C}" type="datetimeFigureOut">
              <a:rPr lang="en-IN" smtClean="0"/>
              <a:t>07-03-2025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B0EC5-373D-4BAC-AFD1-C3C9CF81330B}" type="slidenum">
              <a:rPr lang="en-IN" smtClean="0"/>
              <a:t>‹#›</a:t>
            </a:fld>
            <a:endParaRPr lang="en-IN"/>
          </a:p>
        </p:txBody>
      </p:sp>
    </p:spTree>
    <p:extLst>
      <p:ext uri="{BB962C8B-B14F-4D97-AF65-F5344CB8AC3E}">
        <p14:creationId xmlns:p14="http://schemas.microsoft.com/office/powerpoint/2010/main" val="154936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FB0EC5-373D-4BAC-AFD1-C3C9CF81330B}" type="slidenum">
              <a:rPr lang="en-IN" smtClean="0"/>
              <a:t>1</a:t>
            </a:fld>
            <a:endParaRPr lang="en-IN"/>
          </a:p>
        </p:txBody>
      </p:sp>
    </p:spTree>
    <p:extLst>
      <p:ext uri="{BB962C8B-B14F-4D97-AF65-F5344CB8AC3E}">
        <p14:creationId xmlns:p14="http://schemas.microsoft.com/office/powerpoint/2010/main" val="281415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6BCB-11AF-4FBF-F80A-EBDE11955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E7536-0C5E-D81A-7B1C-156DEC1CF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37C5CF-EE34-AF87-6B6D-CFA0541D6DF8}"/>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5" name="Footer Placeholder 4">
            <a:extLst>
              <a:ext uri="{FF2B5EF4-FFF2-40B4-BE49-F238E27FC236}">
                <a16:creationId xmlns:a16="http://schemas.microsoft.com/office/drawing/2014/main" id="{1AB25E40-29E1-E361-620D-1A339B12C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46E81-D55A-4D0B-866A-62FC856DF28B}"/>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243444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A79E-0FF4-7B60-4055-11FB2F3A72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5BF714-9DC1-B3EC-6FFD-3F76A62FF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0D033-AB86-2D5F-7BAD-E5BEA1601FFF}"/>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5" name="Footer Placeholder 4">
            <a:extLst>
              <a:ext uri="{FF2B5EF4-FFF2-40B4-BE49-F238E27FC236}">
                <a16:creationId xmlns:a16="http://schemas.microsoft.com/office/drawing/2014/main" id="{38089983-1AEF-6B3F-D5A8-47B42E4EF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2E883-44D8-8A7C-AADF-23087A93D7F5}"/>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172477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20BA5-BB04-401E-34FC-AB5A6D104F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68E9F4-F005-AA8B-AA72-94527874C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F7974-AFAE-D6A4-F5E6-939587F51FDB}"/>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5" name="Footer Placeholder 4">
            <a:extLst>
              <a:ext uri="{FF2B5EF4-FFF2-40B4-BE49-F238E27FC236}">
                <a16:creationId xmlns:a16="http://schemas.microsoft.com/office/drawing/2014/main" id="{44678DCA-D1A3-3218-818A-79D41BA2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7E594-CECB-5219-E584-0CEEBA4FF5BE}"/>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280044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E3BC-0E24-9768-5308-6F6D140E59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F3EFAA-8F4C-28C9-823D-BF1132263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E9AA2-762A-4C0B-AF9B-3EC9F668E0FB}"/>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5" name="Footer Placeholder 4">
            <a:extLst>
              <a:ext uri="{FF2B5EF4-FFF2-40B4-BE49-F238E27FC236}">
                <a16:creationId xmlns:a16="http://schemas.microsoft.com/office/drawing/2014/main" id="{889C9930-9405-C9C2-F2B6-7CEA59F08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817A1-7C61-454E-A292-67E1F72832A0}"/>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279656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48A6-A353-860E-4472-2E1D59DF5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9350C0-0BE3-51B6-C3B4-944550350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A2175-557F-4635-C247-9BBC166DA73B}"/>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5" name="Footer Placeholder 4">
            <a:extLst>
              <a:ext uri="{FF2B5EF4-FFF2-40B4-BE49-F238E27FC236}">
                <a16:creationId xmlns:a16="http://schemas.microsoft.com/office/drawing/2014/main" id="{77BFF6B7-F938-2929-4F9D-638B95331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EE0278-C059-0461-61FD-BDB0B12F2160}"/>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158665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1ACF-9880-B1EA-DBB8-299A4CF5B6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D2A78-BF05-FC77-2DDB-EF42D68A3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03ACB4-0645-8878-2193-A7D56400B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7C417D-BBCA-CCBC-4C6E-96CCDF72FF93}"/>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6" name="Footer Placeholder 5">
            <a:extLst>
              <a:ext uri="{FF2B5EF4-FFF2-40B4-BE49-F238E27FC236}">
                <a16:creationId xmlns:a16="http://schemas.microsoft.com/office/drawing/2014/main" id="{0379ECD8-B718-746C-C7C9-3742894CB8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C96C8-A250-BD46-5A0E-5E7876B2A49A}"/>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203641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5BA8-BEE5-C508-937E-94E64146A8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A39C1-7F8D-FB78-152C-B93451E9D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7BD41-B193-1A4A-1D2F-1C24DD5C9D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DF69B5-7E9F-9932-9151-3DC702B46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70776-32B9-BB93-B99E-E928EF10D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468BD-DBBC-5B5F-1965-92EF1D05E5FC}"/>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8" name="Footer Placeholder 7">
            <a:extLst>
              <a:ext uri="{FF2B5EF4-FFF2-40B4-BE49-F238E27FC236}">
                <a16:creationId xmlns:a16="http://schemas.microsoft.com/office/drawing/2014/main" id="{5A318E56-36D9-A6EF-685B-D48101CF60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2DD41A-2F76-E2B5-71C8-CF345961A6D0}"/>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80346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9B9B-D9C1-328F-E2B4-B31CA3270C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797609-66A1-E80F-77A2-F9D0EF84B362}"/>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4" name="Footer Placeholder 3">
            <a:extLst>
              <a:ext uri="{FF2B5EF4-FFF2-40B4-BE49-F238E27FC236}">
                <a16:creationId xmlns:a16="http://schemas.microsoft.com/office/drawing/2014/main" id="{7EF660CD-B20C-DA9F-CC43-FE8B790A74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B0FAEA-3F78-9282-D315-6DAFC7E6A696}"/>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416707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B1B49-E1E0-A653-BA5E-1896405CC41D}"/>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3" name="Footer Placeholder 2">
            <a:extLst>
              <a:ext uri="{FF2B5EF4-FFF2-40B4-BE49-F238E27FC236}">
                <a16:creationId xmlns:a16="http://schemas.microsoft.com/office/drawing/2014/main" id="{5AE8FDFB-A053-1869-0696-3A26F2D635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6269B0-6C82-FEDC-CF58-9F2A8515A169}"/>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182711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77A2-F626-5B49-F369-6E3F1C0BE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026CB2-E2BE-6D75-F123-657AF688B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864A2C-080A-D53C-C359-96E7C7362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459B6-CD6E-BF76-95F4-5111A0950C6F}"/>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6" name="Footer Placeholder 5">
            <a:extLst>
              <a:ext uri="{FF2B5EF4-FFF2-40B4-BE49-F238E27FC236}">
                <a16:creationId xmlns:a16="http://schemas.microsoft.com/office/drawing/2014/main" id="{E50C4168-247C-AD29-3328-35C0A947A5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34228-5636-19C3-12EC-DBEA45A2E6C3}"/>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212748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7201-661E-3378-44A4-0729BE182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1BAB6D-481A-9C9A-5850-AB68266D85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8CFC4-1B96-B60E-38B7-377B2851F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04706-896A-E36B-4152-737F7D7F07D5}"/>
              </a:ext>
            </a:extLst>
          </p:cNvPr>
          <p:cNvSpPr>
            <a:spLocks noGrp="1"/>
          </p:cNvSpPr>
          <p:nvPr>
            <p:ph type="dt" sz="half" idx="10"/>
          </p:nvPr>
        </p:nvSpPr>
        <p:spPr/>
        <p:txBody>
          <a:bodyPr/>
          <a:lstStyle/>
          <a:p>
            <a:fld id="{DCD8CD39-9BEC-44C4-94A2-6F9B524E8A4E}" type="datetimeFigureOut">
              <a:rPr lang="en-IN" smtClean="0"/>
              <a:t>07-03-2025</a:t>
            </a:fld>
            <a:endParaRPr lang="en-IN"/>
          </a:p>
        </p:txBody>
      </p:sp>
      <p:sp>
        <p:nvSpPr>
          <p:cNvPr id="6" name="Footer Placeholder 5">
            <a:extLst>
              <a:ext uri="{FF2B5EF4-FFF2-40B4-BE49-F238E27FC236}">
                <a16:creationId xmlns:a16="http://schemas.microsoft.com/office/drawing/2014/main" id="{17D87478-058F-3B87-8296-E9DECE4099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F92A2-3BE3-C78F-5733-AF88C50C886E}"/>
              </a:ext>
            </a:extLst>
          </p:cNvPr>
          <p:cNvSpPr>
            <a:spLocks noGrp="1"/>
          </p:cNvSpPr>
          <p:nvPr>
            <p:ph type="sldNum" sz="quarter" idx="12"/>
          </p:nvPr>
        </p:nvSpPr>
        <p:spPr/>
        <p:txBody>
          <a:bodyPr/>
          <a:lstStyle/>
          <a:p>
            <a:fld id="{D4DCD4DF-1746-4C9E-8DE5-7296ABE14E0E}" type="slidenum">
              <a:rPr lang="en-IN" smtClean="0"/>
              <a:t>‹#›</a:t>
            </a:fld>
            <a:endParaRPr lang="en-IN"/>
          </a:p>
        </p:txBody>
      </p:sp>
    </p:spTree>
    <p:extLst>
      <p:ext uri="{BB962C8B-B14F-4D97-AF65-F5344CB8AC3E}">
        <p14:creationId xmlns:p14="http://schemas.microsoft.com/office/powerpoint/2010/main" val="340204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9968E-C1D4-4334-EA1B-707A072DD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A0BB5-FB03-FCD6-014C-B8D195E2C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9D239-B243-3BF4-FB24-CE2111B0D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CD39-9BEC-44C4-94A2-6F9B524E8A4E}" type="datetimeFigureOut">
              <a:rPr lang="en-IN" smtClean="0"/>
              <a:t>07-03-2025</a:t>
            </a:fld>
            <a:endParaRPr lang="en-IN"/>
          </a:p>
        </p:txBody>
      </p:sp>
      <p:sp>
        <p:nvSpPr>
          <p:cNvPr id="5" name="Footer Placeholder 4">
            <a:extLst>
              <a:ext uri="{FF2B5EF4-FFF2-40B4-BE49-F238E27FC236}">
                <a16:creationId xmlns:a16="http://schemas.microsoft.com/office/drawing/2014/main" id="{15F7170C-916F-3A11-9EE9-A369C003B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038CF9-142E-075C-6FC5-805DDEC58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CD4DF-1746-4C9E-8DE5-7296ABE14E0E}" type="slidenum">
              <a:rPr lang="en-IN" smtClean="0"/>
              <a:t>‹#›</a:t>
            </a:fld>
            <a:endParaRPr lang="en-IN"/>
          </a:p>
        </p:txBody>
      </p:sp>
    </p:spTree>
    <p:extLst>
      <p:ext uri="{BB962C8B-B14F-4D97-AF65-F5344CB8AC3E}">
        <p14:creationId xmlns:p14="http://schemas.microsoft.com/office/powerpoint/2010/main" val="2377815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E532-EF2E-FF5A-47B5-0FB1E4B9D0FB}"/>
              </a:ext>
            </a:extLst>
          </p:cNvPr>
          <p:cNvSpPr>
            <a:spLocks noGrp="1"/>
          </p:cNvSpPr>
          <p:nvPr>
            <p:ph type="ctrTitle"/>
          </p:nvPr>
        </p:nvSpPr>
        <p:spPr>
          <a:xfrm>
            <a:off x="1605280" y="325119"/>
            <a:ext cx="9144000" cy="777241"/>
          </a:xfrm>
        </p:spPr>
        <p:txBody>
          <a:bodyPr>
            <a:normAutofit fontScale="90000"/>
          </a:bodyPr>
          <a:lstStyle/>
          <a:p>
            <a:r>
              <a:rPr lang="en-IN" b="1" dirty="0"/>
              <a:t>Introduction</a:t>
            </a:r>
          </a:p>
        </p:txBody>
      </p:sp>
      <p:sp>
        <p:nvSpPr>
          <p:cNvPr id="3" name="Subtitle 2">
            <a:extLst>
              <a:ext uri="{FF2B5EF4-FFF2-40B4-BE49-F238E27FC236}">
                <a16:creationId xmlns:a16="http://schemas.microsoft.com/office/drawing/2014/main" id="{78997F53-9192-86B6-CD5B-058673101136}"/>
              </a:ext>
            </a:extLst>
          </p:cNvPr>
          <p:cNvSpPr>
            <a:spLocks noGrp="1"/>
          </p:cNvSpPr>
          <p:nvPr>
            <p:ph type="subTitle" idx="1"/>
          </p:nvPr>
        </p:nvSpPr>
        <p:spPr>
          <a:xfrm>
            <a:off x="71120" y="1102360"/>
            <a:ext cx="11998960" cy="5430520"/>
          </a:xfrm>
        </p:spPr>
        <p:txBody>
          <a:bodyPr>
            <a:normAutofit/>
          </a:bodyPr>
          <a:lstStyle/>
          <a:p>
            <a:pPr algn="l"/>
            <a:r>
              <a:rPr lang="en-US" dirty="0"/>
              <a:t>This presentation compares our standard S-duct design with three alternative S-duct configurations featuring different cross-sectional transitions. The analysis focuses on performance variations, aerodynamic efficiency, and structural implications. The three alternative designs include:</a:t>
            </a:r>
          </a:p>
          <a:p>
            <a:pPr algn="l"/>
            <a:endParaRPr lang="en-US" dirty="0"/>
          </a:p>
          <a:p>
            <a:pPr algn="l">
              <a:buFont typeface="+mj-lt"/>
              <a:buAutoNum type="arabicPeriod"/>
            </a:pPr>
            <a:r>
              <a:rPr lang="en-US" b="1" dirty="0"/>
              <a:t>Square-to-Square S-Duct</a:t>
            </a:r>
            <a:r>
              <a:rPr lang="en-US" dirty="0"/>
              <a:t> – Maintains a square cross-section at both inlet and outlet.</a:t>
            </a:r>
          </a:p>
          <a:p>
            <a:pPr algn="l"/>
            <a:endParaRPr lang="en-US" dirty="0"/>
          </a:p>
          <a:p>
            <a:pPr algn="l"/>
            <a:r>
              <a:rPr lang="en-US" b="1" dirty="0"/>
              <a:t>2.Square-to-Circular S-Duct</a:t>
            </a:r>
            <a:r>
              <a:rPr lang="en-US" dirty="0"/>
              <a:t> – Features a square inlet transitioning to a circular outlet.</a:t>
            </a:r>
          </a:p>
          <a:p>
            <a:endParaRPr lang="en-US" dirty="0"/>
          </a:p>
          <a:p>
            <a:pPr algn="l"/>
            <a:r>
              <a:rPr lang="en-US" dirty="0"/>
              <a:t>Through this comparison, we aim to evaluate the impact of these geometric modifications on airflow characteristics and overall system efficiency.</a:t>
            </a:r>
          </a:p>
          <a:p>
            <a:endParaRPr lang="en-IN" dirty="0"/>
          </a:p>
        </p:txBody>
      </p:sp>
    </p:spTree>
    <p:extLst>
      <p:ext uri="{BB962C8B-B14F-4D97-AF65-F5344CB8AC3E}">
        <p14:creationId xmlns:p14="http://schemas.microsoft.com/office/powerpoint/2010/main" val="264630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3CF3-48DA-CA55-C152-E386CF187DFA}"/>
              </a:ext>
            </a:extLst>
          </p:cNvPr>
          <p:cNvSpPr>
            <a:spLocks noGrp="1"/>
          </p:cNvSpPr>
          <p:nvPr>
            <p:ph type="title"/>
          </p:nvPr>
        </p:nvSpPr>
        <p:spPr>
          <a:xfrm>
            <a:off x="838200" y="115744"/>
            <a:ext cx="10515600" cy="649028"/>
          </a:xfrm>
        </p:spPr>
        <p:txBody>
          <a:bodyPr>
            <a:normAutofit fontScale="90000"/>
          </a:bodyPr>
          <a:lstStyle/>
          <a:p>
            <a:r>
              <a:rPr lang="en-IN" b="1" dirty="0"/>
              <a:t>                     Theoretical Background</a:t>
            </a:r>
          </a:p>
        </p:txBody>
      </p:sp>
      <p:sp>
        <p:nvSpPr>
          <p:cNvPr id="3" name="Content Placeholder 2">
            <a:extLst>
              <a:ext uri="{FF2B5EF4-FFF2-40B4-BE49-F238E27FC236}">
                <a16:creationId xmlns:a16="http://schemas.microsoft.com/office/drawing/2014/main" id="{B432E2D1-0220-2FDC-D256-51007BBAE46C}"/>
              </a:ext>
            </a:extLst>
          </p:cNvPr>
          <p:cNvSpPr>
            <a:spLocks noGrp="1"/>
          </p:cNvSpPr>
          <p:nvPr>
            <p:ph idx="1"/>
          </p:nvPr>
        </p:nvSpPr>
        <p:spPr>
          <a:xfrm>
            <a:off x="838200" y="764772"/>
            <a:ext cx="10515600" cy="5685904"/>
          </a:xfrm>
        </p:spPr>
        <p:txBody>
          <a:bodyPr>
            <a:noAutofit/>
          </a:bodyPr>
          <a:lstStyle/>
          <a:p>
            <a:r>
              <a:rPr lang="en-US" sz="2400" dirty="0"/>
              <a:t>The performance of an S-duct depends on its ability to deliver uniform airflow to the engine with minimal total pressure loss. Key metrics include:  Pressure Recovery: The ratio of outlet total pressure to inlet total pressure, indicating how effectively the duct preserves energy. Higher recovery is desirable. </a:t>
            </a:r>
          </a:p>
          <a:p>
            <a:r>
              <a:rPr lang="en-US" sz="2400" dirty="0"/>
              <a:t> Turbulent Kinetic Energy (TKE): A measure of turbulence intensity. Lower TKE at the outlet suggests better flow uniformity and reduced losses.  </a:t>
            </a:r>
          </a:p>
          <a:p>
            <a:r>
              <a:rPr lang="en-US" sz="2400" dirty="0"/>
              <a:t>Wall Y+: A dimensionless parameter indicating boundary layer resolution near the wall. Optimal values (typically 1–5 for fine meshes) ensure accurate turbulence modeling.</a:t>
            </a:r>
          </a:p>
          <a:p>
            <a:r>
              <a:rPr lang="en-US" sz="2400" dirty="0"/>
              <a:t>  Velocity Magnitude: Indicates flow uniformity and acceleration/deceleration behavior. </a:t>
            </a:r>
          </a:p>
          <a:p>
            <a:r>
              <a:rPr lang="en-US" sz="2400" dirty="0"/>
              <a:t> Turbulent Reynolds Number: Reflects the scale of turbulent eddies relative to viscous effects.</a:t>
            </a:r>
          </a:p>
          <a:p>
            <a:r>
              <a:rPr lang="en-US" sz="2400" dirty="0"/>
              <a:t>The standard S-duct’s circular cross-section is expected to minimize flow separation and secondary flows, which are more pronounced in square cross-sections due to sharp corners.</a:t>
            </a:r>
            <a:endParaRPr lang="en-IN" sz="2400" dirty="0"/>
          </a:p>
        </p:txBody>
      </p:sp>
    </p:spTree>
    <p:extLst>
      <p:ext uri="{BB962C8B-B14F-4D97-AF65-F5344CB8AC3E}">
        <p14:creationId xmlns:p14="http://schemas.microsoft.com/office/powerpoint/2010/main" val="142258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615C-CB1E-3104-DEA8-51B6FD0A89B9}"/>
              </a:ext>
            </a:extLst>
          </p:cNvPr>
          <p:cNvSpPr>
            <a:spLocks noGrp="1"/>
          </p:cNvSpPr>
          <p:nvPr>
            <p:ph type="title"/>
          </p:nvPr>
        </p:nvSpPr>
        <p:spPr>
          <a:xfrm>
            <a:off x="181495" y="90198"/>
            <a:ext cx="10515600" cy="590839"/>
          </a:xfrm>
        </p:spPr>
        <p:txBody>
          <a:bodyPr>
            <a:normAutofit fontScale="90000"/>
          </a:bodyPr>
          <a:lstStyle/>
          <a:p>
            <a:r>
              <a:rPr lang="en-IN" sz="4000" b="1" dirty="0"/>
              <a:t>Total Pressure</a:t>
            </a:r>
          </a:p>
        </p:txBody>
      </p:sp>
      <p:pic>
        <p:nvPicPr>
          <p:cNvPr id="5" name="Content Placeholder 4">
            <a:extLst>
              <a:ext uri="{FF2B5EF4-FFF2-40B4-BE49-F238E27FC236}">
                <a16:creationId xmlns:a16="http://schemas.microsoft.com/office/drawing/2014/main" id="{DE124E97-5A80-EEB2-E4A3-2718C2C09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3912"/>
            <a:ext cx="3773978" cy="3535779"/>
          </a:xfrm>
        </p:spPr>
      </p:pic>
      <p:pic>
        <p:nvPicPr>
          <p:cNvPr id="7" name="Picture 6">
            <a:extLst>
              <a:ext uri="{FF2B5EF4-FFF2-40B4-BE49-F238E27FC236}">
                <a16:creationId xmlns:a16="http://schemas.microsoft.com/office/drawing/2014/main" id="{9332FF94-65BA-1304-09D0-5875E2987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662" y="1375067"/>
            <a:ext cx="4669770" cy="2992794"/>
          </a:xfrm>
          <a:prstGeom prst="rect">
            <a:avLst/>
          </a:prstGeom>
        </p:spPr>
      </p:pic>
      <p:pic>
        <p:nvPicPr>
          <p:cNvPr id="9" name="Picture 8">
            <a:extLst>
              <a:ext uri="{FF2B5EF4-FFF2-40B4-BE49-F238E27FC236}">
                <a16:creationId xmlns:a16="http://schemas.microsoft.com/office/drawing/2014/main" id="{CC7BCAFB-B8EA-313B-7FFB-DFE5D2F9AD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7432" y="1276848"/>
            <a:ext cx="3890357" cy="3189231"/>
          </a:xfrm>
          <a:prstGeom prst="rect">
            <a:avLst/>
          </a:prstGeom>
        </p:spPr>
      </p:pic>
      <p:sp>
        <p:nvSpPr>
          <p:cNvPr id="11" name="TextBox 10">
            <a:extLst>
              <a:ext uri="{FF2B5EF4-FFF2-40B4-BE49-F238E27FC236}">
                <a16:creationId xmlns:a16="http://schemas.microsoft.com/office/drawing/2014/main" id="{7394D561-72A1-A494-2590-7FCB40D1E202}"/>
              </a:ext>
            </a:extLst>
          </p:cNvPr>
          <p:cNvSpPr txBox="1"/>
          <p:nvPr/>
        </p:nvSpPr>
        <p:spPr>
          <a:xfrm>
            <a:off x="87583" y="4907744"/>
            <a:ext cx="3312621" cy="830997"/>
          </a:xfrm>
          <a:prstGeom prst="rect">
            <a:avLst/>
          </a:prstGeom>
          <a:noFill/>
        </p:spPr>
        <p:txBody>
          <a:bodyPr wrap="square">
            <a:spAutoFit/>
          </a:bodyPr>
          <a:lstStyle/>
          <a:p>
            <a:r>
              <a:rPr lang="en-IN" sz="1600" dirty="0"/>
              <a:t>Standard S-Duct: Outlet pressure = 95 kPa (average total pressure recovered). </a:t>
            </a:r>
          </a:p>
        </p:txBody>
      </p:sp>
      <p:sp>
        <p:nvSpPr>
          <p:cNvPr id="13" name="TextBox 12">
            <a:extLst>
              <a:ext uri="{FF2B5EF4-FFF2-40B4-BE49-F238E27FC236}">
                <a16:creationId xmlns:a16="http://schemas.microsoft.com/office/drawing/2014/main" id="{6DC4B0EE-53B4-EB67-1612-A0B0845A7F8A}"/>
              </a:ext>
            </a:extLst>
          </p:cNvPr>
          <p:cNvSpPr txBox="1"/>
          <p:nvPr/>
        </p:nvSpPr>
        <p:spPr>
          <a:xfrm>
            <a:off x="3521037" y="4907744"/>
            <a:ext cx="4051857" cy="584775"/>
          </a:xfrm>
          <a:prstGeom prst="rect">
            <a:avLst/>
          </a:prstGeom>
          <a:noFill/>
        </p:spPr>
        <p:txBody>
          <a:bodyPr wrap="square">
            <a:spAutoFit/>
          </a:bodyPr>
          <a:lstStyle/>
          <a:p>
            <a:r>
              <a:rPr lang="en-IN" sz="1600" dirty="0"/>
              <a:t>Square-Square S-Duct: Outlet pressure = 90 kPa. </a:t>
            </a:r>
          </a:p>
        </p:txBody>
      </p:sp>
      <p:sp>
        <p:nvSpPr>
          <p:cNvPr id="15" name="TextBox 14">
            <a:extLst>
              <a:ext uri="{FF2B5EF4-FFF2-40B4-BE49-F238E27FC236}">
                <a16:creationId xmlns:a16="http://schemas.microsoft.com/office/drawing/2014/main" id="{BC6DB8D3-7D51-289D-5ED7-6F25D4DDF3AF}"/>
              </a:ext>
            </a:extLst>
          </p:cNvPr>
          <p:cNvSpPr txBox="1"/>
          <p:nvPr/>
        </p:nvSpPr>
        <p:spPr>
          <a:xfrm>
            <a:off x="8286010" y="4907744"/>
            <a:ext cx="3954086" cy="584775"/>
          </a:xfrm>
          <a:prstGeom prst="rect">
            <a:avLst/>
          </a:prstGeom>
          <a:noFill/>
        </p:spPr>
        <p:txBody>
          <a:bodyPr wrap="square">
            <a:spAutoFit/>
          </a:bodyPr>
          <a:lstStyle/>
          <a:p>
            <a:r>
              <a:rPr lang="en-IN" sz="1600" dirty="0"/>
              <a:t>Square-Circle S-Duct: Outlet pressure = 92 kPa.</a:t>
            </a:r>
          </a:p>
        </p:txBody>
      </p:sp>
      <p:sp>
        <p:nvSpPr>
          <p:cNvPr id="17" name="TextBox 16">
            <a:extLst>
              <a:ext uri="{FF2B5EF4-FFF2-40B4-BE49-F238E27FC236}">
                <a16:creationId xmlns:a16="http://schemas.microsoft.com/office/drawing/2014/main" id="{F944E31D-0852-24F1-6C25-4CB232F07268}"/>
              </a:ext>
            </a:extLst>
          </p:cNvPr>
          <p:cNvSpPr txBox="1"/>
          <p:nvPr/>
        </p:nvSpPr>
        <p:spPr>
          <a:xfrm>
            <a:off x="181495" y="5752128"/>
            <a:ext cx="12586854" cy="646331"/>
          </a:xfrm>
          <a:prstGeom prst="rect">
            <a:avLst/>
          </a:prstGeom>
          <a:noFill/>
        </p:spPr>
        <p:txBody>
          <a:bodyPr wrap="square">
            <a:spAutoFit/>
          </a:bodyPr>
          <a:lstStyle/>
          <a:p>
            <a:r>
              <a:rPr lang="en-IN" sz="1800" dirty="0"/>
              <a:t>The standard S-duct achieves a </a:t>
            </a:r>
            <a:r>
              <a:rPr lang="en-IN" sz="1800" b="1" dirty="0"/>
              <a:t>5% higher pressure recovery </a:t>
            </a:r>
            <a:r>
              <a:rPr lang="en-IN" sz="1800" dirty="0"/>
              <a:t>compared to the square-square configuration and </a:t>
            </a:r>
            <a:r>
              <a:rPr lang="en-IN" sz="1800" b="1" dirty="0"/>
              <a:t>3% higher than </a:t>
            </a:r>
          </a:p>
          <a:p>
            <a:r>
              <a:rPr lang="en-IN" sz="1800" b="1" dirty="0"/>
              <a:t>the square-circle</a:t>
            </a:r>
            <a:r>
              <a:rPr lang="en-IN" sz="1800" dirty="0"/>
              <a:t> configuration. </a:t>
            </a:r>
          </a:p>
        </p:txBody>
      </p:sp>
    </p:spTree>
    <p:extLst>
      <p:ext uri="{BB962C8B-B14F-4D97-AF65-F5344CB8AC3E}">
        <p14:creationId xmlns:p14="http://schemas.microsoft.com/office/powerpoint/2010/main" val="173737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3782-CDC7-208B-1510-BAAA00B5AD92}"/>
              </a:ext>
            </a:extLst>
          </p:cNvPr>
          <p:cNvSpPr>
            <a:spLocks noGrp="1"/>
          </p:cNvSpPr>
          <p:nvPr>
            <p:ph type="title"/>
          </p:nvPr>
        </p:nvSpPr>
        <p:spPr>
          <a:xfrm>
            <a:off x="114993" y="82492"/>
            <a:ext cx="10515600" cy="682279"/>
          </a:xfrm>
        </p:spPr>
        <p:txBody>
          <a:bodyPr>
            <a:normAutofit/>
          </a:bodyPr>
          <a:lstStyle/>
          <a:p>
            <a:r>
              <a:rPr lang="en-IN" sz="4000" b="1" dirty="0"/>
              <a:t>Flow Velocity</a:t>
            </a:r>
          </a:p>
        </p:txBody>
      </p:sp>
      <p:pic>
        <p:nvPicPr>
          <p:cNvPr id="4" name="Picture 3">
            <a:extLst>
              <a:ext uri="{FF2B5EF4-FFF2-40B4-BE49-F238E27FC236}">
                <a16:creationId xmlns:a16="http://schemas.microsoft.com/office/drawing/2014/main" id="{596F287E-6FFE-3ADC-54C1-3A7A16EE8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771"/>
            <a:ext cx="4023360" cy="3716655"/>
          </a:xfrm>
          <a:prstGeom prst="rect">
            <a:avLst/>
          </a:prstGeom>
        </p:spPr>
      </p:pic>
      <p:pic>
        <p:nvPicPr>
          <p:cNvPr id="6" name="Picture 5">
            <a:extLst>
              <a:ext uri="{FF2B5EF4-FFF2-40B4-BE49-F238E27FC236}">
                <a16:creationId xmlns:a16="http://schemas.microsoft.com/office/drawing/2014/main" id="{332F7B17-3091-E2E7-8863-F64D5D3CB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373" y="1136853"/>
            <a:ext cx="4607253" cy="3114675"/>
          </a:xfrm>
          <a:prstGeom prst="rect">
            <a:avLst/>
          </a:prstGeom>
        </p:spPr>
      </p:pic>
      <p:pic>
        <p:nvPicPr>
          <p:cNvPr id="8" name="Picture 7">
            <a:extLst>
              <a:ext uri="{FF2B5EF4-FFF2-40B4-BE49-F238E27FC236}">
                <a16:creationId xmlns:a16="http://schemas.microsoft.com/office/drawing/2014/main" id="{12A070E2-9378-AE80-7B67-12A6A77C44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575" y="1065760"/>
            <a:ext cx="4131425" cy="3185768"/>
          </a:xfrm>
          <a:prstGeom prst="rect">
            <a:avLst/>
          </a:prstGeom>
        </p:spPr>
      </p:pic>
      <p:sp>
        <p:nvSpPr>
          <p:cNvPr id="10" name="TextBox 9">
            <a:extLst>
              <a:ext uri="{FF2B5EF4-FFF2-40B4-BE49-F238E27FC236}">
                <a16:creationId xmlns:a16="http://schemas.microsoft.com/office/drawing/2014/main" id="{FF5104B0-47C9-C1B5-F8B6-0A2DFF98BF52}"/>
              </a:ext>
            </a:extLst>
          </p:cNvPr>
          <p:cNvSpPr txBox="1"/>
          <p:nvPr/>
        </p:nvSpPr>
        <p:spPr>
          <a:xfrm>
            <a:off x="64231" y="4402621"/>
            <a:ext cx="3728142" cy="584775"/>
          </a:xfrm>
          <a:prstGeom prst="rect">
            <a:avLst/>
          </a:prstGeom>
          <a:noFill/>
        </p:spPr>
        <p:txBody>
          <a:bodyPr wrap="square">
            <a:spAutoFit/>
          </a:bodyPr>
          <a:lstStyle/>
          <a:p>
            <a:r>
              <a:rPr lang="en-IN" sz="1600" dirty="0"/>
              <a:t>Standard S-Duct: Average velocity at outlet = 25 m/s, with minimal variation (±2 m/s). </a:t>
            </a:r>
          </a:p>
        </p:txBody>
      </p:sp>
      <p:sp>
        <p:nvSpPr>
          <p:cNvPr id="12" name="TextBox 11">
            <a:extLst>
              <a:ext uri="{FF2B5EF4-FFF2-40B4-BE49-F238E27FC236}">
                <a16:creationId xmlns:a16="http://schemas.microsoft.com/office/drawing/2014/main" id="{1E3F50D5-8F10-C46F-5F5A-01E272F7A5FA}"/>
              </a:ext>
            </a:extLst>
          </p:cNvPr>
          <p:cNvSpPr txBox="1"/>
          <p:nvPr/>
        </p:nvSpPr>
        <p:spPr>
          <a:xfrm>
            <a:off x="3955163" y="4402620"/>
            <a:ext cx="4291830" cy="830997"/>
          </a:xfrm>
          <a:prstGeom prst="rect">
            <a:avLst/>
          </a:prstGeom>
          <a:noFill/>
        </p:spPr>
        <p:txBody>
          <a:bodyPr wrap="square">
            <a:spAutoFit/>
          </a:bodyPr>
          <a:lstStyle/>
          <a:p>
            <a:r>
              <a:rPr lang="en-IN" sz="1600" dirty="0"/>
              <a:t>Square-Square S-Duct: Average velocity = 23 m/s, with higher variation (±5 m/s) due to corner-induced secondary flows. </a:t>
            </a:r>
          </a:p>
        </p:txBody>
      </p:sp>
      <p:sp>
        <p:nvSpPr>
          <p:cNvPr id="14" name="TextBox 13">
            <a:extLst>
              <a:ext uri="{FF2B5EF4-FFF2-40B4-BE49-F238E27FC236}">
                <a16:creationId xmlns:a16="http://schemas.microsoft.com/office/drawing/2014/main" id="{B61FD983-AA3C-840A-94CE-5EAA2EF9175E}"/>
              </a:ext>
            </a:extLst>
          </p:cNvPr>
          <p:cNvSpPr txBox="1"/>
          <p:nvPr/>
        </p:nvSpPr>
        <p:spPr>
          <a:xfrm>
            <a:off x="8477980" y="4402620"/>
            <a:ext cx="3649789" cy="584775"/>
          </a:xfrm>
          <a:prstGeom prst="rect">
            <a:avLst/>
          </a:prstGeom>
          <a:noFill/>
        </p:spPr>
        <p:txBody>
          <a:bodyPr wrap="square">
            <a:spAutoFit/>
          </a:bodyPr>
          <a:lstStyle/>
          <a:p>
            <a:r>
              <a:rPr lang="en-IN" sz="1600" dirty="0"/>
              <a:t>Square-Circle S-Duct: Average velocity = 24 m/s, with moderate variation (±3 m/s).</a:t>
            </a:r>
          </a:p>
        </p:txBody>
      </p:sp>
      <p:sp>
        <p:nvSpPr>
          <p:cNvPr id="16" name="TextBox 15">
            <a:extLst>
              <a:ext uri="{FF2B5EF4-FFF2-40B4-BE49-F238E27FC236}">
                <a16:creationId xmlns:a16="http://schemas.microsoft.com/office/drawing/2014/main" id="{CA66E6D5-EF09-5F5A-DF23-0E908B3D066B}"/>
              </a:ext>
            </a:extLst>
          </p:cNvPr>
          <p:cNvSpPr txBox="1"/>
          <p:nvPr/>
        </p:nvSpPr>
        <p:spPr>
          <a:xfrm>
            <a:off x="64231" y="5792240"/>
            <a:ext cx="12063538" cy="400110"/>
          </a:xfrm>
          <a:prstGeom prst="rect">
            <a:avLst/>
          </a:prstGeom>
          <a:noFill/>
        </p:spPr>
        <p:txBody>
          <a:bodyPr wrap="square">
            <a:spAutoFit/>
          </a:bodyPr>
          <a:lstStyle/>
          <a:p>
            <a:r>
              <a:rPr lang="en-IN" sz="2000" dirty="0"/>
              <a:t>The standard S-duct provides the most uniform velocity profile, minimizing engine inlet distortion.</a:t>
            </a:r>
          </a:p>
        </p:txBody>
      </p:sp>
    </p:spTree>
    <p:extLst>
      <p:ext uri="{BB962C8B-B14F-4D97-AF65-F5344CB8AC3E}">
        <p14:creationId xmlns:p14="http://schemas.microsoft.com/office/powerpoint/2010/main" val="7680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117B-8508-12F8-0BB2-36E21C893F56}"/>
              </a:ext>
            </a:extLst>
          </p:cNvPr>
          <p:cNvSpPr>
            <a:spLocks noGrp="1"/>
          </p:cNvSpPr>
          <p:nvPr>
            <p:ph type="title"/>
          </p:nvPr>
        </p:nvSpPr>
        <p:spPr>
          <a:xfrm>
            <a:off x="106680" y="140682"/>
            <a:ext cx="10515600" cy="607464"/>
          </a:xfrm>
        </p:spPr>
        <p:txBody>
          <a:bodyPr>
            <a:normAutofit fontScale="90000"/>
          </a:bodyPr>
          <a:lstStyle/>
          <a:p>
            <a:r>
              <a:rPr lang="en-IN" sz="4000" b="1" dirty="0"/>
              <a:t>Turbulent kinetic Energy</a:t>
            </a:r>
          </a:p>
        </p:txBody>
      </p:sp>
      <p:pic>
        <p:nvPicPr>
          <p:cNvPr id="4" name="Picture 3">
            <a:extLst>
              <a:ext uri="{FF2B5EF4-FFF2-40B4-BE49-F238E27FC236}">
                <a16:creationId xmlns:a16="http://schemas.microsoft.com/office/drawing/2014/main" id="{FE0515A6-2D7D-390E-4E00-9C2F5FAD0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8146"/>
            <a:ext cx="3695307" cy="2697437"/>
          </a:xfrm>
          <a:prstGeom prst="rect">
            <a:avLst/>
          </a:prstGeom>
        </p:spPr>
      </p:pic>
      <p:pic>
        <p:nvPicPr>
          <p:cNvPr id="6" name="Picture 5">
            <a:extLst>
              <a:ext uri="{FF2B5EF4-FFF2-40B4-BE49-F238E27FC236}">
                <a16:creationId xmlns:a16="http://schemas.microsoft.com/office/drawing/2014/main" id="{1A858592-EB7C-6710-1A32-162F404F2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815" y="1022334"/>
            <a:ext cx="4789343" cy="2406665"/>
          </a:xfrm>
          <a:prstGeom prst="rect">
            <a:avLst/>
          </a:prstGeom>
        </p:spPr>
      </p:pic>
      <p:pic>
        <p:nvPicPr>
          <p:cNvPr id="8" name="Picture 7">
            <a:extLst>
              <a:ext uri="{FF2B5EF4-FFF2-40B4-BE49-F238E27FC236}">
                <a16:creationId xmlns:a16="http://schemas.microsoft.com/office/drawing/2014/main" id="{57512559-AC97-F61F-1F15-55767392D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604" y="1026555"/>
            <a:ext cx="4569396" cy="2140618"/>
          </a:xfrm>
          <a:prstGeom prst="rect">
            <a:avLst/>
          </a:prstGeom>
        </p:spPr>
      </p:pic>
      <p:sp>
        <p:nvSpPr>
          <p:cNvPr id="10" name="TextBox 9">
            <a:extLst>
              <a:ext uri="{FF2B5EF4-FFF2-40B4-BE49-F238E27FC236}">
                <a16:creationId xmlns:a16="http://schemas.microsoft.com/office/drawing/2014/main" id="{C04BD2BC-6CA6-6E9A-ECDA-45967FDD2350}"/>
              </a:ext>
            </a:extLst>
          </p:cNvPr>
          <p:cNvSpPr txBox="1"/>
          <p:nvPr/>
        </p:nvSpPr>
        <p:spPr>
          <a:xfrm>
            <a:off x="-1" y="3626921"/>
            <a:ext cx="3952902" cy="646331"/>
          </a:xfrm>
          <a:prstGeom prst="rect">
            <a:avLst/>
          </a:prstGeom>
          <a:noFill/>
        </p:spPr>
        <p:txBody>
          <a:bodyPr wrap="square">
            <a:spAutoFit/>
          </a:bodyPr>
          <a:lstStyle/>
          <a:p>
            <a:r>
              <a:rPr lang="en-IN" dirty="0"/>
              <a:t>Standard S-Duct: TKE at outlet = 0.8 m²/s². </a:t>
            </a:r>
          </a:p>
        </p:txBody>
      </p:sp>
      <p:sp>
        <p:nvSpPr>
          <p:cNvPr id="12" name="TextBox 11">
            <a:extLst>
              <a:ext uri="{FF2B5EF4-FFF2-40B4-BE49-F238E27FC236}">
                <a16:creationId xmlns:a16="http://schemas.microsoft.com/office/drawing/2014/main" id="{D298D2F8-B567-7EE4-1AF8-C4BDF9CAB751}"/>
              </a:ext>
            </a:extLst>
          </p:cNvPr>
          <p:cNvSpPr txBox="1"/>
          <p:nvPr/>
        </p:nvSpPr>
        <p:spPr>
          <a:xfrm>
            <a:off x="3952900" y="3626921"/>
            <a:ext cx="4184789" cy="369332"/>
          </a:xfrm>
          <a:prstGeom prst="rect">
            <a:avLst/>
          </a:prstGeom>
          <a:noFill/>
        </p:spPr>
        <p:txBody>
          <a:bodyPr wrap="square">
            <a:spAutoFit/>
          </a:bodyPr>
          <a:lstStyle/>
          <a:p>
            <a:r>
              <a:rPr lang="en-IN" dirty="0"/>
              <a:t>Square-Square S-Duct: TKE = 1.5 m²/s². </a:t>
            </a:r>
          </a:p>
        </p:txBody>
      </p:sp>
      <p:sp>
        <p:nvSpPr>
          <p:cNvPr id="14" name="TextBox 13">
            <a:extLst>
              <a:ext uri="{FF2B5EF4-FFF2-40B4-BE49-F238E27FC236}">
                <a16:creationId xmlns:a16="http://schemas.microsoft.com/office/drawing/2014/main" id="{BE2911B4-2C31-5ECA-51F2-E24372EE663E}"/>
              </a:ext>
            </a:extLst>
          </p:cNvPr>
          <p:cNvSpPr txBox="1"/>
          <p:nvPr/>
        </p:nvSpPr>
        <p:spPr>
          <a:xfrm>
            <a:off x="8137689" y="3626921"/>
            <a:ext cx="3695307" cy="369332"/>
          </a:xfrm>
          <a:prstGeom prst="rect">
            <a:avLst/>
          </a:prstGeom>
          <a:noFill/>
        </p:spPr>
        <p:txBody>
          <a:bodyPr wrap="square">
            <a:spAutoFit/>
          </a:bodyPr>
          <a:lstStyle/>
          <a:p>
            <a:r>
              <a:rPr lang="en-IN" dirty="0"/>
              <a:t>Square-Circle S-Duct: TKE = 1.2 m²/s².</a:t>
            </a:r>
          </a:p>
        </p:txBody>
      </p:sp>
      <p:sp>
        <p:nvSpPr>
          <p:cNvPr id="16" name="TextBox 15">
            <a:extLst>
              <a:ext uri="{FF2B5EF4-FFF2-40B4-BE49-F238E27FC236}">
                <a16:creationId xmlns:a16="http://schemas.microsoft.com/office/drawing/2014/main" id="{E06397F2-BAAD-CDE3-8255-66C45C6406AF}"/>
              </a:ext>
            </a:extLst>
          </p:cNvPr>
          <p:cNvSpPr txBox="1"/>
          <p:nvPr/>
        </p:nvSpPr>
        <p:spPr>
          <a:xfrm>
            <a:off x="224279" y="5047305"/>
            <a:ext cx="11743441" cy="1200329"/>
          </a:xfrm>
          <a:prstGeom prst="rect">
            <a:avLst/>
          </a:prstGeom>
          <a:noFill/>
        </p:spPr>
        <p:txBody>
          <a:bodyPr wrap="square">
            <a:spAutoFit/>
          </a:bodyPr>
          <a:lstStyle/>
          <a:p>
            <a:r>
              <a:rPr lang="en-IN" sz="2400" dirty="0"/>
              <a:t>The standard S-duct exhibits 46% lower TKE than the square-square duct and 33% lower than the square-circle duct, highlighting its superior turbulence management. This is attributed to the absence of sharp corners, which generate vortices in square cross-sections.</a:t>
            </a:r>
          </a:p>
        </p:txBody>
      </p:sp>
    </p:spTree>
    <p:extLst>
      <p:ext uri="{BB962C8B-B14F-4D97-AF65-F5344CB8AC3E}">
        <p14:creationId xmlns:p14="http://schemas.microsoft.com/office/powerpoint/2010/main" val="130258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2658-B9D3-74AE-0FD2-70B011152802}"/>
              </a:ext>
            </a:extLst>
          </p:cNvPr>
          <p:cNvSpPr>
            <a:spLocks noGrp="1"/>
          </p:cNvSpPr>
          <p:nvPr>
            <p:ph type="title"/>
          </p:nvPr>
        </p:nvSpPr>
        <p:spPr>
          <a:xfrm>
            <a:off x="150043" y="91748"/>
            <a:ext cx="10515600" cy="624689"/>
          </a:xfrm>
        </p:spPr>
        <p:txBody>
          <a:bodyPr>
            <a:normAutofit fontScale="90000"/>
          </a:bodyPr>
          <a:lstStyle/>
          <a:p>
            <a:r>
              <a:rPr lang="en-IN" dirty="0"/>
              <a:t>Y+</a:t>
            </a:r>
          </a:p>
        </p:txBody>
      </p:sp>
      <p:pic>
        <p:nvPicPr>
          <p:cNvPr id="4" name="Picture 3">
            <a:extLst>
              <a:ext uri="{FF2B5EF4-FFF2-40B4-BE49-F238E27FC236}">
                <a16:creationId xmlns:a16="http://schemas.microsoft.com/office/drawing/2014/main" id="{6447DF4F-3B8B-00BD-8D4C-026999655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822"/>
            <a:ext cx="5116537" cy="3713801"/>
          </a:xfrm>
          <a:prstGeom prst="rect">
            <a:avLst/>
          </a:prstGeom>
        </p:spPr>
      </p:pic>
      <p:pic>
        <p:nvPicPr>
          <p:cNvPr id="6" name="Picture 5">
            <a:extLst>
              <a:ext uri="{FF2B5EF4-FFF2-40B4-BE49-F238E27FC236}">
                <a16:creationId xmlns:a16="http://schemas.microsoft.com/office/drawing/2014/main" id="{2FDFB1B3-4217-0BB6-0F24-7F95201EF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482" y="835338"/>
            <a:ext cx="7617518" cy="2831690"/>
          </a:xfrm>
          <a:prstGeom prst="rect">
            <a:avLst/>
          </a:prstGeom>
        </p:spPr>
      </p:pic>
      <p:sp>
        <p:nvSpPr>
          <p:cNvPr id="8" name="TextBox 7">
            <a:extLst>
              <a:ext uri="{FF2B5EF4-FFF2-40B4-BE49-F238E27FC236}">
                <a16:creationId xmlns:a16="http://schemas.microsoft.com/office/drawing/2014/main" id="{C77A15DA-B90E-6B70-364B-164AA08177F4}"/>
              </a:ext>
            </a:extLst>
          </p:cNvPr>
          <p:cNvSpPr txBox="1"/>
          <p:nvPr/>
        </p:nvSpPr>
        <p:spPr>
          <a:xfrm>
            <a:off x="432847" y="4145366"/>
            <a:ext cx="3648959" cy="646331"/>
          </a:xfrm>
          <a:prstGeom prst="rect">
            <a:avLst/>
          </a:prstGeom>
          <a:noFill/>
        </p:spPr>
        <p:txBody>
          <a:bodyPr wrap="square">
            <a:spAutoFit/>
          </a:bodyPr>
          <a:lstStyle/>
          <a:p>
            <a:r>
              <a:rPr lang="en-IN" dirty="0"/>
              <a:t>Standard S-Duct: Average Y+ = 2.5, within the optimal range. </a:t>
            </a:r>
          </a:p>
        </p:txBody>
      </p:sp>
      <p:sp>
        <p:nvSpPr>
          <p:cNvPr id="10" name="TextBox 9">
            <a:extLst>
              <a:ext uri="{FF2B5EF4-FFF2-40B4-BE49-F238E27FC236}">
                <a16:creationId xmlns:a16="http://schemas.microsoft.com/office/drawing/2014/main" id="{697CBBF3-6CCC-125C-FF05-4B0AD38259CE}"/>
              </a:ext>
            </a:extLst>
          </p:cNvPr>
          <p:cNvSpPr txBox="1"/>
          <p:nvPr/>
        </p:nvSpPr>
        <p:spPr>
          <a:xfrm>
            <a:off x="6064578" y="4145366"/>
            <a:ext cx="6127422" cy="369332"/>
          </a:xfrm>
          <a:prstGeom prst="rect">
            <a:avLst/>
          </a:prstGeom>
          <a:noFill/>
        </p:spPr>
        <p:txBody>
          <a:bodyPr wrap="square">
            <a:spAutoFit/>
          </a:bodyPr>
          <a:lstStyle/>
          <a:p>
            <a:r>
              <a:rPr lang="en-IN" dirty="0"/>
              <a:t>Square-Circle S-Duct: Average Y+ = 3.2.</a:t>
            </a:r>
          </a:p>
        </p:txBody>
      </p:sp>
      <p:sp>
        <p:nvSpPr>
          <p:cNvPr id="12" name="TextBox 11">
            <a:extLst>
              <a:ext uri="{FF2B5EF4-FFF2-40B4-BE49-F238E27FC236}">
                <a16:creationId xmlns:a16="http://schemas.microsoft.com/office/drawing/2014/main" id="{C8D106D0-CC10-2B57-B84A-136E5D70F7A4}"/>
              </a:ext>
            </a:extLst>
          </p:cNvPr>
          <p:cNvSpPr txBox="1"/>
          <p:nvPr/>
        </p:nvSpPr>
        <p:spPr>
          <a:xfrm>
            <a:off x="432846" y="5404612"/>
            <a:ext cx="11759153" cy="830997"/>
          </a:xfrm>
          <a:prstGeom prst="rect">
            <a:avLst/>
          </a:prstGeom>
          <a:noFill/>
        </p:spPr>
        <p:txBody>
          <a:bodyPr wrap="square">
            <a:spAutoFit/>
          </a:bodyPr>
          <a:lstStyle/>
          <a:p>
            <a:r>
              <a:rPr lang="en-IN" sz="2400" dirty="0"/>
              <a:t>The standard S-duct’s lower Y+ reflects better boundary layer control, enhancing overall efficiency.</a:t>
            </a:r>
          </a:p>
        </p:txBody>
      </p:sp>
    </p:spTree>
    <p:extLst>
      <p:ext uri="{BB962C8B-B14F-4D97-AF65-F5344CB8AC3E}">
        <p14:creationId xmlns:p14="http://schemas.microsoft.com/office/powerpoint/2010/main" val="370155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CDA02-E252-21A1-2137-187A0666A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69" y="103695"/>
            <a:ext cx="9077325" cy="2923880"/>
          </a:xfrm>
          <a:prstGeom prst="rect">
            <a:avLst/>
          </a:prstGeom>
        </p:spPr>
      </p:pic>
      <p:sp>
        <p:nvSpPr>
          <p:cNvPr id="5" name="TextBox 4">
            <a:extLst>
              <a:ext uri="{FF2B5EF4-FFF2-40B4-BE49-F238E27FC236}">
                <a16:creationId xmlns:a16="http://schemas.microsoft.com/office/drawing/2014/main" id="{742CCDBD-E680-0C4E-87DF-116DF5F6691D}"/>
              </a:ext>
            </a:extLst>
          </p:cNvPr>
          <p:cNvSpPr txBox="1"/>
          <p:nvPr/>
        </p:nvSpPr>
        <p:spPr>
          <a:xfrm>
            <a:off x="435990" y="3538201"/>
            <a:ext cx="10951589" cy="1200329"/>
          </a:xfrm>
          <a:prstGeom prst="rect">
            <a:avLst/>
          </a:prstGeom>
          <a:noFill/>
        </p:spPr>
        <p:txBody>
          <a:bodyPr wrap="square">
            <a:spAutoFit/>
          </a:bodyPr>
          <a:lstStyle/>
          <a:p>
            <a:r>
              <a:rPr lang="en-IN" sz="2400" dirty="0"/>
              <a:t>This clearly shows that the Standard S-Duct has the highest outlet pressure recovery, lowest turbulence (TKE and Reynolds number), and better flow characteristics (lower Wall Y+ value), making it the most efficient choice.</a:t>
            </a:r>
          </a:p>
        </p:txBody>
      </p:sp>
    </p:spTree>
    <p:extLst>
      <p:ext uri="{BB962C8B-B14F-4D97-AF65-F5344CB8AC3E}">
        <p14:creationId xmlns:p14="http://schemas.microsoft.com/office/powerpoint/2010/main" val="105988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C4C0-2BE9-0284-E145-909D4DAFBF15}"/>
              </a:ext>
            </a:extLst>
          </p:cNvPr>
          <p:cNvSpPr>
            <a:spLocks noGrp="1"/>
          </p:cNvSpPr>
          <p:nvPr>
            <p:ph type="title"/>
          </p:nvPr>
        </p:nvSpPr>
        <p:spPr>
          <a:xfrm>
            <a:off x="253738" y="120028"/>
            <a:ext cx="10515600" cy="898067"/>
          </a:xfrm>
        </p:spPr>
        <p:txBody>
          <a:bodyPr/>
          <a:lstStyle/>
          <a:p>
            <a:r>
              <a:rPr lang="en-IN" b="1" dirty="0"/>
              <a:t>Conclusion</a:t>
            </a:r>
          </a:p>
        </p:txBody>
      </p:sp>
      <p:sp>
        <p:nvSpPr>
          <p:cNvPr id="4" name="TextBox 3">
            <a:extLst>
              <a:ext uri="{FF2B5EF4-FFF2-40B4-BE49-F238E27FC236}">
                <a16:creationId xmlns:a16="http://schemas.microsoft.com/office/drawing/2014/main" id="{791AEFB6-D0FF-E90F-ED37-8A833C8742B4}"/>
              </a:ext>
            </a:extLst>
          </p:cNvPr>
          <p:cNvSpPr txBox="1"/>
          <p:nvPr/>
        </p:nvSpPr>
        <p:spPr>
          <a:xfrm>
            <a:off x="159470" y="1391073"/>
            <a:ext cx="11935120" cy="2308324"/>
          </a:xfrm>
          <a:prstGeom prst="rect">
            <a:avLst/>
          </a:prstGeom>
          <a:noFill/>
        </p:spPr>
        <p:txBody>
          <a:bodyPr wrap="square">
            <a:spAutoFit/>
          </a:bodyPr>
          <a:lstStyle/>
          <a:p>
            <a:r>
              <a:rPr lang="en-IN" sz="2400" dirty="0"/>
              <a:t>The standard S-duct, with its circular cross-sections at both inlet and outlet, outperforms the square-square and square-circle configurations in all key aerodynamic metrics. Its superior pressure recovery (95 kPa), lower turbulence (TKE = 0.8 m²/s²), and uniform flow distribution make it the most efficient choice for engine inlet applications. These advantages directly contribute to enhanced engine performance and operational efficiency, validating its preference over the modified designs.</a:t>
            </a:r>
          </a:p>
        </p:txBody>
      </p:sp>
    </p:spTree>
    <p:extLst>
      <p:ext uri="{BB962C8B-B14F-4D97-AF65-F5344CB8AC3E}">
        <p14:creationId xmlns:p14="http://schemas.microsoft.com/office/powerpoint/2010/main" val="55356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7D99D75-1C33-457A-9870-777BEA51E27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88</TotalTime>
  <Words>638</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vt:lpstr>
      <vt:lpstr>                     Theoretical Background</vt:lpstr>
      <vt:lpstr>Total Pressure</vt:lpstr>
      <vt:lpstr>Flow Velocity</vt:lpstr>
      <vt:lpstr>Turbulent kinetic Energy</vt:lpstr>
      <vt:lpstr>Y+</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soni</dc:creator>
  <cp:lastModifiedBy>Ayush soni</cp:lastModifiedBy>
  <cp:revision>2</cp:revision>
  <dcterms:created xsi:type="dcterms:W3CDTF">2025-03-06T18:43:29Z</dcterms:created>
  <dcterms:modified xsi:type="dcterms:W3CDTF">2025-03-06T20:12:20Z</dcterms:modified>
</cp:coreProperties>
</file>