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60" r:id="rId2"/>
    <p:sldId id="262" r:id="rId3"/>
    <p:sldId id="261" r:id="rId4"/>
    <p:sldId id="263" r:id="rId5"/>
    <p:sldId id="264" r:id="rId6"/>
    <p:sldId id="265" r:id="rId7"/>
    <p:sldId id="266" r:id="rId8"/>
    <p:sldId id="267" r:id="rId9"/>
    <p:sldId id="268" r:id="rId10"/>
    <p:sldId id="269" r:id="rId11"/>
    <p:sldId id="270" r:id="rId12"/>
    <p:sldId id="271" r:id="rId13"/>
    <p:sldId id="272" r:id="rId14"/>
    <p:sldId id="274" r:id="rId15"/>
    <p:sldId id="275" r:id="rId16"/>
    <p:sldId id="276" r:id="rId17"/>
    <p:sldId id="277" r:id="rId18"/>
    <p:sldId id="278" r:id="rId19"/>
    <p:sldId id="279" r:id="rId20"/>
    <p:sldId id="301" r:id="rId21"/>
    <p:sldId id="283" r:id="rId22"/>
    <p:sldId id="284" r:id="rId23"/>
    <p:sldId id="285" r:id="rId24"/>
    <p:sldId id="286" r:id="rId25"/>
    <p:sldId id="287" r:id="rId26"/>
    <p:sldId id="303" r:id="rId27"/>
    <p:sldId id="289" r:id="rId28"/>
    <p:sldId id="294" r:id="rId29"/>
    <p:sldId id="291" r:id="rId30"/>
    <p:sldId id="292" r:id="rId31"/>
    <p:sldId id="293" r:id="rId32"/>
    <p:sldId id="304" r:id="rId33"/>
    <p:sldId id="296" r:id="rId34"/>
    <p:sldId id="297" r:id="rId35"/>
    <p:sldId id="298" r:id="rId36"/>
    <p:sldId id="299" r:id="rId37"/>
    <p:sldId id="306" r:id="rId38"/>
    <p:sldId id="30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44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5" d="100"/>
          <a:sy n="65" d="100"/>
        </p:scale>
        <p:origin x="858" y="48"/>
      </p:cViewPr>
      <p:guideLst>
        <p:guide orient="horz" pos="2273"/>
        <p:guide pos="44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1823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91236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66486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3110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2298973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3FD439-4964-4D97-88B9-DD889DD5444D}"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278932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3FD439-4964-4D97-88B9-DD889DD5444D}"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826252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309421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704289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2531809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11" name="Slide Number Placeholder 5"/>
          <p:cNvSpPr>
            <a:spLocks noGrp="1"/>
          </p:cNvSpPr>
          <p:nvPr>
            <p:ph type="sldNum" sz="quarter" idx="12"/>
          </p:nvPr>
        </p:nvSpPr>
        <p:spPr>
          <a:xfrm>
            <a:off x="531812" y="787782"/>
            <a:ext cx="779767" cy="365125"/>
          </a:xfrm>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148642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231020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FD439-4964-4D97-88B9-DD889DD5444D}"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406106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214375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FD439-4964-4D97-88B9-DD889DD5444D}"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40315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FD439-4964-4D97-88B9-DD889DD5444D}"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38262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43FD439-4964-4D97-88B9-DD889DD5444D}"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167206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16327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3FD439-4964-4D97-88B9-DD889DD5444D}"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0D3A2-CBA5-4783-BDF0-9342F94F915F}" type="slidenum">
              <a:rPr lang="en-IN" smtClean="0"/>
              <a:t>‹#›</a:t>
            </a:fld>
            <a:endParaRPr lang="en-IN"/>
          </a:p>
        </p:txBody>
      </p:sp>
    </p:spTree>
    <p:extLst>
      <p:ext uri="{BB962C8B-B14F-4D97-AF65-F5344CB8AC3E}">
        <p14:creationId xmlns:p14="http://schemas.microsoft.com/office/powerpoint/2010/main" val="363993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43FD439-4964-4D97-88B9-DD889DD5444D}" type="datetimeFigureOut">
              <a:rPr lang="en-IN" smtClean="0"/>
              <a:t>22-08-2024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3E0D3A2-CBA5-4783-BDF0-9342F94F915F}" type="slidenum">
              <a:rPr lang="en-IN" smtClean="0"/>
              <a:t>‹#›</a:t>
            </a:fld>
            <a:endParaRPr lang="en-IN"/>
          </a:p>
        </p:txBody>
      </p:sp>
    </p:spTree>
    <p:extLst>
      <p:ext uri="{BB962C8B-B14F-4D97-AF65-F5344CB8AC3E}">
        <p14:creationId xmlns:p14="http://schemas.microsoft.com/office/powerpoint/2010/main" val="399523284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 id="214748389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menia.eregulations.org/Contacts/7?l=en" TargetMode="External"/><Relationship Id="rId2" Type="http://schemas.openxmlformats.org/officeDocument/2006/relationships/image" Target="../media/image4.jpg"/><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hochiminhcity.eregulations.org/procedure/89/105/step/439?l=en"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counterview.net/2018/01/indian-banks-hit-poor-help-corporates.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unterview.net/2018/01/indian-banks-hit-poor-help-corporates.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hyperlink" Target="https://www.counterview.net/2018/01/indian-banks-hit-poor-help-corporates.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www.counterview.net/2018/01/indian-banks-hit-poor-help-corporates.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unterview.net/2018/01/indian-banks-hit-poor-help-corporates.html"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54F-89B7-40F9-915B-A2DFF76CBF00}"/>
              </a:ext>
            </a:extLst>
          </p:cNvPr>
          <p:cNvSpPr>
            <a:spLocks noGrp="1"/>
          </p:cNvSpPr>
          <p:nvPr>
            <p:ph type="title"/>
          </p:nvPr>
        </p:nvSpPr>
        <p:spPr>
          <a:xfrm>
            <a:off x="0" y="250723"/>
            <a:ext cx="12192000" cy="1074840"/>
          </a:xfrm>
        </p:spPr>
        <p:txBody>
          <a:bodyPr/>
          <a:lstStyle/>
          <a:p>
            <a:pPr algn="l"/>
            <a:r>
              <a:rPr lang="en-IN" i="1" dirty="0">
                <a:effectLst>
                  <a:outerShdw blurRad="38100" dist="38100" dir="2700000" algn="tl">
                    <a:srgbClr val="000000">
                      <a:alpha val="43137"/>
                    </a:srgbClr>
                  </a:outerShdw>
                </a:effectLst>
              </a:rPr>
              <a:t>                      Bank Management System  </a:t>
            </a:r>
          </a:p>
        </p:txBody>
      </p:sp>
      <p:pic>
        <p:nvPicPr>
          <p:cNvPr id="5" name="Content Placeholder 4">
            <a:extLst>
              <a:ext uri="{FF2B5EF4-FFF2-40B4-BE49-F238E27FC236}">
                <a16:creationId xmlns:a16="http://schemas.microsoft.com/office/drawing/2014/main" id="{58EB5677-AA5C-474C-BAE0-926095CDC0B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7134" y="1325563"/>
            <a:ext cx="10117395" cy="5043002"/>
          </a:xfrm>
        </p:spPr>
      </p:pic>
      <p:pic>
        <p:nvPicPr>
          <p:cNvPr id="8" name="Graphic 7" descr="Bank with solid fill">
            <a:extLst>
              <a:ext uri="{FF2B5EF4-FFF2-40B4-BE49-F238E27FC236}">
                <a16:creationId xmlns:a16="http://schemas.microsoft.com/office/drawing/2014/main" id="{9C9C7114-80AD-4C69-8E47-82AD0239AA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5021" y="250723"/>
            <a:ext cx="914400" cy="914400"/>
          </a:xfrm>
          <a:prstGeom prst="rect">
            <a:avLst/>
          </a:prstGeom>
        </p:spPr>
      </p:pic>
    </p:spTree>
    <p:extLst>
      <p:ext uri="{BB962C8B-B14F-4D97-AF65-F5344CB8AC3E}">
        <p14:creationId xmlns:p14="http://schemas.microsoft.com/office/powerpoint/2010/main" val="189479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8274-3B98-4B7F-B996-FD87573FF7ED}"/>
              </a:ext>
            </a:extLst>
          </p:cNvPr>
          <p:cNvSpPr>
            <a:spLocks noGrp="1"/>
          </p:cNvSpPr>
          <p:nvPr>
            <p:ph type="title"/>
          </p:nvPr>
        </p:nvSpPr>
        <p:spPr>
          <a:xfrm>
            <a:off x="0" y="-25989"/>
            <a:ext cx="12192000" cy="98014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pic>
        <p:nvPicPr>
          <p:cNvPr id="6" name="Content Placeholder 5">
            <a:extLst>
              <a:ext uri="{FF2B5EF4-FFF2-40B4-BE49-F238E27FC236}">
                <a16:creationId xmlns:a16="http://schemas.microsoft.com/office/drawing/2014/main" id="{B7DD6F28-6A2A-4A15-8175-331BCB398F52}"/>
              </a:ext>
            </a:extLst>
          </p:cNvPr>
          <p:cNvPicPr>
            <a:picLocks noGrp="1" noChangeAspect="1"/>
          </p:cNvPicPr>
          <p:nvPr>
            <p:ph sz="half" idx="1"/>
          </p:nvPr>
        </p:nvPicPr>
        <p:blipFill>
          <a:blip r:embed="rId2"/>
          <a:stretch>
            <a:fillRect/>
          </a:stretch>
        </p:blipFill>
        <p:spPr>
          <a:xfrm>
            <a:off x="353960" y="2126222"/>
            <a:ext cx="5928853" cy="3124204"/>
          </a:xfrm>
        </p:spPr>
      </p:pic>
      <p:sp>
        <p:nvSpPr>
          <p:cNvPr id="4" name="Content Placeholder 3">
            <a:extLst>
              <a:ext uri="{FF2B5EF4-FFF2-40B4-BE49-F238E27FC236}">
                <a16:creationId xmlns:a16="http://schemas.microsoft.com/office/drawing/2014/main" id="{AB98EE9B-434D-4211-A8DD-61C0746BF487}"/>
              </a:ext>
            </a:extLst>
          </p:cNvPr>
          <p:cNvSpPr>
            <a:spLocks noGrp="1"/>
          </p:cNvSpPr>
          <p:nvPr>
            <p:ph sz="half" idx="2"/>
          </p:nvPr>
        </p:nvSpPr>
        <p:spPr>
          <a:xfrm>
            <a:off x="7190746" y="2126222"/>
            <a:ext cx="4460479" cy="3777622"/>
          </a:xfrm>
        </p:spPr>
        <p:txBody>
          <a:bodyPr/>
          <a:lstStyle/>
          <a:p>
            <a:pPr marL="0" indent="0">
              <a:buNone/>
            </a:pPr>
            <a:r>
              <a:rPr lang="en-IN" sz="2200" b="1" i="1" dirty="0">
                <a:latin typeface="Times New Roman" panose="02020603050405020304" pitchFamily="18" charset="0"/>
                <a:cs typeface="Times New Roman" panose="02020603050405020304" pitchFamily="18" charset="0"/>
              </a:rPr>
              <a:t>7.</a:t>
            </a:r>
            <a:r>
              <a:rPr lang="en-IN" sz="2200" b="1" i="1" u="sng" dirty="0">
                <a:latin typeface="Times New Roman" panose="02020603050405020304" pitchFamily="18" charset="0"/>
                <a:cs typeface="Times New Roman" panose="02020603050405020304" pitchFamily="18" charset="0"/>
              </a:rPr>
              <a:t> </a:t>
            </a:r>
            <a:r>
              <a:rPr lang="en-IN" sz="2200" b="1" i="1" u="sng" dirty="0" err="1">
                <a:latin typeface="Times New Roman" panose="02020603050405020304" pitchFamily="18" charset="0"/>
                <a:cs typeface="Times New Roman" panose="02020603050405020304" pitchFamily="18" charset="0"/>
              </a:rPr>
              <a:t>LoanPayment</a:t>
            </a:r>
            <a:r>
              <a:rPr lang="en-IN" sz="2200" b="1" i="1" u="sng" dirty="0">
                <a:latin typeface="Times New Roman" panose="02020603050405020304" pitchFamily="18" charset="0"/>
                <a:cs typeface="Times New Roman" panose="02020603050405020304" pitchFamily="18" charset="0"/>
              </a:rPr>
              <a:t> Table</a:t>
            </a:r>
          </a:p>
          <a:p>
            <a:r>
              <a:rPr lang="en-US" cap="none" dirty="0">
                <a:latin typeface="Times New Roman" panose="02020603050405020304" pitchFamily="18" charset="0"/>
                <a:cs typeface="Times New Roman" panose="02020603050405020304" pitchFamily="18" charset="0"/>
              </a:rPr>
              <a:t>This Table Records Loan Payments, Including Payment ID, Amount, Date, Payment Mode, And Links To The Loan Being Paid.</a:t>
            </a:r>
          </a:p>
          <a:p>
            <a:endParaRPr lang="en-US" cap="none"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DESC </a:t>
            </a:r>
            <a:r>
              <a:rPr lang="en-US" dirty="0" err="1">
                <a:latin typeface="Times New Roman" panose="02020603050405020304" pitchFamily="18" charset="0"/>
                <a:cs typeface="Times New Roman" panose="02020603050405020304" pitchFamily="18" charset="0"/>
              </a:rPr>
              <a:t>LoanPayment</a:t>
            </a:r>
            <a:r>
              <a:rPr lang="en-US"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75718943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D8D6-2547-4E7C-B4D6-D5C96F291111}"/>
              </a:ext>
            </a:extLst>
          </p:cNvPr>
          <p:cNvSpPr>
            <a:spLocks noGrp="1"/>
          </p:cNvSpPr>
          <p:nvPr>
            <p:ph type="title"/>
          </p:nvPr>
        </p:nvSpPr>
        <p:spPr>
          <a:xfrm>
            <a:off x="0" y="-25989"/>
            <a:ext cx="12192000" cy="98014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pic>
        <p:nvPicPr>
          <p:cNvPr id="6" name="Content Placeholder 5">
            <a:extLst>
              <a:ext uri="{FF2B5EF4-FFF2-40B4-BE49-F238E27FC236}">
                <a16:creationId xmlns:a16="http://schemas.microsoft.com/office/drawing/2014/main" id="{68039299-223D-4C66-9FA0-430089D7D362}"/>
              </a:ext>
            </a:extLst>
          </p:cNvPr>
          <p:cNvPicPr>
            <a:picLocks noGrp="1" noChangeAspect="1"/>
          </p:cNvPicPr>
          <p:nvPr>
            <p:ph sz="half" idx="1"/>
          </p:nvPr>
        </p:nvPicPr>
        <p:blipFill>
          <a:blip r:embed="rId2"/>
          <a:stretch>
            <a:fillRect/>
          </a:stretch>
        </p:blipFill>
        <p:spPr>
          <a:xfrm>
            <a:off x="280219" y="2173547"/>
            <a:ext cx="5987845" cy="3032634"/>
          </a:xfrm>
        </p:spPr>
      </p:pic>
      <p:sp>
        <p:nvSpPr>
          <p:cNvPr id="4" name="Content Placeholder 3">
            <a:extLst>
              <a:ext uri="{FF2B5EF4-FFF2-40B4-BE49-F238E27FC236}">
                <a16:creationId xmlns:a16="http://schemas.microsoft.com/office/drawing/2014/main" id="{0589617E-E89A-4144-9F98-C16192159BC2}"/>
              </a:ext>
            </a:extLst>
          </p:cNvPr>
          <p:cNvSpPr>
            <a:spLocks noGrp="1"/>
          </p:cNvSpPr>
          <p:nvPr>
            <p:ph sz="half" idx="2"/>
          </p:nvPr>
        </p:nvSpPr>
        <p:spPr>
          <a:xfrm>
            <a:off x="7190746" y="2126222"/>
            <a:ext cx="4534221" cy="3777622"/>
          </a:xfrm>
        </p:spPr>
        <p:txBody>
          <a:bodyPr/>
          <a:lstStyle/>
          <a:p>
            <a:pPr marL="0" indent="0">
              <a:buNone/>
            </a:pPr>
            <a:r>
              <a:rPr lang="en-IN" sz="2200" b="1" i="1" dirty="0">
                <a:latin typeface="Times New Roman" panose="02020603050405020304" pitchFamily="18" charset="0"/>
                <a:cs typeface="Times New Roman" panose="02020603050405020304" pitchFamily="18" charset="0"/>
              </a:rPr>
              <a:t>8.</a:t>
            </a:r>
            <a:r>
              <a:rPr lang="en-IN" sz="2200" b="1" i="1" u="sng" dirty="0">
                <a:latin typeface="Times New Roman" panose="02020603050405020304" pitchFamily="18" charset="0"/>
                <a:cs typeface="Times New Roman" panose="02020603050405020304" pitchFamily="18" charset="0"/>
              </a:rPr>
              <a:t> Branch Table</a:t>
            </a:r>
          </a:p>
          <a:p>
            <a:r>
              <a:rPr lang="en-US" cap="none" dirty="0">
                <a:latin typeface="Times New Roman" panose="02020603050405020304" pitchFamily="18" charset="0"/>
                <a:cs typeface="Times New Roman" panose="02020603050405020304" pitchFamily="18" charset="0"/>
              </a:rPr>
              <a:t>This Table Shows The Branches Of The Bank, Including Branch ID, Name, Address, Contact Number, And Manager Information.</a:t>
            </a:r>
          </a:p>
          <a:p>
            <a:endParaRPr lang="en-IN" b="1" cap="none"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a:t>
            </a:r>
            <a:r>
              <a:rPr lang="en-IN" dirty="0">
                <a:latin typeface="Times New Roman" panose="02020603050405020304" pitchFamily="18" charset="0"/>
                <a:cs typeface="Times New Roman" panose="02020603050405020304" pitchFamily="18" charset="0"/>
              </a:rPr>
              <a:t> DESC Branch;</a:t>
            </a:r>
          </a:p>
          <a:p>
            <a:pPr marL="0" indent="0">
              <a:buNone/>
            </a:pPr>
            <a:endParaRPr lang="en-IN" dirty="0"/>
          </a:p>
        </p:txBody>
      </p:sp>
    </p:spTree>
    <p:extLst>
      <p:ext uri="{BB962C8B-B14F-4D97-AF65-F5344CB8AC3E}">
        <p14:creationId xmlns:p14="http://schemas.microsoft.com/office/powerpoint/2010/main" val="345129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0A6E-4762-43AB-910A-02180F80504E}"/>
              </a:ext>
            </a:extLst>
          </p:cNvPr>
          <p:cNvSpPr>
            <a:spLocks noGrp="1"/>
          </p:cNvSpPr>
          <p:nvPr>
            <p:ph type="title"/>
          </p:nvPr>
        </p:nvSpPr>
        <p:spPr>
          <a:xfrm>
            <a:off x="0" y="0"/>
            <a:ext cx="12192000" cy="943897"/>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a:t>
            </a:r>
          </a:p>
        </p:txBody>
      </p:sp>
      <p:pic>
        <p:nvPicPr>
          <p:cNvPr id="13" name="Content Placeholder 12">
            <a:extLst>
              <a:ext uri="{FF2B5EF4-FFF2-40B4-BE49-F238E27FC236}">
                <a16:creationId xmlns:a16="http://schemas.microsoft.com/office/drawing/2014/main" id="{34C4BA37-183D-4BE7-BDE5-B9E28E9DBB9A}"/>
              </a:ext>
            </a:extLst>
          </p:cNvPr>
          <p:cNvPicPr>
            <a:picLocks noGrp="1" noChangeAspect="1"/>
          </p:cNvPicPr>
          <p:nvPr>
            <p:ph idx="1"/>
          </p:nvPr>
        </p:nvPicPr>
        <p:blipFill>
          <a:blip r:embed="rId2"/>
          <a:stretch>
            <a:fillRect/>
          </a:stretch>
        </p:blipFill>
        <p:spPr>
          <a:xfrm>
            <a:off x="353961" y="1312606"/>
            <a:ext cx="11474245" cy="5412659"/>
          </a:xfrm>
        </p:spPr>
      </p:pic>
    </p:spTree>
    <p:extLst>
      <p:ext uri="{BB962C8B-B14F-4D97-AF65-F5344CB8AC3E}">
        <p14:creationId xmlns:p14="http://schemas.microsoft.com/office/powerpoint/2010/main" val="399061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1FF7-A85A-4FA6-B881-76DCD0A75198}"/>
              </a:ext>
            </a:extLst>
          </p:cNvPr>
          <p:cNvSpPr>
            <a:spLocks noGrp="1"/>
          </p:cNvSpPr>
          <p:nvPr>
            <p:ph type="title"/>
          </p:nvPr>
        </p:nvSpPr>
        <p:spPr>
          <a:xfrm>
            <a:off x="0" y="1"/>
            <a:ext cx="12192000" cy="1061884"/>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a:t>
            </a:r>
          </a:p>
        </p:txBody>
      </p:sp>
      <p:pic>
        <p:nvPicPr>
          <p:cNvPr id="17" name="Content Placeholder 16">
            <a:extLst>
              <a:ext uri="{FF2B5EF4-FFF2-40B4-BE49-F238E27FC236}">
                <a16:creationId xmlns:a16="http://schemas.microsoft.com/office/drawing/2014/main" id="{7A569A79-64E2-4C51-A33A-6D27AA4CDD50}"/>
              </a:ext>
            </a:extLst>
          </p:cNvPr>
          <p:cNvPicPr>
            <a:picLocks noGrp="1" noChangeAspect="1"/>
          </p:cNvPicPr>
          <p:nvPr>
            <p:ph idx="1"/>
          </p:nvPr>
        </p:nvPicPr>
        <p:blipFill>
          <a:blip r:embed="rId2"/>
          <a:stretch>
            <a:fillRect/>
          </a:stretch>
        </p:blipFill>
        <p:spPr>
          <a:xfrm>
            <a:off x="368710" y="1426978"/>
            <a:ext cx="9276735" cy="5180299"/>
          </a:xfrm>
        </p:spPr>
      </p:pic>
    </p:spTree>
    <p:extLst>
      <p:ext uri="{BB962C8B-B14F-4D97-AF65-F5344CB8AC3E}">
        <p14:creationId xmlns:p14="http://schemas.microsoft.com/office/powerpoint/2010/main" val="181396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40D7-9B86-4952-B120-C9EBE6BE6AD5}"/>
              </a:ext>
            </a:extLst>
          </p:cNvPr>
          <p:cNvSpPr>
            <a:spLocks noGrp="1"/>
          </p:cNvSpPr>
          <p:nvPr>
            <p:ph type="title"/>
          </p:nvPr>
        </p:nvSpPr>
        <p:spPr>
          <a:xfrm>
            <a:off x="0" y="3508"/>
            <a:ext cx="12192000" cy="88139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pic>
        <p:nvPicPr>
          <p:cNvPr id="17" name="Content Placeholder 16">
            <a:extLst>
              <a:ext uri="{FF2B5EF4-FFF2-40B4-BE49-F238E27FC236}">
                <a16:creationId xmlns:a16="http://schemas.microsoft.com/office/drawing/2014/main" id="{09572F9B-B812-4FD4-8089-99A1AFCD8641}"/>
              </a:ext>
            </a:extLst>
          </p:cNvPr>
          <p:cNvPicPr>
            <a:picLocks noGrp="1" noChangeAspect="1"/>
          </p:cNvPicPr>
          <p:nvPr>
            <p:ph idx="1"/>
          </p:nvPr>
        </p:nvPicPr>
        <p:blipFill>
          <a:blip r:embed="rId2"/>
          <a:stretch>
            <a:fillRect/>
          </a:stretch>
        </p:blipFill>
        <p:spPr>
          <a:xfrm>
            <a:off x="324464" y="1277102"/>
            <a:ext cx="9822425" cy="5325662"/>
          </a:xfrm>
        </p:spPr>
      </p:pic>
    </p:spTree>
    <p:extLst>
      <p:ext uri="{BB962C8B-B14F-4D97-AF65-F5344CB8AC3E}">
        <p14:creationId xmlns:p14="http://schemas.microsoft.com/office/powerpoint/2010/main" val="87946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F94D-71BF-4F7D-AB68-D78993652C59}"/>
              </a:ext>
            </a:extLst>
          </p:cNvPr>
          <p:cNvSpPr>
            <a:spLocks noGrp="1"/>
          </p:cNvSpPr>
          <p:nvPr>
            <p:ph type="title"/>
          </p:nvPr>
        </p:nvSpPr>
        <p:spPr>
          <a:xfrm>
            <a:off x="0" y="18256"/>
            <a:ext cx="12192000" cy="940390"/>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sp>
        <p:nvSpPr>
          <p:cNvPr id="3" name="Content Placeholder 2">
            <a:extLst>
              <a:ext uri="{FF2B5EF4-FFF2-40B4-BE49-F238E27FC236}">
                <a16:creationId xmlns:a16="http://schemas.microsoft.com/office/drawing/2014/main" id="{D941F6D3-C87D-462A-BA51-543271712BD4}"/>
              </a:ext>
            </a:extLst>
          </p:cNvPr>
          <p:cNvSpPr>
            <a:spLocks noGrp="1"/>
          </p:cNvSpPr>
          <p:nvPr>
            <p:ph idx="1"/>
          </p:nvPr>
        </p:nvSpPr>
        <p:spPr>
          <a:xfrm>
            <a:off x="233515" y="1253330"/>
            <a:ext cx="11683181" cy="5457185"/>
          </a:xfrm>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D76A3C33-6115-4E31-A6B1-C30B6CD64458}"/>
              </a:ext>
            </a:extLst>
          </p:cNvPr>
          <p:cNvPicPr>
            <a:picLocks noChangeAspect="1"/>
          </p:cNvPicPr>
          <p:nvPr/>
        </p:nvPicPr>
        <p:blipFill>
          <a:blip r:embed="rId2"/>
          <a:stretch>
            <a:fillRect/>
          </a:stretch>
        </p:blipFill>
        <p:spPr>
          <a:xfrm>
            <a:off x="275304" y="1253329"/>
            <a:ext cx="8957186" cy="5117973"/>
          </a:xfrm>
          <a:prstGeom prst="rect">
            <a:avLst/>
          </a:prstGeom>
        </p:spPr>
      </p:pic>
    </p:spTree>
    <p:extLst>
      <p:ext uri="{BB962C8B-B14F-4D97-AF65-F5344CB8AC3E}">
        <p14:creationId xmlns:p14="http://schemas.microsoft.com/office/powerpoint/2010/main" val="218442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BB4E-EA35-41D5-ADA9-9EA56A413F9E}"/>
              </a:ext>
            </a:extLst>
          </p:cNvPr>
          <p:cNvSpPr>
            <a:spLocks noGrp="1"/>
          </p:cNvSpPr>
          <p:nvPr>
            <p:ph type="title"/>
          </p:nvPr>
        </p:nvSpPr>
        <p:spPr>
          <a:xfrm>
            <a:off x="0" y="18256"/>
            <a:ext cx="12192000" cy="910892"/>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pic>
        <p:nvPicPr>
          <p:cNvPr id="9" name="Content Placeholder 8">
            <a:extLst>
              <a:ext uri="{FF2B5EF4-FFF2-40B4-BE49-F238E27FC236}">
                <a16:creationId xmlns:a16="http://schemas.microsoft.com/office/drawing/2014/main" id="{7676FA39-1C5B-4A7E-8C40-A3DD5F3B1FE0}"/>
              </a:ext>
            </a:extLst>
          </p:cNvPr>
          <p:cNvPicPr>
            <a:picLocks noGrp="1" noChangeAspect="1"/>
          </p:cNvPicPr>
          <p:nvPr>
            <p:ph idx="1"/>
          </p:nvPr>
        </p:nvPicPr>
        <p:blipFill>
          <a:blip r:embed="rId2"/>
          <a:stretch>
            <a:fillRect/>
          </a:stretch>
        </p:blipFill>
        <p:spPr>
          <a:xfrm>
            <a:off x="324464" y="1327355"/>
            <a:ext cx="9896167" cy="5073445"/>
          </a:xfrm>
        </p:spPr>
      </p:pic>
    </p:spTree>
    <p:extLst>
      <p:ext uri="{BB962C8B-B14F-4D97-AF65-F5344CB8AC3E}">
        <p14:creationId xmlns:p14="http://schemas.microsoft.com/office/powerpoint/2010/main" val="155549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70D2-FD77-480F-9E5F-887147FF1FE5}"/>
              </a:ext>
            </a:extLst>
          </p:cNvPr>
          <p:cNvSpPr>
            <a:spLocks noGrp="1"/>
          </p:cNvSpPr>
          <p:nvPr>
            <p:ph type="title"/>
          </p:nvPr>
        </p:nvSpPr>
        <p:spPr>
          <a:xfrm>
            <a:off x="0" y="0"/>
            <a:ext cx="12192000" cy="914400"/>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pic>
        <p:nvPicPr>
          <p:cNvPr id="9" name="Content Placeholder 8">
            <a:extLst>
              <a:ext uri="{FF2B5EF4-FFF2-40B4-BE49-F238E27FC236}">
                <a16:creationId xmlns:a16="http://schemas.microsoft.com/office/drawing/2014/main" id="{0FD31500-3CF3-4E75-AE0D-38E6F5AF1189}"/>
              </a:ext>
            </a:extLst>
          </p:cNvPr>
          <p:cNvPicPr>
            <a:picLocks noGrp="1" noChangeAspect="1"/>
          </p:cNvPicPr>
          <p:nvPr>
            <p:ph idx="1"/>
          </p:nvPr>
        </p:nvPicPr>
        <p:blipFill>
          <a:blip r:embed="rId2"/>
          <a:stretch>
            <a:fillRect/>
          </a:stretch>
        </p:blipFill>
        <p:spPr>
          <a:xfrm>
            <a:off x="324465" y="1297858"/>
            <a:ext cx="10117393" cy="5043948"/>
          </a:xfrm>
        </p:spPr>
      </p:pic>
    </p:spTree>
    <p:extLst>
      <p:ext uri="{BB962C8B-B14F-4D97-AF65-F5344CB8AC3E}">
        <p14:creationId xmlns:p14="http://schemas.microsoft.com/office/powerpoint/2010/main" val="61833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2F79-FCF5-4A39-BC65-4E7C0C6D9C20}"/>
              </a:ext>
            </a:extLst>
          </p:cNvPr>
          <p:cNvSpPr>
            <a:spLocks noGrp="1"/>
          </p:cNvSpPr>
          <p:nvPr>
            <p:ph type="title"/>
          </p:nvPr>
        </p:nvSpPr>
        <p:spPr>
          <a:xfrm>
            <a:off x="0" y="0"/>
            <a:ext cx="12192000" cy="914400"/>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pic>
        <p:nvPicPr>
          <p:cNvPr id="9" name="Content Placeholder 8">
            <a:extLst>
              <a:ext uri="{FF2B5EF4-FFF2-40B4-BE49-F238E27FC236}">
                <a16:creationId xmlns:a16="http://schemas.microsoft.com/office/drawing/2014/main" id="{D9AF27DC-1017-4B53-8418-0EF74D7D9D8E}"/>
              </a:ext>
            </a:extLst>
          </p:cNvPr>
          <p:cNvPicPr>
            <a:picLocks noGrp="1" noChangeAspect="1"/>
          </p:cNvPicPr>
          <p:nvPr>
            <p:ph idx="1"/>
          </p:nvPr>
        </p:nvPicPr>
        <p:blipFill>
          <a:blip r:embed="rId2"/>
          <a:stretch>
            <a:fillRect/>
          </a:stretch>
        </p:blipFill>
        <p:spPr>
          <a:xfrm>
            <a:off x="353961" y="1342103"/>
            <a:ext cx="9969910" cy="4940710"/>
          </a:xfrm>
        </p:spPr>
      </p:pic>
    </p:spTree>
    <p:extLst>
      <p:ext uri="{BB962C8B-B14F-4D97-AF65-F5344CB8AC3E}">
        <p14:creationId xmlns:p14="http://schemas.microsoft.com/office/powerpoint/2010/main" val="2999906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C5EE-1C4A-4920-8B03-B058D8023D2D}"/>
              </a:ext>
            </a:extLst>
          </p:cNvPr>
          <p:cNvSpPr>
            <a:spLocks noGrp="1"/>
          </p:cNvSpPr>
          <p:nvPr>
            <p:ph type="title"/>
          </p:nvPr>
        </p:nvSpPr>
        <p:spPr>
          <a:xfrm>
            <a:off x="0" y="0"/>
            <a:ext cx="12192000" cy="909722"/>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CONTENT OF TABLE </a:t>
            </a:r>
          </a:p>
        </p:txBody>
      </p:sp>
      <p:pic>
        <p:nvPicPr>
          <p:cNvPr id="9" name="Content Placeholder 8">
            <a:extLst>
              <a:ext uri="{FF2B5EF4-FFF2-40B4-BE49-F238E27FC236}">
                <a16:creationId xmlns:a16="http://schemas.microsoft.com/office/drawing/2014/main" id="{ABDCB551-35D5-4BD6-BFE1-9948F247C157}"/>
              </a:ext>
            </a:extLst>
          </p:cNvPr>
          <p:cNvPicPr>
            <a:picLocks noGrp="1" noChangeAspect="1"/>
          </p:cNvPicPr>
          <p:nvPr>
            <p:ph idx="1"/>
          </p:nvPr>
        </p:nvPicPr>
        <p:blipFill>
          <a:blip r:embed="rId2"/>
          <a:stretch>
            <a:fillRect/>
          </a:stretch>
        </p:blipFill>
        <p:spPr>
          <a:xfrm>
            <a:off x="294968" y="1268361"/>
            <a:ext cx="10058400" cy="5029200"/>
          </a:xfrm>
        </p:spPr>
      </p:pic>
    </p:spTree>
    <p:extLst>
      <p:ext uri="{BB962C8B-B14F-4D97-AF65-F5344CB8AC3E}">
        <p14:creationId xmlns:p14="http://schemas.microsoft.com/office/powerpoint/2010/main" val="223252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C2B610-E609-4D6F-8005-3C89C4D2A0BB}"/>
              </a:ext>
            </a:extLst>
          </p:cNvPr>
          <p:cNvSpPr txBox="1"/>
          <p:nvPr/>
        </p:nvSpPr>
        <p:spPr>
          <a:xfrm>
            <a:off x="348343" y="580571"/>
            <a:ext cx="5639502" cy="6771084"/>
          </a:xfrm>
          <a:prstGeom prst="rect">
            <a:avLst/>
          </a:prstGeom>
          <a:noFill/>
        </p:spPr>
        <p:txBody>
          <a:bodyPr wrap="square" rtlCol="0">
            <a:spAutoFit/>
          </a:bodyPr>
          <a:lstStyle/>
          <a:p>
            <a:pPr algn="just"/>
            <a:endParaRPr lang="en-IN" sz="35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IN" sz="35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a:p>
            <a:pPr algn="just"/>
            <a:endParaRPr lang="en-IN"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Bank Management System simplifies and organizes bank operations by handling customer accounts, transactions, loans, and credit cards. It helps banks keep track of their branches and employees, making banking tasks faster and more accurate. This system improves overall efficiency and customer service.</a:t>
            </a: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EC1C38-A060-434C-A382-27F427ED2A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330114"/>
            <a:ext cx="5747657" cy="5026441"/>
          </a:xfrm>
          <a:prstGeom prst="rect">
            <a:avLst/>
          </a:prstGeom>
        </p:spPr>
      </p:pic>
    </p:spTree>
    <p:extLst>
      <p:ext uri="{BB962C8B-B14F-4D97-AF65-F5344CB8AC3E}">
        <p14:creationId xmlns:p14="http://schemas.microsoft.com/office/powerpoint/2010/main" val="1420148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8B33F6B-7EAF-438D-84F1-7B7C890CDE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426" y="1752561"/>
            <a:ext cx="6250960" cy="3711654"/>
          </a:xfrm>
          <a:prstGeom prst="rect">
            <a:avLst/>
          </a:prstGeom>
        </p:spPr>
      </p:pic>
      <p:sp>
        <p:nvSpPr>
          <p:cNvPr id="4" name="TextBox 3">
            <a:extLst>
              <a:ext uri="{FF2B5EF4-FFF2-40B4-BE49-F238E27FC236}">
                <a16:creationId xmlns:a16="http://schemas.microsoft.com/office/drawing/2014/main" id="{887E99E4-1863-4009-B54A-B42E8AA32168}"/>
              </a:ext>
            </a:extLst>
          </p:cNvPr>
          <p:cNvSpPr txBox="1"/>
          <p:nvPr/>
        </p:nvSpPr>
        <p:spPr>
          <a:xfrm>
            <a:off x="7580671" y="3285222"/>
            <a:ext cx="3406878" cy="646331"/>
          </a:xfrm>
          <a:prstGeom prst="rect">
            <a:avLst/>
          </a:prstGeom>
          <a:solidFill>
            <a:schemeClr val="accent3">
              <a:lumMod val="60000"/>
              <a:lumOff val="40000"/>
            </a:schemeClr>
          </a:solidFill>
          <a:effectLst>
            <a:outerShdw blurRad="850900" dist="50800" dir="5400000" sx="82000" sy="82000" algn="ctr" rotWithShape="0">
              <a:srgbClr val="000000"/>
            </a:outerShdw>
            <a:reflection stA="0" endPos="65000" dist="50800" dir="5400000" sy="-100000" algn="bl" rotWithShape="0"/>
          </a:effectLst>
        </p:spPr>
        <p:txBody>
          <a:bodyPr wrap="square" rtlCol="0">
            <a:spAutoFit/>
          </a:bodyPr>
          <a:lstStyle/>
          <a:p>
            <a:r>
              <a:rPr lang="en-IN" sz="3600" dirty="0">
                <a:latin typeface="Times New Roman" panose="02020603050405020304" pitchFamily="18" charset="0"/>
                <a:cs typeface="Times New Roman" panose="02020603050405020304" pitchFamily="18" charset="0"/>
              </a:rPr>
              <a:t> SUB-QUERIES</a:t>
            </a:r>
          </a:p>
        </p:txBody>
      </p:sp>
    </p:spTree>
    <p:extLst>
      <p:ext uri="{BB962C8B-B14F-4D97-AF65-F5344CB8AC3E}">
        <p14:creationId xmlns:p14="http://schemas.microsoft.com/office/powerpoint/2010/main" val="114053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83147-B6E7-4AB5-A7F9-970E74991BF9}"/>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Sub-Query</a:t>
            </a:r>
          </a:p>
        </p:txBody>
      </p:sp>
      <p:pic>
        <p:nvPicPr>
          <p:cNvPr id="6" name="Content Placeholder 5">
            <a:extLst>
              <a:ext uri="{FF2B5EF4-FFF2-40B4-BE49-F238E27FC236}">
                <a16:creationId xmlns:a16="http://schemas.microsoft.com/office/drawing/2014/main" id="{87E972A6-89BC-42FE-A6D8-D1A8AE083559}"/>
              </a:ext>
            </a:extLst>
          </p:cNvPr>
          <p:cNvPicPr>
            <a:picLocks noGrp="1" noChangeAspect="1"/>
          </p:cNvPicPr>
          <p:nvPr>
            <p:ph sz="half" idx="1"/>
          </p:nvPr>
        </p:nvPicPr>
        <p:blipFill>
          <a:blip r:embed="rId2"/>
          <a:stretch>
            <a:fillRect/>
          </a:stretch>
        </p:blipFill>
        <p:spPr>
          <a:xfrm>
            <a:off x="235974" y="2502259"/>
            <a:ext cx="6046839" cy="1106129"/>
          </a:xfrm>
        </p:spPr>
      </p:pic>
      <p:sp>
        <p:nvSpPr>
          <p:cNvPr id="4" name="Content Placeholder 3">
            <a:extLst>
              <a:ext uri="{FF2B5EF4-FFF2-40B4-BE49-F238E27FC236}">
                <a16:creationId xmlns:a16="http://schemas.microsoft.com/office/drawing/2014/main" id="{0A63F2EE-D411-4843-BC5A-4C307ABA459F}"/>
              </a:ext>
            </a:extLst>
          </p:cNvPr>
          <p:cNvSpPr>
            <a:spLocks noGrp="1"/>
          </p:cNvSpPr>
          <p:nvPr>
            <p:ph sz="half" idx="2"/>
          </p:nvPr>
        </p:nvSpPr>
        <p:spPr>
          <a:xfrm>
            <a:off x="6096000" y="2126222"/>
            <a:ext cx="5525729" cy="3777622"/>
          </a:xfrm>
        </p:spPr>
        <p:txBody>
          <a:bodyPr>
            <a:noAutofit/>
          </a:bodyPr>
          <a:lstStyle/>
          <a:p>
            <a:r>
              <a:rPr lang="en-US" cap="none" dirty="0">
                <a:latin typeface="Times New Roman" panose="02020603050405020304" pitchFamily="18" charset="0"/>
                <a:cs typeface="Times New Roman" panose="02020603050405020304" pitchFamily="18" charset="0"/>
              </a:rPr>
              <a:t>This Query Finds The Employee Who Handled The Transaction With The Largest Amount.</a:t>
            </a:r>
            <a:endParaRPr lang="en-IN"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Select </a:t>
            </a:r>
            <a:r>
              <a:rPr lang="en-IN" cap="none" dirty="0" err="1">
                <a:latin typeface="Times New Roman" panose="02020603050405020304" pitchFamily="18" charset="0"/>
                <a:cs typeface="Times New Roman" panose="02020603050405020304" pitchFamily="18" charset="0"/>
              </a:rPr>
              <a:t>E.Employeeid</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E.Name</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E.Positionfrom</a:t>
            </a:r>
            <a:r>
              <a:rPr lang="en-IN" cap="none" dirty="0">
                <a:latin typeface="Times New Roman" panose="02020603050405020304" pitchFamily="18" charset="0"/>
                <a:cs typeface="Times New Roman" panose="02020603050405020304" pitchFamily="18" charset="0"/>
              </a:rPr>
              <a:t> Employee </a:t>
            </a:r>
            <a:r>
              <a:rPr lang="en-IN" cap="none" dirty="0" err="1">
                <a:latin typeface="Times New Roman" panose="02020603050405020304" pitchFamily="18" charset="0"/>
                <a:cs typeface="Times New Roman" panose="02020603050405020304" pitchFamily="18" charset="0"/>
              </a:rPr>
              <a:t>Ewhere</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E.Employeeid</a:t>
            </a:r>
            <a:r>
              <a:rPr lang="en-IN" cap="none" dirty="0">
                <a:latin typeface="Times New Roman" panose="02020603050405020304" pitchFamily="18" charset="0"/>
                <a:cs typeface="Times New Roman" panose="02020603050405020304" pitchFamily="18" charset="0"/>
              </a:rPr>
              <a:t> = (SELECT </a:t>
            </a:r>
            <a:r>
              <a:rPr lang="en-IN" cap="none" dirty="0" err="1">
                <a:latin typeface="Times New Roman" panose="02020603050405020304" pitchFamily="18" charset="0"/>
                <a:cs typeface="Times New Roman" panose="02020603050405020304" pitchFamily="18" charset="0"/>
              </a:rPr>
              <a:t>T.Employeeid</a:t>
            </a:r>
            <a:r>
              <a:rPr lang="en-IN" cap="none" dirty="0">
                <a:latin typeface="Times New Roman" panose="02020603050405020304" pitchFamily="18" charset="0"/>
                <a:cs typeface="Times New Roman" panose="02020603050405020304" pitchFamily="18" charset="0"/>
              </a:rPr>
              <a:t>    FROM Transactions T    WHERE </a:t>
            </a:r>
            <a:r>
              <a:rPr lang="en-IN" cap="none" dirty="0" err="1">
                <a:latin typeface="Times New Roman" panose="02020603050405020304" pitchFamily="18" charset="0"/>
                <a:cs typeface="Times New Roman" panose="02020603050405020304" pitchFamily="18" charset="0"/>
              </a:rPr>
              <a:t>T.Amount</a:t>
            </a:r>
            <a:r>
              <a:rPr lang="en-IN" cap="none" dirty="0">
                <a:latin typeface="Times New Roman" panose="02020603050405020304" pitchFamily="18" charset="0"/>
                <a:cs typeface="Times New Roman" panose="02020603050405020304" pitchFamily="18" charset="0"/>
              </a:rPr>
              <a:t> = (SELECT Max(t2.Amount)   FROM Transactions T2));</a:t>
            </a:r>
          </a:p>
        </p:txBody>
      </p:sp>
    </p:spTree>
    <p:extLst>
      <p:ext uri="{BB962C8B-B14F-4D97-AF65-F5344CB8AC3E}">
        <p14:creationId xmlns:p14="http://schemas.microsoft.com/office/powerpoint/2010/main" val="2626044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5D89-52E9-4E97-B4B0-F939EC7BC65F}"/>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Sub-Query</a:t>
            </a:r>
          </a:p>
        </p:txBody>
      </p:sp>
      <p:sp>
        <p:nvSpPr>
          <p:cNvPr id="4" name="Content Placeholder 3">
            <a:extLst>
              <a:ext uri="{FF2B5EF4-FFF2-40B4-BE49-F238E27FC236}">
                <a16:creationId xmlns:a16="http://schemas.microsoft.com/office/drawing/2014/main" id="{7D724A2D-EAB9-4081-981E-B919115825D9}"/>
              </a:ext>
            </a:extLst>
          </p:cNvPr>
          <p:cNvSpPr>
            <a:spLocks noGrp="1"/>
          </p:cNvSpPr>
          <p:nvPr>
            <p:ph sz="half" idx="2"/>
          </p:nvPr>
        </p:nvSpPr>
        <p:spPr>
          <a:xfrm>
            <a:off x="6096000" y="2022983"/>
            <a:ext cx="5749003" cy="3777622"/>
          </a:xfrm>
        </p:spPr>
        <p:txBody>
          <a:bodyPr/>
          <a:lstStyle/>
          <a:p>
            <a:r>
              <a:rPr lang="en-US" b="1" cap="none" dirty="0">
                <a:latin typeface="Times New Roman" panose="02020603050405020304" pitchFamily="18" charset="0"/>
                <a:cs typeface="Times New Roman" panose="02020603050405020304" pitchFamily="18" charset="0"/>
              </a:rPr>
              <a:t>Outer Query: - </a:t>
            </a:r>
            <a:r>
              <a:rPr lang="en-US" cap="none" dirty="0">
                <a:latin typeface="Times New Roman" panose="02020603050405020304" pitchFamily="18" charset="0"/>
                <a:cs typeface="Times New Roman" panose="02020603050405020304" pitchFamily="18" charset="0"/>
              </a:rPr>
              <a:t>Retrieves AccountID, </a:t>
            </a:r>
            <a:r>
              <a:rPr lang="en-US" cap="none" dirty="0" err="1">
                <a:latin typeface="Times New Roman" panose="02020603050405020304" pitchFamily="18" charset="0"/>
                <a:cs typeface="Times New Roman" panose="02020603050405020304" pitchFamily="18" charset="0"/>
              </a:rPr>
              <a:t>AccountType</a:t>
            </a:r>
            <a:r>
              <a:rPr lang="en-US" cap="none" dirty="0">
                <a:latin typeface="Times New Roman" panose="02020603050405020304" pitchFamily="18" charset="0"/>
                <a:cs typeface="Times New Roman" panose="02020603050405020304" pitchFamily="18" charset="0"/>
              </a:rPr>
              <a:t>, and Balance for account with high value transaction</a:t>
            </a:r>
          </a:p>
          <a:p>
            <a:r>
              <a:rPr lang="en-US" b="1" cap="none" dirty="0" err="1">
                <a:latin typeface="Times New Roman" panose="02020603050405020304" pitchFamily="18" charset="0"/>
                <a:cs typeface="Times New Roman" panose="02020603050405020304" pitchFamily="18" charset="0"/>
              </a:rPr>
              <a:t>SubQuery</a:t>
            </a:r>
            <a:r>
              <a:rPr lang="en-US" b="1" cap="none" dirty="0">
                <a:latin typeface="Times New Roman" panose="02020603050405020304" pitchFamily="18" charset="0"/>
                <a:cs typeface="Times New Roman" panose="02020603050405020304" pitchFamily="18" charset="0"/>
              </a:rPr>
              <a:t>: - </a:t>
            </a:r>
            <a:r>
              <a:rPr lang="en-US" cap="none" dirty="0">
                <a:latin typeface="Times New Roman" panose="02020603050405020304" pitchFamily="18" charset="0"/>
                <a:cs typeface="Times New Roman" panose="02020603050405020304" pitchFamily="18" charset="0"/>
              </a:rPr>
              <a:t>Find account IDs where the transaction amount is greater  than 10000</a:t>
            </a:r>
          </a:p>
          <a:p>
            <a:r>
              <a:rPr lang="en-US" cap="none" dirty="0">
                <a:latin typeface="Times New Roman" panose="02020603050405020304" pitchFamily="18" charset="0"/>
                <a:cs typeface="Times New Roman" panose="02020603050405020304" pitchFamily="18" charset="0"/>
              </a:rPr>
              <a:t>SELECT </a:t>
            </a:r>
            <a:r>
              <a:rPr lang="en-US" cap="none" dirty="0" err="1">
                <a:latin typeface="Times New Roman" panose="02020603050405020304" pitchFamily="18" charset="0"/>
                <a:cs typeface="Times New Roman" panose="02020603050405020304" pitchFamily="18" charset="0"/>
              </a:rPr>
              <a:t>a.Accountid</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a.Account</a:t>
            </a:r>
            <a:r>
              <a:rPr lang="en-US" cap="none" dirty="0">
                <a:latin typeface="Times New Roman" panose="02020603050405020304" pitchFamily="18" charset="0"/>
                <a:cs typeface="Times New Roman" panose="02020603050405020304" pitchFamily="18" charset="0"/>
              </a:rPr>
              <a:t> type, a.Balance from Account a where a.AccountID IN (SELECT </a:t>
            </a:r>
            <a:r>
              <a:rPr lang="en-US" cap="none" dirty="0" err="1">
                <a:latin typeface="Times New Roman" panose="02020603050405020304" pitchFamily="18" charset="0"/>
                <a:cs typeface="Times New Roman" panose="02020603050405020304" pitchFamily="18" charset="0"/>
              </a:rPr>
              <a:t>t.AccountID</a:t>
            </a:r>
            <a:r>
              <a:rPr lang="en-US" cap="none" dirty="0">
                <a:latin typeface="Times New Roman" panose="02020603050405020304" pitchFamily="18" charset="0"/>
                <a:cs typeface="Times New Roman" panose="02020603050405020304" pitchFamily="18" charset="0"/>
              </a:rPr>
              <a:t>    FROM Transactions t    WHERE t.Amount &gt; 10000);</a:t>
            </a:r>
          </a:p>
          <a:p>
            <a:endParaRPr lang="en-IN" cap="none"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F2139610-02DB-41B8-B426-246EE11958C4}"/>
              </a:ext>
            </a:extLst>
          </p:cNvPr>
          <p:cNvPicPr>
            <a:picLocks noGrp="1" noChangeAspect="1"/>
          </p:cNvPicPr>
          <p:nvPr>
            <p:ph sz="half" idx="1"/>
          </p:nvPr>
        </p:nvPicPr>
        <p:blipFill>
          <a:blip r:embed="rId2"/>
          <a:stretch>
            <a:fillRect/>
          </a:stretch>
        </p:blipFill>
        <p:spPr>
          <a:xfrm>
            <a:off x="346997" y="2385920"/>
            <a:ext cx="5095157" cy="2584286"/>
          </a:xfrm>
        </p:spPr>
      </p:pic>
    </p:spTree>
    <p:extLst>
      <p:ext uri="{BB962C8B-B14F-4D97-AF65-F5344CB8AC3E}">
        <p14:creationId xmlns:p14="http://schemas.microsoft.com/office/powerpoint/2010/main" val="2519210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100D-430E-4A14-AD2A-4E51858A0E54}"/>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Sub-Query</a:t>
            </a:r>
          </a:p>
        </p:txBody>
      </p:sp>
      <p:pic>
        <p:nvPicPr>
          <p:cNvPr id="6" name="Content Placeholder 5">
            <a:extLst>
              <a:ext uri="{FF2B5EF4-FFF2-40B4-BE49-F238E27FC236}">
                <a16:creationId xmlns:a16="http://schemas.microsoft.com/office/drawing/2014/main" id="{9E96EAC0-CDE1-4BA4-8C08-69848B05D10E}"/>
              </a:ext>
            </a:extLst>
          </p:cNvPr>
          <p:cNvPicPr>
            <a:picLocks noGrp="1" noChangeAspect="1"/>
          </p:cNvPicPr>
          <p:nvPr>
            <p:ph sz="half" idx="1"/>
          </p:nvPr>
        </p:nvPicPr>
        <p:blipFill>
          <a:blip r:embed="rId2"/>
          <a:stretch>
            <a:fillRect/>
          </a:stretch>
        </p:blipFill>
        <p:spPr>
          <a:xfrm>
            <a:off x="313659" y="1920356"/>
            <a:ext cx="5782341" cy="2504160"/>
          </a:xfrm>
        </p:spPr>
      </p:pic>
      <p:sp>
        <p:nvSpPr>
          <p:cNvPr id="4" name="Content Placeholder 3">
            <a:extLst>
              <a:ext uri="{FF2B5EF4-FFF2-40B4-BE49-F238E27FC236}">
                <a16:creationId xmlns:a16="http://schemas.microsoft.com/office/drawing/2014/main" id="{B3AF6523-E23B-48DC-8E89-4BD582512A3D}"/>
              </a:ext>
            </a:extLst>
          </p:cNvPr>
          <p:cNvSpPr>
            <a:spLocks noGrp="1"/>
          </p:cNvSpPr>
          <p:nvPr>
            <p:ph sz="half" idx="2"/>
          </p:nvPr>
        </p:nvSpPr>
        <p:spPr>
          <a:xfrm>
            <a:off x="6096000" y="1920356"/>
            <a:ext cx="5782341" cy="3983488"/>
          </a:xfrm>
        </p:spPr>
        <p:txBody>
          <a:bodyPr/>
          <a:lstStyle/>
          <a:p>
            <a:r>
              <a:rPr lang="en-IN" b="1" cap="none" dirty="0">
                <a:latin typeface="Times New Roman" panose="02020603050405020304" pitchFamily="18" charset="0"/>
                <a:cs typeface="Times New Roman" panose="02020603050405020304" pitchFamily="18" charset="0"/>
              </a:rPr>
              <a:t>Outer Query: - </a:t>
            </a:r>
            <a:r>
              <a:rPr lang="en-IN" cap="none" dirty="0">
                <a:latin typeface="Times New Roman" panose="02020603050405020304" pitchFamily="18" charset="0"/>
                <a:cs typeface="Times New Roman" panose="02020603050405020304" pitchFamily="18" charset="0"/>
              </a:rPr>
              <a:t>Retrieves </a:t>
            </a:r>
            <a:r>
              <a:rPr lang="en-IN" cap="none" dirty="0" err="1">
                <a:latin typeface="Times New Roman" panose="02020603050405020304" pitchFamily="18" charset="0"/>
                <a:cs typeface="Times New Roman" panose="02020603050405020304" pitchFamily="18" charset="0"/>
              </a:rPr>
              <a:t>LoanID</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LoanAmount</a:t>
            </a:r>
            <a:r>
              <a:rPr lang="en-IN" cap="none" dirty="0">
                <a:latin typeface="Times New Roman" panose="02020603050405020304" pitchFamily="18" charset="0"/>
                <a:cs typeface="Times New Roman" panose="02020603050405020304" pitchFamily="18" charset="0"/>
              </a:rPr>
              <a:t> and </a:t>
            </a:r>
            <a:r>
              <a:rPr lang="en-IN" cap="none" dirty="0" err="1">
                <a:latin typeface="Times New Roman" panose="02020603050405020304" pitchFamily="18" charset="0"/>
                <a:cs typeface="Times New Roman" panose="02020603050405020304" pitchFamily="18" charset="0"/>
              </a:rPr>
              <a:t>Startdate</a:t>
            </a:r>
            <a:r>
              <a:rPr lang="en-IN" cap="none" dirty="0">
                <a:latin typeface="Times New Roman" panose="02020603050405020304" pitchFamily="18" charset="0"/>
                <a:cs typeface="Times New Roman" panose="02020603050405020304" pitchFamily="18" charset="0"/>
              </a:rPr>
              <a:t> for loans that have received payment after </a:t>
            </a:r>
            <a:r>
              <a:rPr lang="en-IN" cap="none" dirty="0" err="1">
                <a:latin typeface="Times New Roman" panose="02020603050405020304" pitchFamily="18" charset="0"/>
                <a:cs typeface="Times New Roman" panose="02020603050405020304" pitchFamily="18" charset="0"/>
              </a:rPr>
              <a:t>feb</a:t>
            </a:r>
            <a:r>
              <a:rPr lang="en-IN" cap="none" dirty="0">
                <a:latin typeface="Times New Roman" panose="02020603050405020304" pitchFamily="18" charset="0"/>
                <a:cs typeface="Times New Roman" panose="02020603050405020304" pitchFamily="18" charset="0"/>
              </a:rPr>
              <a:t> 1,2024</a:t>
            </a:r>
          </a:p>
          <a:p>
            <a:r>
              <a:rPr lang="en-IN" b="1" cap="none" dirty="0">
                <a:latin typeface="Times New Roman" panose="02020603050405020304" pitchFamily="18" charset="0"/>
                <a:cs typeface="Times New Roman" panose="02020603050405020304" pitchFamily="18" charset="0"/>
              </a:rPr>
              <a:t>Inner Query: - </a:t>
            </a:r>
            <a:r>
              <a:rPr lang="en-IN" cap="none" dirty="0">
                <a:latin typeface="Times New Roman" panose="02020603050405020304" pitchFamily="18" charset="0"/>
                <a:cs typeface="Times New Roman" panose="02020603050405020304" pitchFamily="18" charset="0"/>
              </a:rPr>
              <a:t>loan ID with payments made up of specified date</a:t>
            </a:r>
          </a:p>
          <a:p>
            <a:r>
              <a:rPr lang="en-IN" cap="none" dirty="0">
                <a:latin typeface="Times New Roman" panose="02020603050405020304" pitchFamily="18" charset="0"/>
                <a:cs typeface="Times New Roman" panose="02020603050405020304" pitchFamily="18" charset="0"/>
              </a:rPr>
              <a:t>SELECT </a:t>
            </a:r>
            <a:r>
              <a:rPr lang="en-IN" cap="none" dirty="0" err="1">
                <a:latin typeface="Times New Roman" panose="02020603050405020304" pitchFamily="18" charset="0"/>
                <a:cs typeface="Times New Roman" panose="02020603050405020304" pitchFamily="18" charset="0"/>
              </a:rPr>
              <a:t>l.LoanID</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l.Loanamount</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l.Startdate</a:t>
            </a:r>
            <a:r>
              <a:rPr lang="en-IN" cap="none" dirty="0">
                <a:latin typeface="Times New Roman" panose="02020603050405020304" pitchFamily="18" charset="0"/>
                <a:cs typeface="Times New Roman" panose="02020603050405020304" pitchFamily="18" charset="0"/>
              </a:rPr>
              <a:t> from Loans l where </a:t>
            </a:r>
            <a:r>
              <a:rPr lang="en-IN" cap="none" dirty="0" err="1">
                <a:latin typeface="Times New Roman" panose="02020603050405020304" pitchFamily="18" charset="0"/>
                <a:cs typeface="Times New Roman" panose="02020603050405020304" pitchFamily="18" charset="0"/>
              </a:rPr>
              <a:t>l.LoanID</a:t>
            </a:r>
            <a:r>
              <a:rPr lang="en-IN" cap="none" dirty="0">
                <a:latin typeface="Times New Roman" panose="02020603050405020304" pitchFamily="18" charset="0"/>
                <a:cs typeface="Times New Roman" panose="02020603050405020304" pitchFamily="18" charset="0"/>
              </a:rPr>
              <a:t> IN ( SELECT </a:t>
            </a:r>
            <a:r>
              <a:rPr lang="en-IN" cap="none" dirty="0" err="1">
                <a:latin typeface="Times New Roman" panose="02020603050405020304" pitchFamily="18" charset="0"/>
                <a:cs typeface="Times New Roman" panose="02020603050405020304" pitchFamily="18" charset="0"/>
              </a:rPr>
              <a:t>lp.LoanID</a:t>
            </a:r>
            <a:r>
              <a:rPr lang="en-IN" cap="none" dirty="0">
                <a:latin typeface="Times New Roman" panose="02020603050405020304" pitchFamily="18" charset="0"/>
                <a:cs typeface="Times New Roman" panose="02020603050405020304" pitchFamily="18" charset="0"/>
              </a:rPr>
              <a:t>    FROM </a:t>
            </a:r>
            <a:r>
              <a:rPr lang="en-IN" cap="none" dirty="0" err="1">
                <a:latin typeface="Times New Roman" panose="02020603050405020304" pitchFamily="18" charset="0"/>
                <a:cs typeface="Times New Roman" panose="02020603050405020304" pitchFamily="18" charset="0"/>
              </a:rPr>
              <a:t>Loanpayments</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lp</a:t>
            </a:r>
            <a:r>
              <a:rPr lang="en-IN" cap="none" dirty="0">
                <a:latin typeface="Times New Roman" panose="02020603050405020304" pitchFamily="18" charset="0"/>
                <a:cs typeface="Times New Roman" panose="02020603050405020304" pitchFamily="18" charset="0"/>
              </a:rPr>
              <a:t>    WHERE </a:t>
            </a:r>
            <a:r>
              <a:rPr lang="en-IN" cap="none" dirty="0" err="1">
                <a:latin typeface="Times New Roman" panose="02020603050405020304" pitchFamily="18" charset="0"/>
                <a:cs typeface="Times New Roman" panose="02020603050405020304" pitchFamily="18" charset="0"/>
              </a:rPr>
              <a:t>lp.Paymentdate</a:t>
            </a:r>
            <a:r>
              <a:rPr lang="en-IN" cap="none" dirty="0">
                <a:latin typeface="Times New Roman" panose="02020603050405020304" pitchFamily="18" charset="0"/>
                <a:cs typeface="Times New Roman" panose="02020603050405020304" pitchFamily="18" charset="0"/>
              </a:rPr>
              <a:t> &gt; '2024-02-01');</a:t>
            </a:r>
          </a:p>
        </p:txBody>
      </p:sp>
    </p:spTree>
    <p:extLst>
      <p:ext uri="{BB962C8B-B14F-4D97-AF65-F5344CB8AC3E}">
        <p14:creationId xmlns:p14="http://schemas.microsoft.com/office/powerpoint/2010/main" val="3808773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973-380A-457A-8DF5-4D1759A1D04D}"/>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Sub-Query</a:t>
            </a:r>
          </a:p>
        </p:txBody>
      </p:sp>
      <p:sp>
        <p:nvSpPr>
          <p:cNvPr id="4" name="Content Placeholder 3">
            <a:extLst>
              <a:ext uri="{FF2B5EF4-FFF2-40B4-BE49-F238E27FC236}">
                <a16:creationId xmlns:a16="http://schemas.microsoft.com/office/drawing/2014/main" id="{EC9A2D9F-649D-4A8A-86B7-1C4793FCF87E}"/>
              </a:ext>
            </a:extLst>
          </p:cNvPr>
          <p:cNvSpPr>
            <a:spLocks noGrp="1"/>
          </p:cNvSpPr>
          <p:nvPr>
            <p:ph sz="half" idx="2"/>
          </p:nvPr>
        </p:nvSpPr>
        <p:spPr>
          <a:xfrm>
            <a:off x="6096000" y="1909628"/>
            <a:ext cx="5835445" cy="3777622"/>
          </a:xfrm>
        </p:spPr>
        <p:txBody>
          <a:bodyPr/>
          <a:lstStyle/>
          <a:p>
            <a:r>
              <a:rPr lang="en-US" sz="2200" cap="none" dirty="0">
                <a:latin typeface="Times New Roman" panose="02020603050405020304" pitchFamily="18" charset="0"/>
                <a:cs typeface="Times New Roman" panose="02020603050405020304" pitchFamily="18" charset="0"/>
              </a:rPr>
              <a:t>List Customers Who Have Paid Off Their Loans:</a:t>
            </a:r>
            <a:endParaRPr lang="en-IN" sz="2200"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SELECT </a:t>
            </a:r>
            <a:r>
              <a:rPr lang="en-IN" cap="none" dirty="0" err="1">
                <a:latin typeface="Times New Roman" panose="02020603050405020304" pitchFamily="18" charset="0"/>
                <a:cs typeface="Times New Roman" panose="02020603050405020304" pitchFamily="18" charset="0"/>
              </a:rPr>
              <a:t>c.CustomerID</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c.Name</a:t>
            </a:r>
            <a:r>
              <a:rPr lang="en-IN" cap="none" dirty="0">
                <a:latin typeface="Times New Roman" panose="02020603050405020304" pitchFamily="18" charset="0"/>
                <a:cs typeface="Times New Roman" panose="02020603050405020304" pitchFamily="18" charset="0"/>
              </a:rPr>
              <a:t> from Customer c where </a:t>
            </a:r>
            <a:r>
              <a:rPr lang="en-IN" cap="none" dirty="0" err="1">
                <a:latin typeface="Times New Roman" panose="02020603050405020304" pitchFamily="18" charset="0"/>
                <a:cs typeface="Times New Roman" panose="02020603050405020304" pitchFamily="18" charset="0"/>
              </a:rPr>
              <a:t>c.CustomerID</a:t>
            </a:r>
            <a:r>
              <a:rPr lang="en-IN" cap="none" dirty="0">
                <a:latin typeface="Times New Roman" panose="02020603050405020304" pitchFamily="18" charset="0"/>
                <a:cs typeface="Times New Roman" panose="02020603050405020304" pitchFamily="18" charset="0"/>
              </a:rPr>
              <a:t> NOT IN (SELECT </a:t>
            </a:r>
            <a:r>
              <a:rPr lang="en-IN" cap="none" dirty="0" err="1">
                <a:latin typeface="Times New Roman" panose="02020603050405020304" pitchFamily="18" charset="0"/>
                <a:cs typeface="Times New Roman" panose="02020603050405020304" pitchFamily="18" charset="0"/>
              </a:rPr>
              <a:t>l.CustomerID</a:t>
            </a:r>
            <a:r>
              <a:rPr lang="en-IN" cap="none" dirty="0">
                <a:latin typeface="Times New Roman" panose="02020603050405020304" pitchFamily="18" charset="0"/>
                <a:cs typeface="Times New Roman" panose="02020603050405020304" pitchFamily="18" charset="0"/>
              </a:rPr>
              <a:t>    FROM Loans l  WHERE </a:t>
            </a:r>
            <a:r>
              <a:rPr lang="en-IN" cap="none" dirty="0" err="1">
                <a:latin typeface="Times New Roman" panose="02020603050405020304" pitchFamily="18" charset="0"/>
                <a:cs typeface="Times New Roman" panose="02020603050405020304" pitchFamily="18" charset="0"/>
              </a:rPr>
              <a:t>l.LoanID</a:t>
            </a:r>
            <a:r>
              <a:rPr lang="en-IN" cap="none" dirty="0">
                <a:latin typeface="Times New Roman" panose="02020603050405020304" pitchFamily="18" charset="0"/>
                <a:cs typeface="Times New Roman" panose="02020603050405020304" pitchFamily="18" charset="0"/>
              </a:rPr>
              <a:t> IN (SELECT </a:t>
            </a:r>
            <a:r>
              <a:rPr lang="en-IN" cap="none" dirty="0" err="1">
                <a:latin typeface="Times New Roman" panose="02020603050405020304" pitchFamily="18" charset="0"/>
                <a:cs typeface="Times New Roman" panose="02020603050405020304" pitchFamily="18" charset="0"/>
              </a:rPr>
              <a:t>lp.LoanID</a:t>
            </a:r>
            <a:r>
              <a:rPr lang="en-IN" cap="none" dirty="0">
                <a:latin typeface="Times New Roman" panose="02020603050405020304" pitchFamily="18" charset="0"/>
                <a:cs typeface="Times New Roman" panose="02020603050405020304" pitchFamily="18" charset="0"/>
              </a:rPr>
              <a:t>   FROM </a:t>
            </a:r>
            <a:r>
              <a:rPr lang="en-IN" cap="none" dirty="0" err="1">
                <a:latin typeface="Times New Roman" panose="02020603050405020304" pitchFamily="18" charset="0"/>
                <a:cs typeface="Times New Roman" panose="02020603050405020304" pitchFamily="18" charset="0"/>
              </a:rPr>
              <a:t>Loanpayments</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lp</a:t>
            </a:r>
            <a:r>
              <a:rPr lang="en-IN" cap="none" dirty="0">
                <a:latin typeface="Times New Roman" panose="02020603050405020304" pitchFamily="18" charset="0"/>
                <a:cs typeface="Times New Roman" panose="02020603050405020304" pitchFamily="18" charset="0"/>
              </a:rPr>
              <a:t>        WHERE </a:t>
            </a:r>
            <a:r>
              <a:rPr lang="en-IN" cap="none" dirty="0" err="1">
                <a:latin typeface="Times New Roman" panose="02020603050405020304" pitchFamily="18" charset="0"/>
                <a:cs typeface="Times New Roman" panose="02020603050405020304" pitchFamily="18" charset="0"/>
              </a:rPr>
              <a:t>lp.Paymentamount</a:t>
            </a:r>
            <a:r>
              <a:rPr lang="en-IN" cap="none" dirty="0">
                <a:latin typeface="Times New Roman" panose="02020603050405020304" pitchFamily="18" charset="0"/>
                <a:cs typeface="Times New Roman" panose="02020603050405020304" pitchFamily="18" charset="0"/>
              </a:rPr>
              <a:t> &gt; 0 ));</a:t>
            </a:r>
          </a:p>
        </p:txBody>
      </p:sp>
      <p:pic>
        <p:nvPicPr>
          <p:cNvPr id="10" name="Content Placeholder 9">
            <a:extLst>
              <a:ext uri="{FF2B5EF4-FFF2-40B4-BE49-F238E27FC236}">
                <a16:creationId xmlns:a16="http://schemas.microsoft.com/office/drawing/2014/main" id="{3BDC151F-68F5-42E4-9627-C63B3075A4BF}"/>
              </a:ext>
            </a:extLst>
          </p:cNvPr>
          <p:cNvPicPr>
            <a:picLocks noGrp="1" noChangeAspect="1"/>
          </p:cNvPicPr>
          <p:nvPr>
            <p:ph sz="half" idx="1"/>
          </p:nvPr>
        </p:nvPicPr>
        <p:blipFill>
          <a:blip r:embed="rId2"/>
          <a:stretch>
            <a:fillRect/>
          </a:stretch>
        </p:blipFill>
        <p:spPr>
          <a:xfrm>
            <a:off x="260555" y="1945363"/>
            <a:ext cx="5668298" cy="3326049"/>
          </a:xfrm>
        </p:spPr>
      </p:pic>
    </p:spTree>
    <p:extLst>
      <p:ext uri="{BB962C8B-B14F-4D97-AF65-F5344CB8AC3E}">
        <p14:creationId xmlns:p14="http://schemas.microsoft.com/office/powerpoint/2010/main" val="330631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CEA0-EAB4-4F29-9091-F2750F275AFA}"/>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Sub-Query</a:t>
            </a:r>
          </a:p>
        </p:txBody>
      </p:sp>
      <p:pic>
        <p:nvPicPr>
          <p:cNvPr id="6" name="Content Placeholder 5">
            <a:extLst>
              <a:ext uri="{FF2B5EF4-FFF2-40B4-BE49-F238E27FC236}">
                <a16:creationId xmlns:a16="http://schemas.microsoft.com/office/drawing/2014/main" id="{9EF48372-8BB7-410C-B2CC-EAC806437D23}"/>
              </a:ext>
            </a:extLst>
          </p:cNvPr>
          <p:cNvPicPr>
            <a:picLocks noGrp="1" noChangeAspect="1"/>
          </p:cNvPicPr>
          <p:nvPr>
            <p:ph sz="half" idx="1"/>
          </p:nvPr>
        </p:nvPicPr>
        <p:blipFill>
          <a:blip r:embed="rId2"/>
          <a:stretch>
            <a:fillRect/>
          </a:stretch>
        </p:blipFill>
        <p:spPr>
          <a:xfrm>
            <a:off x="316982" y="2282825"/>
            <a:ext cx="4859702" cy="1861472"/>
          </a:xfrm>
        </p:spPr>
      </p:pic>
      <p:sp>
        <p:nvSpPr>
          <p:cNvPr id="4" name="Content Placeholder 3">
            <a:extLst>
              <a:ext uri="{FF2B5EF4-FFF2-40B4-BE49-F238E27FC236}">
                <a16:creationId xmlns:a16="http://schemas.microsoft.com/office/drawing/2014/main" id="{20B580EB-912B-429A-92A6-0E3BBE1372FE}"/>
              </a:ext>
            </a:extLst>
          </p:cNvPr>
          <p:cNvSpPr>
            <a:spLocks noGrp="1"/>
          </p:cNvSpPr>
          <p:nvPr>
            <p:ph sz="half" idx="2"/>
          </p:nvPr>
        </p:nvSpPr>
        <p:spPr>
          <a:xfrm>
            <a:off x="6096000" y="2126222"/>
            <a:ext cx="5779018" cy="3777622"/>
          </a:xfrm>
        </p:spPr>
        <p:txBody>
          <a:bodyPr/>
          <a:lstStyle/>
          <a:p>
            <a:r>
              <a:rPr lang="en-US" cap="none" dirty="0">
                <a:latin typeface="Times New Roman" panose="02020603050405020304" pitchFamily="18" charset="0"/>
                <a:cs typeface="Times New Roman" panose="02020603050405020304" pitchFamily="18" charset="0"/>
              </a:rPr>
              <a:t>Employees Earning More Than The Average Salary Of Employees In Mumbai Branches:</a:t>
            </a:r>
            <a:endParaRPr lang="en-IN" cap="none" dirty="0">
              <a:latin typeface="Times New Roman" panose="02020603050405020304" pitchFamily="18" charset="0"/>
              <a:cs typeface="Times New Roman" panose="02020603050405020304" pitchFamily="18" charset="0"/>
            </a:endParaRPr>
          </a:p>
          <a:p>
            <a:r>
              <a:rPr lang="en-IN" cap="none" dirty="0">
                <a:latin typeface="Times New Roman" panose="02020603050405020304" pitchFamily="18" charset="0"/>
                <a:cs typeface="Times New Roman" panose="02020603050405020304" pitchFamily="18" charset="0"/>
              </a:rPr>
              <a:t>SELECT </a:t>
            </a:r>
            <a:r>
              <a:rPr lang="en-IN" cap="none" dirty="0" err="1">
                <a:latin typeface="Times New Roman" panose="02020603050405020304" pitchFamily="18" charset="0"/>
                <a:cs typeface="Times New Roman" panose="02020603050405020304" pitchFamily="18" charset="0"/>
              </a:rPr>
              <a:t>e.EmployeeID</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e.Name</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E.Salary</a:t>
            </a:r>
            <a:r>
              <a:rPr lang="en-IN" cap="none" dirty="0">
                <a:latin typeface="Times New Roman" panose="02020603050405020304" pitchFamily="18" charset="0"/>
                <a:cs typeface="Times New Roman" panose="02020603050405020304" pitchFamily="18" charset="0"/>
              </a:rPr>
              <a:t> from Employee e where </a:t>
            </a:r>
            <a:r>
              <a:rPr lang="en-IN" cap="none" dirty="0" err="1">
                <a:latin typeface="Times New Roman" panose="02020603050405020304" pitchFamily="18" charset="0"/>
                <a:cs typeface="Times New Roman" panose="02020603050405020304" pitchFamily="18" charset="0"/>
              </a:rPr>
              <a:t>e.Salary</a:t>
            </a:r>
            <a:r>
              <a:rPr lang="en-IN" cap="none" dirty="0">
                <a:latin typeface="Times New Roman" panose="02020603050405020304" pitchFamily="18" charset="0"/>
                <a:cs typeface="Times New Roman" panose="02020603050405020304" pitchFamily="18" charset="0"/>
              </a:rPr>
              <a:t> &gt; (SELECT </a:t>
            </a:r>
            <a:r>
              <a:rPr lang="en-IN" cap="none" dirty="0" err="1">
                <a:latin typeface="Times New Roman" panose="02020603050405020304" pitchFamily="18" charset="0"/>
                <a:cs typeface="Times New Roman" panose="02020603050405020304" pitchFamily="18" charset="0"/>
              </a:rPr>
              <a:t>Avg</a:t>
            </a:r>
            <a:r>
              <a:rPr lang="en-IN" cap="none" dirty="0">
                <a:latin typeface="Times New Roman" panose="02020603050405020304" pitchFamily="18" charset="0"/>
                <a:cs typeface="Times New Roman" panose="02020603050405020304" pitchFamily="18" charset="0"/>
              </a:rPr>
              <a:t> (e2.Salary) FROM Employee e2    WHERE e2.BranchID IN ( SELECT </a:t>
            </a:r>
            <a:r>
              <a:rPr lang="en-IN" cap="none" dirty="0" err="1">
                <a:latin typeface="Times New Roman" panose="02020603050405020304" pitchFamily="18" charset="0"/>
                <a:cs typeface="Times New Roman" panose="02020603050405020304" pitchFamily="18" charset="0"/>
              </a:rPr>
              <a:t>b.BranchID</a:t>
            </a:r>
            <a:r>
              <a:rPr lang="en-IN" cap="none" dirty="0">
                <a:latin typeface="Times New Roman" panose="02020603050405020304" pitchFamily="18" charset="0"/>
                <a:cs typeface="Times New Roman" panose="02020603050405020304" pitchFamily="18" charset="0"/>
              </a:rPr>
              <a:t>  FROM Branch b WHERE Address = 'Mumbai' ));</a:t>
            </a:r>
          </a:p>
        </p:txBody>
      </p:sp>
    </p:spTree>
    <p:extLst>
      <p:ext uri="{BB962C8B-B14F-4D97-AF65-F5344CB8AC3E}">
        <p14:creationId xmlns:p14="http://schemas.microsoft.com/office/powerpoint/2010/main" val="201519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8B33F6B-7EAF-438D-84F1-7B7C890CDE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426" y="1752561"/>
            <a:ext cx="6250960" cy="3711654"/>
          </a:xfrm>
          <a:prstGeom prst="rect">
            <a:avLst/>
          </a:prstGeom>
        </p:spPr>
      </p:pic>
      <p:sp>
        <p:nvSpPr>
          <p:cNvPr id="4" name="TextBox 3">
            <a:extLst>
              <a:ext uri="{FF2B5EF4-FFF2-40B4-BE49-F238E27FC236}">
                <a16:creationId xmlns:a16="http://schemas.microsoft.com/office/drawing/2014/main" id="{887E99E4-1863-4009-B54A-B42E8AA32168}"/>
              </a:ext>
            </a:extLst>
          </p:cNvPr>
          <p:cNvSpPr txBox="1"/>
          <p:nvPr/>
        </p:nvSpPr>
        <p:spPr>
          <a:xfrm>
            <a:off x="7580671" y="3285222"/>
            <a:ext cx="3406878" cy="646331"/>
          </a:xfrm>
          <a:prstGeom prst="rect">
            <a:avLst/>
          </a:prstGeom>
          <a:solidFill>
            <a:schemeClr val="accent3">
              <a:lumMod val="60000"/>
              <a:lumOff val="40000"/>
            </a:schemeClr>
          </a:solidFill>
          <a:effectLst>
            <a:outerShdw blurRad="850900" dist="50800" dir="5400000" sx="82000" sy="82000" algn="ctr" rotWithShape="0">
              <a:srgbClr val="000000"/>
            </a:outerShdw>
            <a:reflection stA="0" endPos="65000" dist="50800" dir="5400000" sy="-100000" algn="bl" rotWithShape="0"/>
          </a:effectLst>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 JOINS</a:t>
            </a:r>
          </a:p>
        </p:txBody>
      </p:sp>
    </p:spTree>
    <p:extLst>
      <p:ext uri="{BB962C8B-B14F-4D97-AF65-F5344CB8AC3E}">
        <p14:creationId xmlns:p14="http://schemas.microsoft.com/office/powerpoint/2010/main" val="388963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3E93-0E7B-46AD-94CC-89EC7B47DA64}"/>
              </a:ext>
            </a:extLst>
          </p:cNvPr>
          <p:cNvSpPr>
            <a:spLocks noGrp="1"/>
          </p:cNvSpPr>
          <p:nvPr>
            <p:ph type="title"/>
          </p:nvPr>
        </p:nvSpPr>
        <p:spPr>
          <a:xfrm>
            <a:off x="0" y="18255"/>
            <a:ext cx="12192000" cy="881397"/>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Joins</a:t>
            </a:r>
          </a:p>
        </p:txBody>
      </p:sp>
      <p:pic>
        <p:nvPicPr>
          <p:cNvPr id="10" name="Content Placeholder 9">
            <a:extLst>
              <a:ext uri="{FF2B5EF4-FFF2-40B4-BE49-F238E27FC236}">
                <a16:creationId xmlns:a16="http://schemas.microsoft.com/office/drawing/2014/main" id="{F5D44B63-C8B9-4DF2-AA19-3331C0555EBC}"/>
              </a:ext>
            </a:extLst>
          </p:cNvPr>
          <p:cNvPicPr>
            <a:picLocks noGrp="1" noChangeAspect="1"/>
          </p:cNvPicPr>
          <p:nvPr>
            <p:ph sz="half" idx="1"/>
          </p:nvPr>
        </p:nvPicPr>
        <p:blipFill>
          <a:blip r:embed="rId2"/>
          <a:stretch>
            <a:fillRect/>
          </a:stretch>
        </p:blipFill>
        <p:spPr>
          <a:xfrm>
            <a:off x="125361" y="2337619"/>
            <a:ext cx="11941277" cy="4391514"/>
          </a:xfrm>
        </p:spPr>
      </p:pic>
      <p:sp>
        <p:nvSpPr>
          <p:cNvPr id="4" name="Content Placeholder 3">
            <a:extLst>
              <a:ext uri="{FF2B5EF4-FFF2-40B4-BE49-F238E27FC236}">
                <a16:creationId xmlns:a16="http://schemas.microsoft.com/office/drawing/2014/main" id="{D41CB73E-6C0E-44AF-AB71-A1E4D5C3891F}"/>
              </a:ext>
            </a:extLst>
          </p:cNvPr>
          <p:cNvSpPr>
            <a:spLocks noGrp="1"/>
          </p:cNvSpPr>
          <p:nvPr>
            <p:ph sz="half" idx="2"/>
          </p:nvPr>
        </p:nvSpPr>
        <p:spPr>
          <a:xfrm>
            <a:off x="0" y="899653"/>
            <a:ext cx="12192000" cy="1312606"/>
          </a:xfrm>
        </p:spPr>
        <p:txBody>
          <a:bodyPr>
            <a:normAutofit fontScale="92500" lnSpcReduction="10000"/>
          </a:bodyPr>
          <a:lstStyle/>
          <a:p>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INNER JOIN: -</a:t>
            </a:r>
          </a:p>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Explanation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join retrieves all records where there are matching CustomerID and AccountID in Customers, BankAccounts, and Transactions, and only includes accounts with transactions above 20,000. </a:t>
            </a:r>
          </a:p>
          <a:p>
            <a:endParaRPr kumimoji="0" lang="en-US" altLang="en-US" sz="1800" b="0" i="0" u="none" strike="noStrike" cap="none" normalizeH="0" baseline="0" dirty="0">
              <a:ln>
                <a:noFill/>
              </a:ln>
              <a:solidFill>
                <a:schemeClr val="tx1"/>
              </a:solidFill>
              <a:effectLst/>
            </a:endParaRPr>
          </a:p>
          <a:p>
            <a:endParaRPr lang="en-IN" dirty="0"/>
          </a:p>
          <a:p>
            <a:endParaRPr lang="en-IN" dirty="0"/>
          </a:p>
        </p:txBody>
      </p:sp>
    </p:spTree>
    <p:extLst>
      <p:ext uri="{BB962C8B-B14F-4D97-AF65-F5344CB8AC3E}">
        <p14:creationId xmlns:p14="http://schemas.microsoft.com/office/powerpoint/2010/main" val="1249273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0D6D-254D-4D70-96F5-F41431BA3C64}"/>
              </a:ext>
            </a:extLst>
          </p:cNvPr>
          <p:cNvSpPr>
            <a:spLocks noGrp="1"/>
          </p:cNvSpPr>
          <p:nvPr>
            <p:ph type="title"/>
          </p:nvPr>
        </p:nvSpPr>
        <p:spPr>
          <a:xfrm>
            <a:off x="0" y="0"/>
            <a:ext cx="12192000" cy="829494"/>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Joins</a:t>
            </a:r>
          </a:p>
        </p:txBody>
      </p:sp>
      <p:pic>
        <p:nvPicPr>
          <p:cNvPr id="5" name="Content Placeholder 4">
            <a:extLst>
              <a:ext uri="{FF2B5EF4-FFF2-40B4-BE49-F238E27FC236}">
                <a16:creationId xmlns:a16="http://schemas.microsoft.com/office/drawing/2014/main" id="{22C0A343-FEC9-46F4-A52F-5234ED5C173E}"/>
              </a:ext>
            </a:extLst>
          </p:cNvPr>
          <p:cNvPicPr>
            <a:picLocks noGrp="1" noChangeAspect="1"/>
          </p:cNvPicPr>
          <p:nvPr>
            <p:ph idx="1"/>
          </p:nvPr>
        </p:nvPicPr>
        <p:blipFill>
          <a:blip r:embed="rId2"/>
          <a:stretch>
            <a:fillRect/>
          </a:stretch>
        </p:blipFill>
        <p:spPr>
          <a:xfrm>
            <a:off x="0" y="1713338"/>
            <a:ext cx="12192000" cy="5144662"/>
          </a:xfrm>
        </p:spPr>
      </p:pic>
      <p:sp>
        <p:nvSpPr>
          <p:cNvPr id="6" name="TextBox 5">
            <a:extLst>
              <a:ext uri="{FF2B5EF4-FFF2-40B4-BE49-F238E27FC236}">
                <a16:creationId xmlns:a16="http://schemas.microsoft.com/office/drawing/2014/main" id="{98B49D25-8CF2-4596-9AA5-7A19651A3B05}"/>
              </a:ext>
            </a:extLst>
          </p:cNvPr>
          <p:cNvSpPr txBox="1"/>
          <p:nvPr/>
        </p:nvSpPr>
        <p:spPr>
          <a:xfrm>
            <a:off x="0" y="943897"/>
            <a:ext cx="12064181"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Left Join: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Explanation:</a:t>
            </a:r>
            <a:r>
              <a:rPr lang="en-US" sz="2200" dirty="0">
                <a:latin typeface="Times New Roman" panose="02020603050405020304" pitchFamily="18" charset="0"/>
                <a:cs typeface="Times New Roman" panose="02020603050405020304" pitchFamily="18" charset="0"/>
              </a:rPr>
              <a:t> List all accounts with their last transaction details, even if no transactions exist.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58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9CC1-DDD4-4D94-B59A-E6180603EDD6}"/>
              </a:ext>
            </a:extLst>
          </p:cNvPr>
          <p:cNvSpPr>
            <a:spLocks noGrp="1"/>
          </p:cNvSpPr>
          <p:nvPr>
            <p:ph type="title"/>
          </p:nvPr>
        </p:nvSpPr>
        <p:spPr>
          <a:xfrm>
            <a:off x="0" y="0"/>
            <a:ext cx="12192000" cy="830997"/>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Joins</a:t>
            </a:r>
          </a:p>
        </p:txBody>
      </p:sp>
      <p:pic>
        <p:nvPicPr>
          <p:cNvPr id="4" name="Content Placeholder 5">
            <a:extLst>
              <a:ext uri="{FF2B5EF4-FFF2-40B4-BE49-F238E27FC236}">
                <a16:creationId xmlns:a16="http://schemas.microsoft.com/office/drawing/2014/main" id="{21C22537-F5EC-4629-8A4B-5B6C9AAAC47B}"/>
              </a:ext>
            </a:extLst>
          </p:cNvPr>
          <p:cNvPicPr>
            <a:picLocks noGrp="1" noChangeAspect="1"/>
          </p:cNvPicPr>
          <p:nvPr>
            <p:ph idx="1"/>
          </p:nvPr>
        </p:nvPicPr>
        <p:blipFill>
          <a:blip r:embed="rId2"/>
          <a:stretch>
            <a:fillRect/>
          </a:stretch>
        </p:blipFill>
        <p:spPr>
          <a:xfrm>
            <a:off x="0" y="1676742"/>
            <a:ext cx="12191999" cy="5196006"/>
          </a:xfrm>
        </p:spPr>
      </p:pic>
      <p:sp>
        <p:nvSpPr>
          <p:cNvPr id="5" name="TextBox 4">
            <a:extLst>
              <a:ext uri="{FF2B5EF4-FFF2-40B4-BE49-F238E27FC236}">
                <a16:creationId xmlns:a16="http://schemas.microsoft.com/office/drawing/2014/main" id="{2B570877-75C1-47B2-BFAC-304EA4C90B65}"/>
              </a:ext>
            </a:extLst>
          </p:cNvPr>
          <p:cNvSpPr txBox="1"/>
          <p:nvPr/>
        </p:nvSpPr>
        <p:spPr>
          <a:xfrm>
            <a:off x="-54078" y="816249"/>
            <a:ext cx="12246078"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Right Join: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Explanation:</a:t>
            </a:r>
            <a:r>
              <a:rPr lang="en-US" sz="2400" dirty="0">
                <a:latin typeface="Times New Roman" panose="02020603050405020304" pitchFamily="18" charset="0"/>
                <a:cs typeface="Times New Roman" panose="02020603050405020304" pitchFamily="18" charset="0"/>
              </a:rPr>
              <a:t> List all transactions, showing account and branch details if available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24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AFEF-ABAE-4EC1-B835-9DFE7F6B1AF9}"/>
              </a:ext>
            </a:extLst>
          </p:cNvPr>
          <p:cNvSpPr>
            <a:spLocks noGrp="1"/>
          </p:cNvSpPr>
          <p:nvPr>
            <p:ph type="title"/>
          </p:nvPr>
        </p:nvSpPr>
        <p:spPr>
          <a:xfrm>
            <a:off x="0" y="0"/>
            <a:ext cx="12192000" cy="76551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ER-Diagram</a:t>
            </a:r>
          </a:p>
        </p:txBody>
      </p:sp>
      <p:pic>
        <p:nvPicPr>
          <p:cNvPr id="5" name="Content Placeholder 4">
            <a:extLst>
              <a:ext uri="{FF2B5EF4-FFF2-40B4-BE49-F238E27FC236}">
                <a16:creationId xmlns:a16="http://schemas.microsoft.com/office/drawing/2014/main" id="{280AEAF1-E353-4105-B1E3-9906BE239CCD}"/>
              </a:ext>
            </a:extLst>
          </p:cNvPr>
          <p:cNvPicPr>
            <a:picLocks noGrp="1" noChangeAspect="1"/>
          </p:cNvPicPr>
          <p:nvPr>
            <p:ph idx="1"/>
          </p:nvPr>
        </p:nvPicPr>
        <p:blipFill>
          <a:blip r:embed="rId2"/>
          <a:stretch>
            <a:fillRect/>
          </a:stretch>
        </p:blipFill>
        <p:spPr>
          <a:xfrm>
            <a:off x="0" y="765516"/>
            <a:ext cx="12192000" cy="6092484"/>
          </a:xfrm>
        </p:spPr>
      </p:pic>
    </p:spTree>
    <p:extLst>
      <p:ext uri="{BB962C8B-B14F-4D97-AF65-F5344CB8AC3E}">
        <p14:creationId xmlns:p14="http://schemas.microsoft.com/office/powerpoint/2010/main" val="22601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908D-FB17-46D4-B725-8C0167321402}"/>
              </a:ext>
            </a:extLst>
          </p:cNvPr>
          <p:cNvSpPr>
            <a:spLocks noGrp="1"/>
          </p:cNvSpPr>
          <p:nvPr>
            <p:ph type="title"/>
          </p:nvPr>
        </p:nvSpPr>
        <p:spPr>
          <a:xfrm>
            <a:off x="0" y="0"/>
            <a:ext cx="12192000" cy="844243"/>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Joins</a:t>
            </a:r>
          </a:p>
        </p:txBody>
      </p:sp>
      <p:pic>
        <p:nvPicPr>
          <p:cNvPr id="5" name="Content Placeholder 4">
            <a:extLst>
              <a:ext uri="{FF2B5EF4-FFF2-40B4-BE49-F238E27FC236}">
                <a16:creationId xmlns:a16="http://schemas.microsoft.com/office/drawing/2014/main" id="{23C36B00-EDA8-4E56-AF49-CD5D09B831F6}"/>
              </a:ext>
            </a:extLst>
          </p:cNvPr>
          <p:cNvPicPr>
            <a:picLocks noGrp="1" noChangeAspect="1"/>
          </p:cNvPicPr>
          <p:nvPr>
            <p:ph idx="1"/>
          </p:nvPr>
        </p:nvPicPr>
        <p:blipFill>
          <a:blip r:embed="rId2"/>
          <a:stretch>
            <a:fillRect/>
          </a:stretch>
        </p:blipFill>
        <p:spPr>
          <a:xfrm>
            <a:off x="0" y="1702175"/>
            <a:ext cx="12192000" cy="5155825"/>
          </a:xfrm>
        </p:spPr>
      </p:pic>
      <p:sp>
        <p:nvSpPr>
          <p:cNvPr id="6" name="TextBox 5">
            <a:extLst>
              <a:ext uri="{FF2B5EF4-FFF2-40B4-BE49-F238E27FC236}">
                <a16:creationId xmlns:a16="http://schemas.microsoft.com/office/drawing/2014/main" id="{478C3C2B-A558-4518-A2CD-EC8A9EDCFC50}"/>
              </a:ext>
            </a:extLst>
          </p:cNvPr>
          <p:cNvSpPr txBox="1"/>
          <p:nvPr/>
        </p:nvSpPr>
        <p:spPr>
          <a:xfrm>
            <a:off x="100780" y="932734"/>
            <a:ext cx="11990439" cy="769441"/>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Inner Join: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Explanation: -</a:t>
            </a:r>
            <a:r>
              <a:rPr lang="en-US" sz="2200" dirty="0">
                <a:latin typeface="Times New Roman" panose="02020603050405020304" pitchFamily="18" charset="0"/>
                <a:cs typeface="Times New Roman" panose="02020603050405020304" pitchFamily="18" charset="0"/>
              </a:rPr>
              <a:t> Find total transactions and total amount handled by each employee per branch.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4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9608-B241-481D-9D68-68C4D1E8DBF0}"/>
              </a:ext>
            </a:extLst>
          </p:cNvPr>
          <p:cNvSpPr>
            <a:spLocks noGrp="1"/>
          </p:cNvSpPr>
          <p:nvPr>
            <p:ph type="title"/>
          </p:nvPr>
        </p:nvSpPr>
        <p:spPr>
          <a:xfrm>
            <a:off x="0" y="0"/>
            <a:ext cx="12192000" cy="858991"/>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Joins</a:t>
            </a:r>
          </a:p>
        </p:txBody>
      </p:sp>
      <p:pic>
        <p:nvPicPr>
          <p:cNvPr id="5" name="Content Placeholder 4">
            <a:extLst>
              <a:ext uri="{FF2B5EF4-FFF2-40B4-BE49-F238E27FC236}">
                <a16:creationId xmlns:a16="http://schemas.microsoft.com/office/drawing/2014/main" id="{1FFF6EC6-D1CC-41DF-9C32-67BBB1410341}"/>
              </a:ext>
            </a:extLst>
          </p:cNvPr>
          <p:cNvPicPr>
            <a:picLocks noGrp="1" noChangeAspect="1"/>
          </p:cNvPicPr>
          <p:nvPr>
            <p:ph idx="1"/>
          </p:nvPr>
        </p:nvPicPr>
        <p:blipFill>
          <a:blip r:embed="rId2"/>
          <a:stretch>
            <a:fillRect/>
          </a:stretch>
        </p:blipFill>
        <p:spPr>
          <a:xfrm>
            <a:off x="0" y="1766223"/>
            <a:ext cx="12192000" cy="5121274"/>
          </a:xfrm>
        </p:spPr>
      </p:pic>
      <p:sp>
        <p:nvSpPr>
          <p:cNvPr id="6" name="TextBox 5">
            <a:extLst>
              <a:ext uri="{FF2B5EF4-FFF2-40B4-BE49-F238E27FC236}">
                <a16:creationId xmlns:a16="http://schemas.microsoft.com/office/drawing/2014/main" id="{D2700715-06A1-471E-85DA-346DAE399329}"/>
              </a:ext>
            </a:extLst>
          </p:cNvPr>
          <p:cNvSpPr txBox="1"/>
          <p:nvPr/>
        </p:nvSpPr>
        <p:spPr>
          <a:xfrm>
            <a:off x="0" y="880091"/>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Cross Join: -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Explanation: </a:t>
            </a:r>
            <a:r>
              <a:rPr lang="en-US" sz="2000" dirty="0">
                <a:latin typeface="Times New Roman" panose="02020603050405020304" pitchFamily="18" charset="0"/>
                <a:cs typeface="Times New Roman" panose="02020603050405020304" pitchFamily="18" charset="0"/>
              </a:rPr>
              <a:t>Generate a report showing potential loan offers for customers based on their accounts and branches.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41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8B33F6B-7EAF-438D-84F1-7B7C890CDE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426" y="1752561"/>
            <a:ext cx="6250960" cy="3711654"/>
          </a:xfrm>
          <a:prstGeom prst="rect">
            <a:avLst/>
          </a:prstGeom>
        </p:spPr>
      </p:pic>
      <p:sp>
        <p:nvSpPr>
          <p:cNvPr id="4" name="TextBox 3">
            <a:extLst>
              <a:ext uri="{FF2B5EF4-FFF2-40B4-BE49-F238E27FC236}">
                <a16:creationId xmlns:a16="http://schemas.microsoft.com/office/drawing/2014/main" id="{887E99E4-1863-4009-B54A-B42E8AA32168}"/>
              </a:ext>
            </a:extLst>
          </p:cNvPr>
          <p:cNvSpPr txBox="1"/>
          <p:nvPr/>
        </p:nvSpPr>
        <p:spPr>
          <a:xfrm>
            <a:off x="7580671" y="3285222"/>
            <a:ext cx="3406878" cy="646331"/>
          </a:xfrm>
          <a:prstGeom prst="rect">
            <a:avLst/>
          </a:prstGeom>
          <a:solidFill>
            <a:schemeClr val="accent3">
              <a:lumMod val="60000"/>
              <a:lumOff val="40000"/>
            </a:schemeClr>
          </a:solidFill>
          <a:effectLst>
            <a:outerShdw blurRad="850900" dist="50800" dir="5400000" sx="82000" sy="82000" algn="ctr" rotWithShape="0">
              <a:srgbClr val="000000"/>
            </a:outerShdw>
            <a:reflection stA="0" endPos="65000" dist="50800" dir="5400000" sy="-100000" algn="bl" rotWithShape="0"/>
          </a:effectLst>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VIEWS</a:t>
            </a:r>
          </a:p>
        </p:txBody>
      </p:sp>
    </p:spTree>
    <p:extLst>
      <p:ext uri="{BB962C8B-B14F-4D97-AF65-F5344CB8AC3E}">
        <p14:creationId xmlns:p14="http://schemas.microsoft.com/office/powerpoint/2010/main" val="1949523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942B-D270-461B-AFCC-4EE08B19A3FB}"/>
              </a:ext>
            </a:extLst>
          </p:cNvPr>
          <p:cNvSpPr>
            <a:spLocks noGrp="1"/>
          </p:cNvSpPr>
          <p:nvPr>
            <p:ph type="title"/>
          </p:nvPr>
        </p:nvSpPr>
        <p:spPr>
          <a:xfrm>
            <a:off x="0" y="1"/>
            <a:ext cx="12192000" cy="95415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VIEWS</a:t>
            </a:r>
          </a:p>
        </p:txBody>
      </p:sp>
      <p:pic>
        <p:nvPicPr>
          <p:cNvPr id="6" name="Content Placeholder 5">
            <a:extLst>
              <a:ext uri="{FF2B5EF4-FFF2-40B4-BE49-F238E27FC236}">
                <a16:creationId xmlns:a16="http://schemas.microsoft.com/office/drawing/2014/main" id="{A8CAB834-B1DC-4039-8AA3-C041FD788FEF}"/>
              </a:ext>
            </a:extLst>
          </p:cNvPr>
          <p:cNvPicPr>
            <a:picLocks noGrp="1" noChangeAspect="1"/>
          </p:cNvPicPr>
          <p:nvPr>
            <p:ph sz="half" idx="1"/>
          </p:nvPr>
        </p:nvPicPr>
        <p:blipFill>
          <a:blip r:embed="rId2"/>
          <a:stretch>
            <a:fillRect/>
          </a:stretch>
        </p:blipFill>
        <p:spPr>
          <a:xfrm>
            <a:off x="248265" y="1767281"/>
            <a:ext cx="6034548" cy="3682213"/>
          </a:xfrm>
        </p:spPr>
      </p:pic>
      <p:sp>
        <p:nvSpPr>
          <p:cNvPr id="4" name="Content Placeholder 3">
            <a:extLst>
              <a:ext uri="{FF2B5EF4-FFF2-40B4-BE49-F238E27FC236}">
                <a16:creationId xmlns:a16="http://schemas.microsoft.com/office/drawing/2014/main" id="{289AFA17-A52B-49CC-8AF2-26AD7925EEAB}"/>
              </a:ext>
            </a:extLst>
          </p:cNvPr>
          <p:cNvSpPr>
            <a:spLocks noGrp="1"/>
          </p:cNvSpPr>
          <p:nvPr>
            <p:ph sz="half" idx="2"/>
          </p:nvPr>
        </p:nvSpPr>
        <p:spPr>
          <a:xfrm>
            <a:off x="7032625" y="1993487"/>
            <a:ext cx="4752988" cy="3777622"/>
          </a:xfrm>
        </p:spPr>
        <p:txBody>
          <a:bodyPr>
            <a:normAutofit/>
          </a:bodyPr>
          <a:lstStyle/>
          <a:p>
            <a:r>
              <a:rPr lang="en-US" cap="none" dirty="0">
                <a:latin typeface="Times New Roman" panose="02020603050405020304" pitchFamily="18" charset="0"/>
                <a:cs typeface="Times New Roman" panose="02020603050405020304" pitchFamily="18" charset="0"/>
              </a:rPr>
              <a:t>This View Provides A Summary Of Loans, Focusing On Their Ids, Types, Amounts, And Start Dates. It Helps In Reviewing Loan Records Without Additional Details About Customers Or Branches.</a:t>
            </a:r>
          </a:p>
          <a:p>
            <a:r>
              <a:rPr lang="en-US" cap="none" dirty="0">
                <a:latin typeface="Times New Roman" panose="02020603050405020304" pitchFamily="18" charset="0"/>
                <a:cs typeface="Times New Roman" panose="02020603050405020304" pitchFamily="18" charset="0"/>
              </a:rPr>
              <a:t>Create View </a:t>
            </a:r>
            <a:r>
              <a:rPr lang="en-US" cap="none" dirty="0" err="1">
                <a:latin typeface="Times New Roman" panose="02020603050405020304" pitchFamily="18" charset="0"/>
                <a:cs typeface="Times New Roman" panose="02020603050405020304" pitchFamily="18" charset="0"/>
              </a:rPr>
              <a:t>LoanDetails</a:t>
            </a:r>
            <a:r>
              <a:rPr lang="en-US" cap="none" dirty="0">
                <a:latin typeface="Times New Roman" panose="02020603050405020304" pitchFamily="18" charset="0"/>
                <a:cs typeface="Times New Roman" panose="02020603050405020304" pitchFamily="18" charset="0"/>
              </a:rPr>
              <a:t> As Select </a:t>
            </a:r>
            <a:r>
              <a:rPr lang="en-US" cap="none" dirty="0" err="1">
                <a:latin typeface="Times New Roman" panose="02020603050405020304" pitchFamily="18" charset="0"/>
                <a:cs typeface="Times New Roman" panose="02020603050405020304" pitchFamily="18" charset="0"/>
              </a:rPr>
              <a:t>LoanID</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LoanType</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LoanAmount</a:t>
            </a:r>
            <a:r>
              <a:rPr lang="en-US" cap="none" dirty="0">
                <a:latin typeface="Times New Roman" panose="02020603050405020304" pitchFamily="18" charset="0"/>
                <a:cs typeface="Times New Roman" panose="02020603050405020304" pitchFamily="18" charset="0"/>
              </a:rPr>
              <a:t>, StartDate from Loans;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635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6982-EB63-4A97-94CB-BA7337E72279}"/>
              </a:ext>
            </a:extLst>
          </p:cNvPr>
          <p:cNvSpPr>
            <a:spLocks noGrp="1"/>
          </p:cNvSpPr>
          <p:nvPr>
            <p:ph type="title"/>
          </p:nvPr>
        </p:nvSpPr>
        <p:spPr>
          <a:xfrm>
            <a:off x="0" y="0"/>
            <a:ext cx="12192000" cy="925574"/>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VIEWS</a:t>
            </a:r>
          </a:p>
        </p:txBody>
      </p:sp>
      <p:pic>
        <p:nvPicPr>
          <p:cNvPr id="6" name="Content Placeholder 5">
            <a:extLst>
              <a:ext uri="{FF2B5EF4-FFF2-40B4-BE49-F238E27FC236}">
                <a16:creationId xmlns:a16="http://schemas.microsoft.com/office/drawing/2014/main" id="{FFA39CE7-7491-4B54-95D8-26FA01C706C7}"/>
              </a:ext>
            </a:extLst>
          </p:cNvPr>
          <p:cNvPicPr>
            <a:picLocks noGrp="1" noChangeAspect="1"/>
          </p:cNvPicPr>
          <p:nvPr>
            <p:ph sz="half" idx="1"/>
          </p:nvPr>
        </p:nvPicPr>
        <p:blipFill>
          <a:blip r:embed="rId2"/>
          <a:stretch>
            <a:fillRect/>
          </a:stretch>
        </p:blipFill>
        <p:spPr>
          <a:xfrm>
            <a:off x="296519" y="1836951"/>
            <a:ext cx="5986293" cy="4081641"/>
          </a:xfrm>
        </p:spPr>
      </p:pic>
      <p:sp>
        <p:nvSpPr>
          <p:cNvPr id="4" name="Content Placeholder 3">
            <a:extLst>
              <a:ext uri="{FF2B5EF4-FFF2-40B4-BE49-F238E27FC236}">
                <a16:creationId xmlns:a16="http://schemas.microsoft.com/office/drawing/2014/main" id="{1B86901C-969F-4339-A52D-0B709E19670A}"/>
              </a:ext>
            </a:extLst>
          </p:cNvPr>
          <p:cNvSpPr>
            <a:spLocks noGrp="1"/>
          </p:cNvSpPr>
          <p:nvPr>
            <p:ph sz="half" idx="2"/>
          </p:nvPr>
        </p:nvSpPr>
        <p:spPr>
          <a:xfrm>
            <a:off x="6754761" y="2254431"/>
            <a:ext cx="5140719" cy="3777622"/>
          </a:xfrm>
        </p:spPr>
        <p:txBody>
          <a:bodyPr>
            <a:noAutofit/>
          </a:bodyPr>
          <a:lstStyle/>
          <a:p>
            <a:r>
              <a:rPr lang="en-US" cap="none" dirty="0">
                <a:latin typeface="Times New Roman" panose="02020603050405020304" pitchFamily="18" charset="0"/>
                <a:cs typeface="Times New Roman" panose="02020603050405020304" pitchFamily="18" charset="0"/>
              </a:rPr>
              <a:t>This View Provides A Clear Picture Of Each Account’s Details, Including The Type, Balance, And Opening Date. It Helps In Monitoring Account Statuses.</a:t>
            </a:r>
          </a:p>
          <a:p>
            <a:r>
              <a:rPr lang="en-US" cap="none" dirty="0">
                <a:latin typeface="Times New Roman" panose="02020603050405020304" pitchFamily="18" charset="0"/>
                <a:cs typeface="Times New Roman" panose="02020603050405020304" pitchFamily="18" charset="0"/>
              </a:rPr>
              <a:t>Create View </a:t>
            </a:r>
            <a:r>
              <a:rPr lang="en-US" cap="none" dirty="0" err="1">
                <a:latin typeface="Times New Roman" panose="02020603050405020304" pitchFamily="18" charset="0"/>
                <a:cs typeface="Times New Roman" panose="02020603050405020304" pitchFamily="18" charset="0"/>
              </a:rPr>
              <a:t>Accountdetails</a:t>
            </a:r>
            <a:r>
              <a:rPr lang="en-US" cap="none" dirty="0">
                <a:latin typeface="Times New Roman" panose="02020603050405020304" pitchFamily="18" charset="0"/>
                <a:cs typeface="Times New Roman" panose="02020603050405020304" pitchFamily="18" charset="0"/>
              </a:rPr>
              <a:t> As Select AccountID,    </a:t>
            </a:r>
            <a:r>
              <a:rPr lang="en-US" cap="none" dirty="0" err="1">
                <a:latin typeface="Times New Roman" panose="02020603050405020304" pitchFamily="18" charset="0"/>
                <a:cs typeface="Times New Roman" panose="02020603050405020304" pitchFamily="18" charset="0"/>
              </a:rPr>
              <a:t>Accounttype</a:t>
            </a:r>
            <a:r>
              <a:rPr lang="en-US" cap="none" dirty="0">
                <a:latin typeface="Times New Roman" panose="02020603050405020304" pitchFamily="18" charset="0"/>
                <a:cs typeface="Times New Roman" panose="02020603050405020304" pitchFamily="18" charset="0"/>
              </a:rPr>
              <a:t>, Balance,    </a:t>
            </a:r>
            <a:r>
              <a:rPr lang="en-US" cap="none" dirty="0" err="1">
                <a:latin typeface="Times New Roman" panose="02020603050405020304" pitchFamily="18" charset="0"/>
                <a:cs typeface="Times New Roman" panose="02020603050405020304" pitchFamily="18" charset="0"/>
              </a:rPr>
              <a:t>Openingdate</a:t>
            </a:r>
            <a:r>
              <a:rPr lang="en-US" cap="none" dirty="0">
                <a:latin typeface="Times New Roman" panose="02020603050405020304" pitchFamily="18" charset="0"/>
                <a:cs typeface="Times New Roman" panose="02020603050405020304" pitchFamily="18" charset="0"/>
              </a:rPr>
              <a:t> From Account;</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21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B62F-1E5B-455C-BD4B-C60C965C14C3}"/>
              </a:ext>
            </a:extLst>
          </p:cNvPr>
          <p:cNvSpPr>
            <a:spLocks noGrp="1"/>
          </p:cNvSpPr>
          <p:nvPr>
            <p:ph type="title"/>
          </p:nvPr>
        </p:nvSpPr>
        <p:spPr>
          <a:xfrm>
            <a:off x="0" y="-88490"/>
            <a:ext cx="12192000" cy="958645"/>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VIEWS</a:t>
            </a:r>
          </a:p>
        </p:txBody>
      </p:sp>
      <p:pic>
        <p:nvPicPr>
          <p:cNvPr id="6" name="Content Placeholder 5">
            <a:extLst>
              <a:ext uri="{FF2B5EF4-FFF2-40B4-BE49-F238E27FC236}">
                <a16:creationId xmlns:a16="http://schemas.microsoft.com/office/drawing/2014/main" id="{6DDCCEEE-6790-43DB-BF76-846A7A6892E8}"/>
              </a:ext>
            </a:extLst>
          </p:cNvPr>
          <p:cNvPicPr>
            <a:picLocks noGrp="1" noChangeAspect="1"/>
          </p:cNvPicPr>
          <p:nvPr>
            <p:ph sz="half" idx="1"/>
          </p:nvPr>
        </p:nvPicPr>
        <p:blipFill>
          <a:blip r:embed="rId2"/>
          <a:stretch>
            <a:fillRect/>
          </a:stretch>
        </p:blipFill>
        <p:spPr>
          <a:xfrm>
            <a:off x="145026" y="1717420"/>
            <a:ext cx="6430296" cy="4253066"/>
          </a:xfrm>
        </p:spPr>
      </p:pic>
      <p:sp>
        <p:nvSpPr>
          <p:cNvPr id="4" name="Content Placeholder 3">
            <a:extLst>
              <a:ext uri="{FF2B5EF4-FFF2-40B4-BE49-F238E27FC236}">
                <a16:creationId xmlns:a16="http://schemas.microsoft.com/office/drawing/2014/main" id="{03C22DC5-5D17-41F6-8124-3EBCDEA11042}"/>
              </a:ext>
            </a:extLst>
          </p:cNvPr>
          <p:cNvSpPr>
            <a:spLocks noGrp="1"/>
          </p:cNvSpPr>
          <p:nvPr>
            <p:ph sz="half" idx="2"/>
          </p:nvPr>
        </p:nvSpPr>
        <p:spPr>
          <a:xfrm>
            <a:off x="6865374" y="2105845"/>
            <a:ext cx="5181600" cy="4351338"/>
          </a:xfrm>
        </p:spPr>
        <p:txBody>
          <a:bodyPr>
            <a:normAutofit/>
          </a:bodyPr>
          <a:lstStyle/>
          <a:p>
            <a:r>
              <a:rPr lang="en-US" cap="none" dirty="0">
                <a:latin typeface="Times New Roman" panose="02020603050405020304" pitchFamily="18" charset="0"/>
                <a:cs typeface="Times New Roman" panose="02020603050405020304" pitchFamily="18" charset="0"/>
              </a:rPr>
              <a:t>This View Lists All Loan Details, Including The Type, Amount, Interest Rate, Start And End Dates, And The Associated Customer ID. It Helps In Reviewing Loan Portfolios.</a:t>
            </a:r>
          </a:p>
          <a:p>
            <a:r>
              <a:rPr lang="en-US" cap="none" dirty="0">
                <a:latin typeface="Times New Roman" panose="02020603050405020304" pitchFamily="18" charset="0"/>
                <a:cs typeface="Times New Roman" panose="02020603050405020304" pitchFamily="18" charset="0"/>
              </a:rPr>
              <a:t>Create View </a:t>
            </a:r>
            <a:r>
              <a:rPr lang="en-US" cap="none" dirty="0" err="1">
                <a:latin typeface="Times New Roman" panose="02020603050405020304" pitchFamily="18" charset="0"/>
                <a:cs typeface="Times New Roman" panose="02020603050405020304" pitchFamily="18" charset="0"/>
              </a:rPr>
              <a:t>CustomerLoans</a:t>
            </a:r>
            <a:r>
              <a:rPr lang="en-US" cap="none" dirty="0">
                <a:latin typeface="Times New Roman" panose="02020603050405020304" pitchFamily="18" charset="0"/>
                <a:cs typeface="Times New Roman" panose="02020603050405020304" pitchFamily="18" charset="0"/>
              </a:rPr>
              <a:t> As Select </a:t>
            </a:r>
            <a:r>
              <a:rPr lang="en-US" cap="none" dirty="0" err="1">
                <a:latin typeface="Times New Roman" panose="02020603050405020304" pitchFamily="18" charset="0"/>
                <a:cs typeface="Times New Roman" panose="02020603050405020304" pitchFamily="18" charset="0"/>
              </a:rPr>
              <a:t>LoanID</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LoanType</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LoanAmount</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InterestRate</a:t>
            </a:r>
            <a:r>
              <a:rPr lang="en-US" cap="none" dirty="0">
                <a:latin typeface="Times New Roman" panose="02020603050405020304" pitchFamily="18" charset="0"/>
                <a:cs typeface="Times New Roman" panose="02020603050405020304" pitchFamily="18" charset="0"/>
              </a:rPr>
              <a:t>, StartDate, </a:t>
            </a:r>
            <a:r>
              <a:rPr lang="en-US" cap="none" dirty="0" err="1">
                <a:latin typeface="Times New Roman" panose="02020603050405020304" pitchFamily="18" charset="0"/>
                <a:cs typeface="Times New Roman" panose="02020603050405020304" pitchFamily="18" charset="0"/>
              </a:rPr>
              <a:t>EndDate</a:t>
            </a:r>
            <a:r>
              <a:rPr lang="en-US" cap="none" dirty="0">
                <a:latin typeface="Times New Roman" panose="02020603050405020304" pitchFamily="18" charset="0"/>
                <a:cs typeface="Times New Roman" panose="02020603050405020304" pitchFamily="18" charset="0"/>
              </a:rPr>
              <a:t>, CustomerID From Loans;</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076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BC24-7988-4470-90D1-8094CA46C19A}"/>
              </a:ext>
            </a:extLst>
          </p:cNvPr>
          <p:cNvSpPr>
            <a:spLocks noGrp="1"/>
          </p:cNvSpPr>
          <p:nvPr>
            <p:ph type="title"/>
          </p:nvPr>
        </p:nvSpPr>
        <p:spPr>
          <a:xfrm>
            <a:off x="0" y="0"/>
            <a:ext cx="12300155" cy="848541"/>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VIEWS</a:t>
            </a:r>
          </a:p>
        </p:txBody>
      </p:sp>
      <p:pic>
        <p:nvPicPr>
          <p:cNvPr id="6" name="Content Placeholder 5">
            <a:extLst>
              <a:ext uri="{FF2B5EF4-FFF2-40B4-BE49-F238E27FC236}">
                <a16:creationId xmlns:a16="http://schemas.microsoft.com/office/drawing/2014/main" id="{3B392615-4B9B-446A-B143-3CB6FC7B38F1}"/>
              </a:ext>
            </a:extLst>
          </p:cNvPr>
          <p:cNvPicPr>
            <a:picLocks noGrp="1" noChangeAspect="1"/>
          </p:cNvPicPr>
          <p:nvPr>
            <p:ph sz="half" idx="1"/>
          </p:nvPr>
        </p:nvPicPr>
        <p:blipFill>
          <a:blip r:embed="rId2"/>
          <a:stretch>
            <a:fillRect/>
          </a:stretch>
        </p:blipFill>
        <p:spPr>
          <a:xfrm>
            <a:off x="317962" y="1916041"/>
            <a:ext cx="5905857" cy="3703094"/>
          </a:xfrm>
        </p:spPr>
      </p:pic>
      <p:sp>
        <p:nvSpPr>
          <p:cNvPr id="4" name="Content Placeholder 3">
            <a:extLst>
              <a:ext uri="{FF2B5EF4-FFF2-40B4-BE49-F238E27FC236}">
                <a16:creationId xmlns:a16="http://schemas.microsoft.com/office/drawing/2014/main" id="{D966DAB9-C5D0-437D-9DE2-2CEA7375BB5A}"/>
              </a:ext>
            </a:extLst>
          </p:cNvPr>
          <p:cNvSpPr>
            <a:spLocks noGrp="1"/>
          </p:cNvSpPr>
          <p:nvPr>
            <p:ph sz="half" idx="2"/>
          </p:nvPr>
        </p:nvSpPr>
        <p:spPr>
          <a:xfrm>
            <a:off x="6415548" y="1916041"/>
            <a:ext cx="5458490" cy="4351338"/>
          </a:xfrm>
        </p:spPr>
        <p:txBody>
          <a:bodyPr/>
          <a:lstStyle/>
          <a:p>
            <a:r>
              <a:rPr lang="en-US" cap="none" dirty="0">
                <a:latin typeface="Times New Roman" panose="02020603050405020304" pitchFamily="18" charset="0"/>
                <a:cs typeface="Times New Roman" panose="02020603050405020304" pitchFamily="18" charset="0"/>
              </a:rPr>
              <a:t>This View Lists Each Employee's Details, Including Their Position, Salary, Hiring Date, And Branch Association. It Helps In Managing Employee Information And Payroll.</a:t>
            </a:r>
          </a:p>
          <a:p>
            <a:r>
              <a:rPr lang="en-US" cap="none" dirty="0">
                <a:latin typeface="Times New Roman" panose="02020603050405020304" pitchFamily="18" charset="0"/>
                <a:cs typeface="Times New Roman" panose="02020603050405020304" pitchFamily="18" charset="0"/>
              </a:rPr>
              <a:t>Create View </a:t>
            </a:r>
            <a:r>
              <a:rPr lang="en-US" cap="none" dirty="0" err="1">
                <a:latin typeface="Times New Roman" panose="02020603050405020304" pitchFamily="18" charset="0"/>
                <a:cs typeface="Times New Roman" panose="02020603050405020304" pitchFamily="18" charset="0"/>
              </a:rPr>
              <a:t>EmployeeDetails</a:t>
            </a:r>
            <a:r>
              <a:rPr lang="en-US" cap="none" dirty="0">
                <a:latin typeface="Times New Roman" panose="02020603050405020304" pitchFamily="18" charset="0"/>
                <a:cs typeface="Times New Roman" panose="02020603050405020304" pitchFamily="18" charset="0"/>
              </a:rPr>
              <a:t> As Select    </a:t>
            </a:r>
            <a:r>
              <a:rPr lang="en-US" cap="none" dirty="0" err="1">
                <a:latin typeface="Times New Roman" panose="02020603050405020304" pitchFamily="18" charset="0"/>
                <a:cs typeface="Times New Roman" panose="02020603050405020304" pitchFamily="18" charset="0"/>
              </a:rPr>
              <a:t>EmployeeID</a:t>
            </a:r>
            <a:r>
              <a:rPr lang="en-US" cap="none" dirty="0">
                <a:latin typeface="Times New Roman" panose="02020603050405020304" pitchFamily="18" charset="0"/>
                <a:cs typeface="Times New Roman" panose="02020603050405020304" pitchFamily="18" charset="0"/>
              </a:rPr>
              <a:t>, Name, Position, salary, </a:t>
            </a:r>
            <a:r>
              <a:rPr lang="en-US" cap="none" dirty="0" err="1">
                <a:latin typeface="Times New Roman" panose="02020603050405020304" pitchFamily="18" charset="0"/>
                <a:cs typeface="Times New Roman" panose="02020603050405020304" pitchFamily="18" charset="0"/>
              </a:rPr>
              <a:t>HiringDate</a:t>
            </a:r>
            <a:r>
              <a:rPr lang="en-US" cap="none" dirty="0">
                <a:latin typeface="Times New Roman" panose="02020603050405020304" pitchFamily="18" charset="0"/>
                <a:cs typeface="Times New Roman" panose="02020603050405020304" pitchFamily="18" charset="0"/>
              </a:rPr>
              <a:t>, </a:t>
            </a:r>
            <a:r>
              <a:rPr lang="en-US" cap="none" dirty="0" err="1">
                <a:latin typeface="Times New Roman" panose="02020603050405020304" pitchFamily="18" charset="0"/>
                <a:cs typeface="Times New Roman" panose="02020603050405020304" pitchFamily="18" charset="0"/>
              </a:rPr>
              <a:t>BranchID</a:t>
            </a:r>
            <a:r>
              <a:rPr lang="en-US" cap="none" dirty="0">
                <a:latin typeface="Times New Roman" panose="02020603050405020304" pitchFamily="18" charset="0"/>
                <a:cs typeface="Times New Roman" panose="02020603050405020304" pitchFamily="18" charset="0"/>
              </a:rPr>
              <a:t> From Employee;</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15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8B33F6B-7EAF-438D-84F1-7B7C890CDE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710" y="1757465"/>
            <a:ext cx="6250960" cy="3711654"/>
          </a:xfrm>
          <a:prstGeom prst="rect">
            <a:avLst/>
          </a:prstGeom>
        </p:spPr>
      </p:pic>
      <p:sp>
        <p:nvSpPr>
          <p:cNvPr id="4" name="TextBox 3">
            <a:extLst>
              <a:ext uri="{FF2B5EF4-FFF2-40B4-BE49-F238E27FC236}">
                <a16:creationId xmlns:a16="http://schemas.microsoft.com/office/drawing/2014/main" id="{887E99E4-1863-4009-B54A-B42E8AA32168}"/>
              </a:ext>
            </a:extLst>
          </p:cNvPr>
          <p:cNvSpPr txBox="1"/>
          <p:nvPr/>
        </p:nvSpPr>
        <p:spPr>
          <a:xfrm>
            <a:off x="7032624" y="2454226"/>
            <a:ext cx="4790665" cy="2308324"/>
          </a:xfrm>
          <a:prstGeom prst="rect">
            <a:avLst/>
          </a:prstGeom>
          <a:solidFill>
            <a:schemeClr val="accent3">
              <a:lumMod val="60000"/>
              <a:lumOff val="40000"/>
            </a:schemeClr>
          </a:solidFill>
          <a:effectLst>
            <a:outerShdw blurRad="850900" dist="50800" dir="5400000" sx="82000" sy="82000" algn="ctr" rotWithShape="0">
              <a:srgbClr val="000000"/>
            </a:outerShdw>
            <a:reflection stA="0" endPos="65000" dist="50800" dir="5400000" sy="-100000" algn="bl" rotWithShape="0"/>
          </a:effectLst>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PREPARED BY:</a:t>
            </a:r>
          </a:p>
          <a:p>
            <a:pPr algn="ctr"/>
            <a:r>
              <a:rPr lang="en-IN" sz="3600" dirty="0">
                <a:latin typeface="Times New Roman" panose="02020603050405020304" pitchFamily="18" charset="0"/>
                <a:cs typeface="Times New Roman" panose="02020603050405020304" pitchFamily="18" charset="0"/>
              </a:rPr>
              <a:t>Yash J. Mhatre</a:t>
            </a:r>
          </a:p>
          <a:p>
            <a:pPr algn="ctr"/>
            <a:r>
              <a:rPr lang="en-IN" sz="3600" dirty="0">
                <a:latin typeface="Times New Roman" panose="02020603050405020304" pitchFamily="18" charset="0"/>
                <a:cs typeface="Times New Roman" panose="02020603050405020304" pitchFamily="18" charset="0"/>
              </a:rPr>
              <a:t>T34/DS&amp;DA/July 2024/1pm-3pm/R</a:t>
            </a:r>
          </a:p>
        </p:txBody>
      </p:sp>
    </p:spTree>
    <p:extLst>
      <p:ext uri="{BB962C8B-B14F-4D97-AF65-F5344CB8AC3E}">
        <p14:creationId xmlns:p14="http://schemas.microsoft.com/office/powerpoint/2010/main" val="3162861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58B33F6B-7EAF-438D-84F1-7B7C890CDE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61818" y="1573173"/>
            <a:ext cx="6250960" cy="3711654"/>
          </a:xfrm>
          <a:prstGeom prst="rect">
            <a:avLst/>
          </a:prstGeom>
        </p:spPr>
      </p:pic>
      <p:sp>
        <p:nvSpPr>
          <p:cNvPr id="4" name="TextBox 3">
            <a:extLst>
              <a:ext uri="{FF2B5EF4-FFF2-40B4-BE49-F238E27FC236}">
                <a16:creationId xmlns:a16="http://schemas.microsoft.com/office/drawing/2014/main" id="{887E99E4-1863-4009-B54A-B42E8AA32168}"/>
              </a:ext>
            </a:extLst>
          </p:cNvPr>
          <p:cNvSpPr txBox="1"/>
          <p:nvPr/>
        </p:nvSpPr>
        <p:spPr>
          <a:xfrm>
            <a:off x="331940" y="3285222"/>
            <a:ext cx="4790665" cy="646331"/>
          </a:xfrm>
          <a:prstGeom prst="rect">
            <a:avLst/>
          </a:prstGeom>
          <a:solidFill>
            <a:schemeClr val="accent3">
              <a:lumMod val="60000"/>
              <a:lumOff val="40000"/>
            </a:schemeClr>
          </a:solidFill>
          <a:effectLst>
            <a:outerShdw blurRad="850900" dist="50800" dir="5400000" sx="82000" sy="82000" algn="ctr" rotWithShape="0">
              <a:srgbClr val="000000"/>
            </a:outerShdw>
            <a:reflection stA="0" endPos="65000" dist="50800" dir="5400000" sy="-100000" algn="bl" rotWithShape="0"/>
          </a:effectLst>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45835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73A6-4E81-4BB3-A051-ECA5F7F2CFBA}"/>
              </a:ext>
            </a:extLst>
          </p:cNvPr>
          <p:cNvSpPr>
            <a:spLocks noGrp="1"/>
          </p:cNvSpPr>
          <p:nvPr>
            <p:ph type="title"/>
          </p:nvPr>
        </p:nvSpPr>
        <p:spPr>
          <a:xfrm>
            <a:off x="0" y="0"/>
            <a:ext cx="12192000" cy="807654"/>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17F784ED-807F-4993-AEE2-40B9962D4E67}"/>
              </a:ext>
            </a:extLst>
          </p:cNvPr>
          <p:cNvSpPr>
            <a:spLocks noGrp="1"/>
          </p:cNvSpPr>
          <p:nvPr>
            <p:ph sz="half" idx="2"/>
          </p:nvPr>
        </p:nvSpPr>
        <p:spPr>
          <a:xfrm>
            <a:off x="7190747" y="2126222"/>
            <a:ext cx="4430982" cy="3777622"/>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1. </a:t>
            </a:r>
            <a:r>
              <a:rPr lang="en-IN" sz="2200" b="1" i="1" u="sng" dirty="0">
                <a:latin typeface="Times New Roman" panose="02020603050405020304" pitchFamily="18" charset="0"/>
                <a:cs typeface="Times New Roman" panose="02020603050405020304" pitchFamily="18" charset="0"/>
              </a:rPr>
              <a:t>Customer Table</a:t>
            </a:r>
            <a:endParaRPr lang="en-US" sz="2200" i="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cap="none" dirty="0">
                <a:latin typeface="Times New Roman" panose="02020603050405020304" pitchFamily="18" charset="0"/>
                <a:cs typeface="Times New Roman" panose="02020603050405020304" pitchFamily="18" charset="0"/>
              </a:rPr>
              <a:t>his Table Contains Details About Customers, Including Their Unique Identifier, Name, Address, And Contact Information.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Syntax: - </a:t>
            </a:r>
            <a:r>
              <a:rPr lang="en-US" dirty="0">
                <a:latin typeface="Times New Roman" panose="02020603050405020304" pitchFamily="18" charset="0"/>
                <a:cs typeface="Times New Roman" panose="02020603050405020304" pitchFamily="18" charset="0"/>
              </a:rPr>
              <a:t>DESC Customer;</a:t>
            </a:r>
          </a:p>
          <a:p>
            <a:pPr marL="0" indent="0">
              <a:buNone/>
            </a:pPr>
            <a:endParaRPr lang="en-IN" dirty="0"/>
          </a:p>
        </p:txBody>
      </p:sp>
      <p:pic>
        <p:nvPicPr>
          <p:cNvPr id="22" name="Content Placeholder 21">
            <a:extLst>
              <a:ext uri="{FF2B5EF4-FFF2-40B4-BE49-F238E27FC236}">
                <a16:creationId xmlns:a16="http://schemas.microsoft.com/office/drawing/2014/main" id="{F098CEFF-C0DC-4658-8C16-B6AD3FEDED8F}"/>
              </a:ext>
            </a:extLst>
          </p:cNvPr>
          <p:cNvPicPr>
            <a:picLocks noGrp="1" noChangeAspect="1"/>
          </p:cNvPicPr>
          <p:nvPr>
            <p:ph sz="half" idx="1"/>
          </p:nvPr>
        </p:nvPicPr>
        <p:blipFill>
          <a:blip r:embed="rId2"/>
          <a:stretch>
            <a:fillRect/>
          </a:stretch>
        </p:blipFill>
        <p:spPr>
          <a:xfrm>
            <a:off x="383459" y="2126222"/>
            <a:ext cx="5840360" cy="3079959"/>
          </a:xfrm>
        </p:spPr>
      </p:pic>
    </p:spTree>
    <p:extLst>
      <p:ext uri="{BB962C8B-B14F-4D97-AF65-F5344CB8AC3E}">
        <p14:creationId xmlns:p14="http://schemas.microsoft.com/office/powerpoint/2010/main" val="394443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2446-B901-43B1-AB01-AC6A534C84E6}"/>
              </a:ext>
            </a:extLst>
          </p:cNvPr>
          <p:cNvSpPr>
            <a:spLocks noGrp="1"/>
          </p:cNvSpPr>
          <p:nvPr>
            <p:ph type="title"/>
          </p:nvPr>
        </p:nvSpPr>
        <p:spPr>
          <a:xfrm>
            <a:off x="0" y="-70235"/>
            <a:ext cx="12192000" cy="98463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25F195F8-3112-490F-9784-309BCA04B325}"/>
              </a:ext>
            </a:extLst>
          </p:cNvPr>
          <p:cNvSpPr>
            <a:spLocks noGrp="1"/>
          </p:cNvSpPr>
          <p:nvPr>
            <p:ph sz="half" idx="2"/>
          </p:nvPr>
        </p:nvSpPr>
        <p:spPr>
          <a:xfrm>
            <a:off x="7190746" y="2126222"/>
            <a:ext cx="4460479" cy="3777622"/>
          </a:xfrm>
        </p:spPr>
        <p:txBody>
          <a:bodyPr vert="horz" lIns="91440" tIns="45720" rIns="91440" bIns="45720" rtlCol="0">
            <a:normAutofit/>
          </a:bodyPr>
          <a:lstStyle/>
          <a:p>
            <a:pPr marL="0" indent="0">
              <a:buNone/>
            </a:pPr>
            <a:r>
              <a:rPr lang="en-IN" sz="2200" b="1" dirty="0">
                <a:latin typeface="Times New Roman" panose="02020603050405020304" pitchFamily="18" charset="0"/>
                <a:cs typeface="Times New Roman" panose="02020603050405020304" pitchFamily="18" charset="0"/>
              </a:rPr>
              <a:t>2.</a:t>
            </a:r>
            <a:r>
              <a:rPr lang="en-IN" sz="2200" b="1" u="sng" dirty="0">
                <a:latin typeface="Times New Roman" panose="02020603050405020304" pitchFamily="18" charset="0"/>
                <a:cs typeface="Times New Roman" panose="02020603050405020304" pitchFamily="18" charset="0"/>
              </a:rPr>
              <a:t> </a:t>
            </a:r>
            <a:r>
              <a:rPr lang="en-IN" sz="2200" b="1" i="1" u="sng" dirty="0">
                <a:latin typeface="Times New Roman" panose="02020603050405020304" pitchFamily="18" charset="0"/>
                <a:cs typeface="Times New Roman" panose="02020603050405020304" pitchFamily="18" charset="0"/>
              </a:rPr>
              <a:t>Account Table</a:t>
            </a:r>
          </a:p>
          <a:p>
            <a:r>
              <a:rPr lang="en-US" cap="none" dirty="0">
                <a:latin typeface="Times New Roman" panose="02020603050405020304" pitchFamily="18" charset="0"/>
                <a:cs typeface="Times New Roman" panose="02020603050405020304" pitchFamily="18" charset="0"/>
              </a:rPr>
              <a:t>This Table Records Details About Bank Accounts, Including Account ID, Type, Balance, Opening Date, And Links To The Customer And Branch Managing The Account.</a:t>
            </a:r>
            <a:endParaRPr lang="en-IN" cap="none"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 </a:t>
            </a:r>
            <a:r>
              <a:rPr lang="en-IN" dirty="0">
                <a:latin typeface="Times New Roman" panose="02020603050405020304" pitchFamily="18" charset="0"/>
                <a:cs typeface="Times New Roman" panose="02020603050405020304" pitchFamily="18" charset="0"/>
              </a:rPr>
              <a:t>DESC Account;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20" name="Content Placeholder 19">
            <a:extLst>
              <a:ext uri="{FF2B5EF4-FFF2-40B4-BE49-F238E27FC236}">
                <a16:creationId xmlns:a16="http://schemas.microsoft.com/office/drawing/2014/main" id="{C2975190-8406-4A0F-9782-BC4C3069E29E}"/>
              </a:ext>
            </a:extLst>
          </p:cNvPr>
          <p:cNvPicPr>
            <a:picLocks noGrp="1" noChangeAspect="1"/>
          </p:cNvPicPr>
          <p:nvPr>
            <p:ph sz="half" idx="1"/>
          </p:nvPr>
        </p:nvPicPr>
        <p:blipFill>
          <a:blip r:embed="rId2"/>
          <a:stretch>
            <a:fillRect/>
          </a:stretch>
        </p:blipFill>
        <p:spPr>
          <a:xfrm>
            <a:off x="353961" y="2120186"/>
            <a:ext cx="5928852" cy="3085995"/>
          </a:xfrm>
        </p:spPr>
      </p:pic>
    </p:spTree>
    <p:extLst>
      <p:ext uri="{BB962C8B-B14F-4D97-AF65-F5344CB8AC3E}">
        <p14:creationId xmlns:p14="http://schemas.microsoft.com/office/powerpoint/2010/main" val="372333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C411-D598-41F3-9312-B17FBF5F473F}"/>
              </a:ext>
            </a:extLst>
          </p:cNvPr>
          <p:cNvSpPr>
            <a:spLocks noGrp="1"/>
          </p:cNvSpPr>
          <p:nvPr>
            <p:ph type="title"/>
          </p:nvPr>
        </p:nvSpPr>
        <p:spPr>
          <a:xfrm>
            <a:off x="0" y="-70234"/>
            <a:ext cx="12192000" cy="96988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E0262096-3F00-4BEF-B113-0666E5FDC2C8}"/>
              </a:ext>
            </a:extLst>
          </p:cNvPr>
          <p:cNvSpPr>
            <a:spLocks noGrp="1"/>
          </p:cNvSpPr>
          <p:nvPr>
            <p:ph sz="half" idx="2"/>
          </p:nvPr>
        </p:nvSpPr>
        <p:spPr>
          <a:xfrm>
            <a:off x="7190746" y="2126222"/>
            <a:ext cx="4632543" cy="3777622"/>
          </a:xfrm>
        </p:spPr>
        <p:txBody>
          <a:bodyPr/>
          <a:lstStyle/>
          <a:p>
            <a:pPr marL="0" indent="0">
              <a:buNone/>
            </a:pPr>
            <a:r>
              <a:rPr lang="en-IN" sz="2200" b="1" i="1" dirty="0">
                <a:latin typeface="Times New Roman" panose="02020603050405020304" pitchFamily="18" charset="0"/>
                <a:cs typeface="Times New Roman" panose="02020603050405020304" pitchFamily="18" charset="0"/>
              </a:rPr>
              <a:t>3.</a:t>
            </a:r>
            <a:r>
              <a:rPr lang="en-IN" sz="2200" b="1" i="1" u="sng" dirty="0">
                <a:latin typeface="Times New Roman" panose="02020603050405020304" pitchFamily="18" charset="0"/>
                <a:cs typeface="Times New Roman" panose="02020603050405020304" pitchFamily="18" charset="0"/>
              </a:rPr>
              <a:t> Transaction Table</a:t>
            </a:r>
          </a:p>
          <a:p>
            <a:r>
              <a:rPr lang="en-US" cap="none" dirty="0">
                <a:latin typeface="Times New Roman" panose="02020603050405020304" pitchFamily="18" charset="0"/>
                <a:cs typeface="Times New Roman" panose="02020603050405020304" pitchFamily="18" charset="0"/>
              </a:rPr>
              <a:t>This Table Details Transactions, Including Transaction ID, Type, Amount, Date, And Links To The Account And Employee Involved.</a:t>
            </a:r>
          </a:p>
          <a:p>
            <a:pPr marL="0" indent="0">
              <a:buNone/>
            </a:pPr>
            <a:endParaRPr lang="en-IN" b="1" cap="none"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 </a:t>
            </a:r>
            <a:r>
              <a:rPr lang="en-IN" dirty="0">
                <a:latin typeface="Times New Roman" panose="02020603050405020304" pitchFamily="18" charset="0"/>
                <a:cs typeface="Times New Roman" panose="02020603050405020304" pitchFamily="18" charset="0"/>
              </a:rPr>
              <a:t>DESC Transaction;</a:t>
            </a:r>
          </a:p>
          <a:p>
            <a:pPr marL="0" indent="0">
              <a:buNone/>
            </a:pPr>
            <a:endParaRPr lang="en-IN" dirty="0"/>
          </a:p>
        </p:txBody>
      </p:sp>
      <p:pic>
        <p:nvPicPr>
          <p:cNvPr id="14" name="Content Placeholder 13">
            <a:extLst>
              <a:ext uri="{FF2B5EF4-FFF2-40B4-BE49-F238E27FC236}">
                <a16:creationId xmlns:a16="http://schemas.microsoft.com/office/drawing/2014/main" id="{FA89633D-0AEF-4AFE-AE8E-396EBD0B9DBD}"/>
              </a:ext>
            </a:extLst>
          </p:cNvPr>
          <p:cNvPicPr>
            <a:picLocks noGrp="1" noChangeAspect="1"/>
          </p:cNvPicPr>
          <p:nvPr>
            <p:ph sz="half" idx="1"/>
          </p:nvPr>
        </p:nvPicPr>
        <p:blipFill>
          <a:blip r:embed="rId2"/>
          <a:stretch>
            <a:fillRect/>
          </a:stretch>
        </p:blipFill>
        <p:spPr>
          <a:xfrm>
            <a:off x="368710" y="2126221"/>
            <a:ext cx="5928851" cy="3109455"/>
          </a:xfrm>
        </p:spPr>
      </p:pic>
    </p:spTree>
    <p:extLst>
      <p:ext uri="{BB962C8B-B14F-4D97-AF65-F5344CB8AC3E}">
        <p14:creationId xmlns:p14="http://schemas.microsoft.com/office/powerpoint/2010/main" val="200079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6486-9C72-404E-ABD4-525D6C06AD2C}"/>
              </a:ext>
            </a:extLst>
          </p:cNvPr>
          <p:cNvSpPr>
            <a:spLocks noGrp="1"/>
          </p:cNvSpPr>
          <p:nvPr>
            <p:ph type="title"/>
          </p:nvPr>
        </p:nvSpPr>
        <p:spPr>
          <a:xfrm>
            <a:off x="0" y="-70235"/>
            <a:ext cx="12192000" cy="999384"/>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50A7B71E-B926-40A6-AA58-7111116E4025}"/>
              </a:ext>
            </a:extLst>
          </p:cNvPr>
          <p:cNvSpPr>
            <a:spLocks noGrp="1"/>
          </p:cNvSpPr>
          <p:nvPr>
            <p:ph sz="half" idx="2"/>
          </p:nvPr>
        </p:nvSpPr>
        <p:spPr>
          <a:xfrm>
            <a:off x="7190746" y="2126222"/>
            <a:ext cx="4619745" cy="3777622"/>
          </a:xfrm>
        </p:spPr>
        <p:txBody>
          <a:bodyPr/>
          <a:lstStyle/>
          <a:p>
            <a:pPr marL="0" indent="0">
              <a:buNone/>
            </a:pPr>
            <a:r>
              <a:rPr lang="en-IN" sz="2200" b="1" i="1" dirty="0">
                <a:latin typeface="Times New Roman" panose="02020603050405020304" pitchFamily="18" charset="0"/>
                <a:cs typeface="Times New Roman" panose="02020603050405020304" pitchFamily="18" charset="0"/>
              </a:rPr>
              <a:t>4.</a:t>
            </a:r>
            <a:r>
              <a:rPr lang="en-IN" sz="2200" b="1" i="1" u="sng" dirty="0">
                <a:latin typeface="Times New Roman" panose="02020603050405020304" pitchFamily="18" charset="0"/>
                <a:cs typeface="Times New Roman" panose="02020603050405020304" pitchFamily="18" charset="0"/>
              </a:rPr>
              <a:t> Employee Table</a:t>
            </a:r>
          </a:p>
          <a:p>
            <a:r>
              <a:rPr lang="en-US" cap="none" dirty="0">
                <a:latin typeface="Times New Roman" panose="02020603050405020304" pitchFamily="18" charset="0"/>
                <a:cs typeface="Times New Roman" panose="02020603050405020304" pitchFamily="18" charset="0"/>
              </a:rPr>
              <a:t>This Table Contains Information About Bank Employees, Including Their ID, Name, Position, Salary, Hiring Date, And Branch Affiliation.</a:t>
            </a:r>
          </a:p>
          <a:p>
            <a:endParaRPr lang="en-IN" b="1" cap="none"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 </a:t>
            </a:r>
            <a:r>
              <a:rPr lang="en-IN" dirty="0">
                <a:latin typeface="Times New Roman" panose="02020603050405020304" pitchFamily="18" charset="0"/>
                <a:cs typeface="Times New Roman" panose="02020603050405020304" pitchFamily="18" charset="0"/>
              </a:rPr>
              <a:t>DESC Employee</a:t>
            </a:r>
            <a:r>
              <a:rPr lang="en-IN" b="1"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14" name="Content Placeholder 13">
            <a:extLst>
              <a:ext uri="{FF2B5EF4-FFF2-40B4-BE49-F238E27FC236}">
                <a16:creationId xmlns:a16="http://schemas.microsoft.com/office/drawing/2014/main" id="{029858C8-7FA4-4DF2-9657-75369BCB89DA}"/>
              </a:ext>
            </a:extLst>
          </p:cNvPr>
          <p:cNvPicPr>
            <a:picLocks noGrp="1" noChangeAspect="1"/>
          </p:cNvPicPr>
          <p:nvPr>
            <p:ph sz="half" idx="1"/>
          </p:nvPr>
        </p:nvPicPr>
        <p:blipFill>
          <a:blip r:embed="rId2"/>
          <a:stretch>
            <a:fillRect/>
          </a:stretch>
        </p:blipFill>
        <p:spPr>
          <a:xfrm>
            <a:off x="381508" y="2126222"/>
            <a:ext cx="5901305" cy="3094707"/>
          </a:xfrm>
        </p:spPr>
      </p:pic>
    </p:spTree>
    <p:extLst>
      <p:ext uri="{BB962C8B-B14F-4D97-AF65-F5344CB8AC3E}">
        <p14:creationId xmlns:p14="http://schemas.microsoft.com/office/powerpoint/2010/main" val="209829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C040-927C-4A81-BB27-9E80EA64B598}"/>
              </a:ext>
            </a:extLst>
          </p:cNvPr>
          <p:cNvSpPr>
            <a:spLocks noGrp="1"/>
          </p:cNvSpPr>
          <p:nvPr>
            <p:ph type="title"/>
          </p:nvPr>
        </p:nvSpPr>
        <p:spPr>
          <a:xfrm>
            <a:off x="0" y="18255"/>
            <a:ext cx="12192000" cy="935901"/>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5D5F99F1-754C-4E50-876D-57F405BDC88A}"/>
              </a:ext>
            </a:extLst>
          </p:cNvPr>
          <p:cNvSpPr>
            <a:spLocks noGrp="1"/>
          </p:cNvSpPr>
          <p:nvPr>
            <p:ph sz="half" idx="2"/>
          </p:nvPr>
        </p:nvSpPr>
        <p:spPr>
          <a:xfrm>
            <a:off x="7190747" y="2126222"/>
            <a:ext cx="4504724" cy="3777622"/>
          </a:xfrm>
        </p:spPr>
        <p:txBody>
          <a:bodyPr>
            <a:normAutofit lnSpcReduction="10000"/>
          </a:bodyPr>
          <a:lstStyle/>
          <a:p>
            <a:pPr marL="0" indent="0">
              <a:buNone/>
            </a:pPr>
            <a:r>
              <a:rPr lang="en-IN" sz="2200" i="1" dirty="0">
                <a:latin typeface="Times New Roman" panose="02020603050405020304" pitchFamily="18" charset="0"/>
                <a:cs typeface="Times New Roman" panose="02020603050405020304" pitchFamily="18" charset="0"/>
              </a:rPr>
              <a:t>5.</a:t>
            </a:r>
            <a:r>
              <a:rPr lang="en-IN" sz="2200" i="1" u="sng" dirty="0">
                <a:latin typeface="Times New Roman" panose="02020603050405020304" pitchFamily="18" charset="0"/>
                <a:cs typeface="Times New Roman" panose="02020603050405020304" pitchFamily="18" charset="0"/>
              </a:rPr>
              <a:t> </a:t>
            </a:r>
            <a:r>
              <a:rPr lang="en-IN" sz="2200" b="1" i="1" u="sng" dirty="0">
                <a:latin typeface="Times New Roman" panose="02020603050405020304" pitchFamily="18" charset="0"/>
                <a:cs typeface="Times New Roman" panose="02020603050405020304" pitchFamily="18" charset="0"/>
              </a:rPr>
              <a:t>Loan Table</a:t>
            </a:r>
          </a:p>
          <a:p>
            <a:r>
              <a:rPr lang="en-US" cap="none" dirty="0">
                <a:latin typeface="Times New Roman" panose="02020603050405020304" pitchFamily="18" charset="0"/>
                <a:cs typeface="Times New Roman" panose="02020603050405020304" pitchFamily="18" charset="0"/>
              </a:rPr>
              <a:t>This Table Contains Information About Loans Issued By The Bank, Including The Loan ID, Amount, Interest Rate, Start Date, End Date, And Links To The Customer And Branch Associated With Each Loan.</a:t>
            </a:r>
          </a:p>
          <a:p>
            <a:endParaRPr lang="en-US" cap="none"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a:t>
            </a:r>
            <a:r>
              <a:rPr lang="en-IN" dirty="0">
                <a:latin typeface="Times New Roman" panose="02020603050405020304" pitchFamily="18" charset="0"/>
                <a:cs typeface="Times New Roman" panose="02020603050405020304" pitchFamily="18" charset="0"/>
              </a:rPr>
              <a:t> DESC Loan;</a:t>
            </a:r>
          </a:p>
          <a:p>
            <a:pPr marL="0" indent="0">
              <a:buNone/>
            </a:pPr>
            <a:endParaRPr lang="en-US" dirty="0"/>
          </a:p>
        </p:txBody>
      </p:sp>
      <p:pic>
        <p:nvPicPr>
          <p:cNvPr id="10" name="Content Placeholder 9">
            <a:extLst>
              <a:ext uri="{FF2B5EF4-FFF2-40B4-BE49-F238E27FC236}">
                <a16:creationId xmlns:a16="http://schemas.microsoft.com/office/drawing/2014/main" id="{99E20A05-843E-40EE-8A09-6675F2BA7E4C}"/>
              </a:ext>
            </a:extLst>
          </p:cNvPr>
          <p:cNvPicPr>
            <a:picLocks noGrp="1" noChangeAspect="1"/>
          </p:cNvPicPr>
          <p:nvPr>
            <p:ph sz="half" idx="1"/>
          </p:nvPr>
        </p:nvPicPr>
        <p:blipFill>
          <a:blip r:embed="rId2"/>
          <a:stretch>
            <a:fillRect/>
          </a:stretch>
        </p:blipFill>
        <p:spPr>
          <a:xfrm>
            <a:off x="324465" y="2126222"/>
            <a:ext cx="5943600" cy="3109455"/>
          </a:xfrm>
        </p:spPr>
      </p:pic>
    </p:spTree>
    <p:extLst>
      <p:ext uri="{BB962C8B-B14F-4D97-AF65-F5344CB8AC3E}">
        <p14:creationId xmlns:p14="http://schemas.microsoft.com/office/powerpoint/2010/main" val="18845270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9039-040A-4AA8-8AC2-D12055070E25}"/>
              </a:ext>
            </a:extLst>
          </p:cNvPr>
          <p:cNvSpPr>
            <a:spLocks noGrp="1"/>
          </p:cNvSpPr>
          <p:nvPr>
            <p:ph type="title"/>
          </p:nvPr>
        </p:nvSpPr>
        <p:spPr>
          <a:xfrm>
            <a:off x="0" y="-25989"/>
            <a:ext cx="12192000" cy="980146"/>
          </a:xfrm>
          <a:solidFill>
            <a:schemeClr val="accent3">
              <a:lumMod val="60000"/>
              <a:lumOff val="40000"/>
            </a:schemeClr>
          </a:solidFill>
        </p:spPr>
        <p:txBody>
          <a:bodyPr vert="horz" lIns="91440" tIns="45720" rIns="91440" bIns="45720" rtlCol="0" anchor="ctr">
            <a:normAutofit/>
          </a:bodyPr>
          <a:lstStyle/>
          <a:p>
            <a:r>
              <a:rPr lang="en-IN" i="1" dirty="0">
                <a:effectLst>
                  <a:outerShdw blurRad="38100" dist="38100" dir="2700000" algn="tl">
                    <a:srgbClr val="000000">
                      <a:alpha val="43137"/>
                    </a:srgbClr>
                  </a:outerShdw>
                </a:effectLst>
              </a:rPr>
              <a:t>STRUCTURE OF TABLE</a:t>
            </a:r>
          </a:p>
        </p:txBody>
      </p:sp>
      <p:sp>
        <p:nvSpPr>
          <p:cNvPr id="4" name="Content Placeholder 3">
            <a:extLst>
              <a:ext uri="{FF2B5EF4-FFF2-40B4-BE49-F238E27FC236}">
                <a16:creationId xmlns:a16="http://schemas.microsoft.com/office/drawing/2014/main" id="{C067C3E4-4062-4CD8-B6C4-758BFFB2A89F}"/>
              </a:ext>
            </a:extLst>
          </p:cNvPr>
          <p:cNvSpPr>
            <a:spLocks noGrp="1"/>
          </p:cNvSpPr>
          <p:nvPr>
            <p:ph sz="half" idx="2"/>
          </p:nvPr>
        </p:nvSpPr>
        <p:spPr>
          <a:xfrm>
            <a:off x="7190747" y="2126222"/>
            <a:ext cx="4662040" cy="3777622"/>
          </a:xfrm>
        </p:spPr>
        <p:txBody>
          <a:bodyPr>
            <a:normAutofit lnSpcReduction="10000"/>
          </a:bodyPr>
          <a:lstStyle/>
          <a:p>
            <a:pPr marL="0" indent="0">
              <a:buNone/>
            </a:pPr>
            <a:r>
              <a:rPr lang="en-US" sz="2200" b="1" i="1" dirty="0"/>
              <a:t> 6.</a:t>
            </a:r>
            <a:r>
              <a:rPr lang="en-US" sz="2200" b="1" i="1" u="sng" dirty="0"/>
              <a:t> </a:t>
            </a:r>
            <a:r>
              <a:rPr lang="en-US" sz="2200" b="1" i="1" u="sng" dirty="0" err="1">
                <a:latin typeface="Times New Roman" panose="02020603050405020304" pitchFamily="18" charset="0"/>
                <a:cs typeface="Times New Roman" panose="02020603050405020304" pitchFamily="18" charset="0"/>
              </a:rPr>
              <a:t>CreditCard</a:t>
            </a:r>
            <a:r>
              <a:rPr lang="en-US" sz="2200" b="1" i="1" u="sng" dirty="0">
                <a:latin typeface="Times New Roman" panose="02020603050405020304" pitchFamily="18" charset="0"/>
                <a:cs typeface="Times New Roman" panose="02020603050405020304" pitchFamily="18" charset="0"/>
              </a:rPr>
              <a:t> Table</a:t>
            </a:r>
          </a:p>
          <a:p>
            <a:r>
              <a:rPr lang="en-US" cap="none" dirty="0">
                <a:latin typeface="Times New Roman" panose="02020603050405020304" pitchFamily="18" charset="0"/>
                <a:cs typeface="Times New Roman" panose="02020603050405020304" pitchFamily="18" charset="0"/>
              </a:rPr>
              <a:t>This Table Contains Information About Credit Cards Issued By The Bank, Including The Credit Card ID, Type, Limit, Expiry Date, And Links To The Customer And Branch Associated With Each Credit Card.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Syntax: -</a:t>
            </a:r>
            <a:r>
              <a:rPr lang="en-US" dirty="0">
                <a:latin typeface="Times New Roman" panose="02020603050405020304" pitchFamily="18" charset="0"/>
                <a:cs typeface="Times New Roman" panose="02020603050405020304" pitchFamily="18" charset="0"/>
              </a:rPr>
              <a:t> DESC </a:t>
            </a:r>
            <a:r>
              <a:rPr lang="en-US" dirty="0" err="1">
                <a:latin typeface="Times New Roman" panose="02020603050405020304" pitchFamily="18" charset="0"/>
                <a:cs typeface="Times New Roman" panose="02020603050405020304" pitchFamily="18" charset="0"/>
              </a:rPr>
              <a:t>CreditCard</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10" name="Content Placeholder 9">
            <a:extLst>
              <a:ext uri="{FF2B5EF4-FFF2-40B4-BE49-F238E27FC236}">
                <a16:creationId xmlns:a16="http://schemas.microsoft.com/office/drawing/2014/main" id="{0251CFED-5F8D-47A9-87E8-73CFCB868455}"/>
              </a:ext>
            </a:extLst>
          </p:cNvPr>
          <p:cNvPicPr>
            <a:picLocks noGrp="1" noChangeAspect="1"/>
          </p:cNvPicPr>
          <p:nvPr>
            <p:ph sz="half" idx="1"/>
          </p:nvPr>
        </p:nvPicPr>
        <p:blipFill>
          <a:blip r:embed="rId2"/>
          <a:stretch>
            <a:fillRect/>
          </a:stretch>
        </p:blipFill>
        <p:spPr>
          <a:xfrm>
            <a:off x="339213" y="2126222"/>
            <a:ext cx="5958348" cy="3138952"/>
          </a:xfrm>
        </p:spPr>
      </p:pic>
    </p:spTree>
    <p:extLst>
      <p:ext uri="{BB962C8B-B14F-4D97-AF65-F5344CB8AC3E}">
        <p14:creationId xmlns:p14="http://schemas.microsoft.com/office/powerpoint/2010/main" val="727746161"/>
      </p:ext>
    </p:extLst>
  </p:cSld>
  <p:clrMapOvr>
    <a:masterClrMapping/>
  </p:clrMapOvr>
</p:sld>
</file>

<file path=ppt/theme/theme1.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14453</TotalTime>
  <Words>1067</Words>
  <Application>Microsoft Office PowerPoint</Application>
  <PresentationFormat>Widescreen</PresentationFormat>
  <Paragraphs>106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Times New Roman</vt:lpstr>
      <vt:lpstr>Tw Cen MT</vt:lpstr>
      <vt:lpstr>Droplet</vt:lpstr>
      <vt:lpstr>                      Bank Management System  </vt:lpstr>
      <vt:lpstr>PowerPoint Presentation</vt:lpstr>
      <vt:lpstr>ER-Diagram</vt:lpstr>
      <vt:lpstr>STRUCTURE OF TABLE</vt:lpstr>
      <vt:lpstr>STRUCTURE OF TABLE</vt:lpstr>
      <vt:lpstr>STRUCTURE OF TABLE</vt:lpstr>
      <vt:lpstr>STRUCTURE OF TABLE</vt:lpstr>
      <vt:lpstr>STRUCTURE OF TABLE</vt:lpstr>
      <vt:lpstr>STRUCTURE OF TABLE</vt:lpstr>
      <vt:lpstr>STRUCTURE OF TABLE</vt:lpstr>
      <vt:lpstr>STRUCTURE OF TABLE</vt:lpstr>
      <vt:lpstr>CONTENT OF TABLE</vt:lpstr>
      <vt:lpstr>CONTENT OF TABLE</vt:lpstr>
      <vt:lpstr>CONTENT OF TABLE </vt:lpstr>
      <vt:lpstr>CONTENT OF TABLE </vt:lpstr>
      <vt:lpstr>CONTENT OF TABLE </vt:lpstr>
      <vt:lpstr>CONTENT OF TABLE </vt:lpstr>
      <vt:lpstr>CONTENT OF TABLE </vt:lpstr>
      <vt:lpstr>CONTENT OF TABLE </vt:lpstr>
      <vt:lpstr>PowerPoint Presentation</vt:lpstr>
      <vt:lpstr>Sub-Query</vt:lpstr>
      <vt:lpstr>Sub-Query</vt:lpstr>
      <vt:lpstr>Sub-Query</vt:lpstr>
      <vt:lpstr>Sub-Query</vt:lpstr>
      <vt:lpstr>Sub-Query</vt:lpstr>
      <vt:lpstr>PowerPoint Presentation</vt:lpstr>
      <vt:lpstr>Joins</vt:lpstr>
      <vt:lpstr>Joins</vt:lpstr>
      <vt:lpstr>Joins</vt:lpstr>
      <vt:lpstr>Joins</vt:lpstr>
      <vt:lpstr>Joins</vt:lpstr>
      <vt:lpstr>PowerPoint Presentation</vt:lpstr>
      <vt:lpstr>VIEWS</vt:lpstr>
      <vt:lpstr>VIEWS</vt:lpstr>
      <vt:lpstr>VIEWS</vt:lpstr>
      <vt:lpstr>VIEWS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yashmhatre07033@gmail.com</dc:creator>
  <cp:lastModifiedBy>yashmhatre07033@gmail.com</cp:lastModifiedBy>
  <cp:revision>77</cp:revision>
  <dcterms:created xsi:type="dcterms:W3CDTF">2024-08-22T08:06:18Z</dcterms:created>
  <dcterms:modified xsi:type="dcterms:W3CDTF">2024-09-01T09:00:14Z</dcterms:modified>
</cp:coreProperties>
</file>