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57" r:id="rId3"/>
    <p:sldId id="258" r:id="rId4"/>
    <p:sldId id="259" r:id="rId5"/>
    <p:sldId id="267" r:id="rId6"/>
    <p:sldId id="260" r:id="rId7"/>
    <p:sldId id="262" r:id="rId8"/>
    <p:sldId id="271" r:id="rId9"/>
    <p:sldId id="269" r:id="rId10"/>
    <p:sldId id="270" r:id="rId11"/>
    <p:sldId id="263" r:id="rId12"/>
    <p:sldId id="264"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78"/>
    <p:restoredTop sz="96327"/>
  </p:normalViewPr>
  <p:slideViewPr>
    <p:cSldViewPr snapToGrid="0">
      <p:cViewPr varScale="1">
        <p:scale>
          <a:sx n="82" d="100"/>
          <a:sy n="82" d="100"/>
        </p:scale>
        <p:origin x="4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9/9/2025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8910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9/9/2025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771417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9/9/2025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584089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9/9/2025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4693272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9/9/2025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5691195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9/9/2025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4570485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9/9/2025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6447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9/9/2025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4126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9/9/2025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2775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9/9/2025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348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9/9/2025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8900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9/9/2025</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3815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9/9/2025</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9585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9/9/2025</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9056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9/9/2025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884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9/9/2025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7344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BC1C18-307B-4F68-A007-B5B542270E8D}" type="datetimeFigureOut">
              <a:rPr lang="en-US" smtClean="0"/>
              <a:t>9/9/2025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74419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rxiv.org/html/2404.18952v1#:~:text=In%20this%20paper%20we%20introduce,distant%20or%20partially%20obscured%20subjects" TargetMode="External"/><Relationship Id="rId2" Type="http://schemas.openxmlformats.org/officeDocument/2006/relationships/hyperlink" Target="https://www.mdpi.com/2227-7390/13/16/2665" TargetMode="External"/><Relationship Id="rId1" Type="http://schemas.openxmlformats.org/officeDocument/2006/relationships/slideLayout" Target="../slideLayouts/slideLayout2.xml"/><Relationship Id="rId4" Type="http://schemas.openxmlformats.org/officeDocument/2006/relationships/hyperlink" Target="https://www.mdpi.com/1424-8220/20/8/2178"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nature.com/articles/s41598-025-12531-4" TargetMode="External"/><Relationship Id="rId2" Type="http://schemas.openxmlformats.org/officeDocument/2006/relationships/hyperlink" Target="https://www.mdpi.com/1424-8220/22/21/8345" TargetMode="External"/><Relationship Id="rId1" Type="http://schemas.openxmlformats.org/officeDocument/2006/relationships/slideLayout" Target="../slideLayouts/slideLayout2.xml"/><Relationship Id="rId4" Type="http://schemas.openxmlformats.org/officeDocument/2006/relationships/hyperlink" Target="https://www.mdpi.com/1424-8220/24/24/810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0B1F1-8BA6-8E10-792C-D42A1D9570B9}"/>
              </a:ext>
            </a:extLst>
          </p:cNvPr>
          <p:cNvSpPr>
            <a:spLocks noGrp="1"/>
          </p:cNvSpPr>
          <p:nvPr>
            <p:ph type="ctrTitle"/>
          </p:nvPr>
        </p:nvSpPr>
        <p:spPr/>
        <p:txBody>
          <a:bodyPr>
            <a:noAutofit/>
          </a:bodyPr>
          <a:lstStyle/>
          <a:p>
            <a:r>
              <a:rPr lang="en-US" sz="4000" dirty="0" err="1"/>
              <a:t>CitiSite:Deep</a:t>
            </a:r>
            <a:r>
              <a:rPr lang="en-US" sz="4000" dirty="0"/>
              <a:t> Learning and Computer Vision Enabled Transport Policing System </a:t>
            </a:r>
          </a:p>
        </p:txBody>
      </p:sp>
      <p:sp>
        <p:nvSpPr>
          <p:cNvPr id="3" name="Subtitle 2">
            <a:extLst>
              <a:ext uri="{FF2B5EF4-FFF2-40B4-BE49-F238E27FC236}">
                <a16:creationId xmlns:a16="http://schemas.microsoft.com/office/drawing/2014/main" id="{2C4BD52B-7763-CC8F-A984-C506BCDC6770}"/>
              </a:ext>
            </a:extLst>
          </p:cNvPr>
          <p:cNvSpPr>
            <a:spLocks noGrp="1"/>
          </p:cNvSpPr>
          <p:nvPr>
            <p:ph type="subTitle" idx="1"/>
          </p:nvPr>
        </p:nvSpPr>
        <p:spPr>
          <a:xfrm>
            <a:off x="2762943" y="1474839"/>
            <a:ext cx="6410554" cy="1415846"/>
          </a:xfrm>
        </p:spPr>
        <p:txBody>
          <a:bodyPr>
            <a:normAutofit/>
          </a:bodyPr>
          <a:lstStyle/>
          <a:p>
            <a:r>
              <a:rPr lang="en-US" b="1" dirty="0">
                <a:solidFill>
                  <a:schemeClr val="tx1"/>
                </a:solidFill>
              </a:rPr>
              <a:t>By Yashmaan Singh ,Bhanu Pratap and </a:t>
            </a:r>
            <a:r>
              <a:rPr lang="en-US" b="1" dirty="0" err="1">
                <a:solidFill>
                  <a:schemeClr val="tx1"/>
                </a:solidFill>
              </a:rPr>
              <a:t>Ojasv</a:t>
            </a:r>
            <a:r>
              <a:rPr lang="en-US" b="1" dirty="0">
                <a:solidFill>
                  <a:schemeClr val="tx1"/>
                </a:solidFill>
              </a:rPr>
              <a:t> Tyagi</a:t>
            </a:r>
            <a:br>
              <a:rPr lang="en-US" b="1" dirty="0">
                <a:solidFill>
                  <a:schemeClr val="tx1"/>
                </a:solidFill>
              </a:rPr>
            </a:br>
            <a:r>
              <a:rPr lang="en-US" b="1" dirty="0">
                <a:solidFill>
                  <a:schemeClr val="tx1"/>
                </a:solidFill>
              </a:rPr>
              <a:t>MCA 3</a:t>
            </a:r>
            <a:r>
              <a:rPr lang="en-US" b="1" baseline="30000" dirty="0">
                <a:solidFill>
                  <a:schemeClr val="tx1"/>
                </a:solidFill>
              </a:rPr>
              <a:t>rd</a:t>
            </a:r>
            <a:r>
              <a:rPr lang="en-US" b="1" dirty="0">
                <a:solidFill>
                  <a:schemeClr val="tx1"/>
                </a:solidFill>
              </a:rPr>
              <a:t> Sem</a:t>
            </a:r>
          </a:p>
        </p:txBody>
      </p:sp>
    </p:spTree>
    <p:extLst>
      <p:ext uri="{BB962C8B-B14F-4D97-AF65-F5344CB8AC3E}">
        <p14:creationId xmlns:p14="http://schemas.microsoft.com/office/powerpoint/2010/main" val="1646996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5312D-BC2E-A9F4-8BCE-79136FBBD02D}"/>
              </a:ext>
            </a:extLst>
          </p:cNvPr>
          <p:cNvSpPr>
            <a:spLocks noGrp="1"/>
          </p:cNvSpPr>
          <p:nvPr>
            <p:ph type="title"/>
          </p:nvPr>
        </p:nvSpPr>
        <p:spPr/>
        <p:txBody>
          <a:bodyPr/>
          <a:lstStyle/>
          <a:p>
            <a:r>
              <a:rPr lang="en-US" dirty="0"/>
              <a:t>Research Papers related to seat occupancy</a:t>
            </a:r>
            <a:endParaRPr lang="en-IN" dirty="0"/>
          </a:p>
        </p:txBody>
      </p:sp>
      <p:sp>
        <p:nvSpPr>
          <p:cNvPr id="3" name="Content Placeholder 2">
            <a:extLst>
              <a:ext uri="{FF2B5EF4-FFF2-40B4-BE49-F238E27FC236}">
                <a16:creationId xmlns:a16="http://schemas.microsoft.com/office/drawing/2014/main" id="{10567887-9290-E3C1-B3A9-0EFC7AA67A2A}"/>
              </a:ext>
            </a:extLst>
          </p:cNvPr>
          <p:cNvSpPr>
            <a:spLocks noGrp="1"/>
          </p:cNvSpPr>
          <p:nvPr>
            <p:ph idx="1"/>
          </p:nvPr>
        </p:nvSpPr>
        <p:spPr/>
        <p:txBody>
          <a:bodyPr>
            <a:normAutofit/>
          </a:bodyPr>
          <a:lstStyle/>
          <a:p>
            <a:r>
              <a:rPr lang="en-US" dirty="0">
                <a:hlinkClick r:id="rId2"/>
              </a:rPr>
              <a:t> Int.2D-3D-CNN: Integrated 2D and 3D Convolutional Neural Networks for Video Violence Recognition</a:t>
            </a:r>
            <a:endParaRPr lang="en-US" dirty="0"/>
          </a:p>
          <a:p>
            <a:r>
              <a:rPr lang="en-US" dirty="0">
                <a:hlinkClick r:id="rId3"/>
              </a:rPr>
              <a:t>CUE-Net: Violence Detection Video Analytics with Spatial Cropping, Enhanced UniformerV2 and Modified Efficient Additive Attention</a:t>
            </a:r>
            <a:endParaRPr lang="en-US" dirty="0"/>
          </a:p>
          <a:p>
            <a:r>
              <a:rPr lang="en-US" dirty="0">
                <a:hlinkClick r:id="rId4"/>
              </a:rPr>
              <a:t>Estimation of the Number of Passengers in a Bus Using Deep Learning</a:t>
            </a:r>
            <a:endParaRPr lang="en-US" dirty="0"/>
          </a:p>
          <a:p>
            <a:endParaRPr lang="en-US" dirty="0"/>
          </a:p>
          <a:p>
            <a:endParaRPr lang="en-IN" dirty="0"/>
          </a:p>
        </p:txBody>
      </p:sp>
    </p:spTree>
    <p:extLst>
      <p:ext uri="{BB962C8B-B14F-4D97-AF65-F5344CB8AC3E}">
        <p14:creationId xmlns:p14="http://schemas.microsoft.com/office/powerpoint/2010/main" val="616046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F5072-C5AF-97A1-4ACD-97E6A5DE2C4C}"/>
              </a:ext>
            </a:extLst>
          </p:cNvPr>
          <p:cNvSpPr>
            <a:spLocks noGrp="1"/>
          </p:cNvSpPr>
          <p:nvPr>
            <p:ph type="title"/>
          </p:nvPr>
        </p:nvSpPr>
        <p:spPr/>
        <p:txBody>
          <a:bodyPr/>
          <a:lstStyle/>
          <a:p>
            <a:r>
              <a:rPr lang="en-IN" dirty="0"/>
              <a:t>Implementation</a:t>
            </a:r>
            <a:endParaRPr lang="en-US" dirty="0"/>
          </a:p>
        </p:txBody>
      </p:sp>
      <p:sp>
        <p:nvSpPr>
          <p:cNvPr id="3" name="Content Placeholder 2">
            <a:extLst>
              <a:ext uri="{FF2B5EF4-FFF2-40B4-BE49-F238E27FC236}">
                <a16:creationId xmlns:a16="http://schemas.microsoft.com/office/drawing/2014/main" id="{718803A7-0F7C-46CC-E3A0-4D73FAC9C1F8}"/>
              </a:ext>
            </a:extLst>
          </p:cNvPr>
          <p:cNvSpPr>
            <a:spLocks noGrp="1"/>
          </p:cNvSpPr>
          <p:nvPr>
            <p:ph idx="1"/>
          </p:nvPr>
        </p:nvSpPr>
        <p:spPr/>
        <p:txBody>
          <a:bodyPr/>
          <a:lstStyle/>
          <a:p>
            <a:r>
              <a:rPr lang="en-IN" dirty="0"/>
              <a:t>Pre-trained YOLO for person detection.</a:t>
            </a:r>
          </a:p>
          <a:p>
            <a:r>
              <a:rPr lang="en-IN" dirty="0" err="1"/>
              <a:t>MediaPipe</a:t>
            </a:r>
            <a:r>
              <a:rPr lang="en-IN" dirty="0"/>
              <a:t> / YOLO-Pose for posture.</a:t>
            </a:r>
          </a:p>
          <a:p>
            <a:r>
              <a:rPr lang="en-IN" dirty="0"/>
              <a:t>Fine-tuned CNN for gender classification.</a:t>
            </a:r>
          </a:p>
          <a:p>
            <a:r>
              <a:rPr lang="en-IN" dirty="0"/>
              <a:t>Python + OpenCV for video processing.</a:t>
            </a:r>
          </a:p>
          <a:p>
            <a:r>
              <a:rPr lang="en-IN" dirty="0"/>
              <a:t>Seat occupancy logic with bounding boxes &amp; polygons.</a:t>
            </a:r>
          </a:p>
          <a:p>
            <a:endParaRPr lang="en-US" dirty="0"/>
          </a:p>
        </p:txBody>
      </p:sp>
    </p:spTree>
    <p:extLst>
      <p:ext uri="{BB962C8B-B14F-4D97-AF65-F5344CB8AC3E}">
        <p14:creationId xmlns:p14="http://schemas.microsoft.com/office/powerpoint/2010/main" val="1607638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4099D-0E1B-63C9-DAF8-4AEC285FD15A}"/>
              </a:ext>
            </a:extLst>
          </p:cNvPr>
          <p:cNvSpPr>
            <a:spLocks noGrp="1"/>
          </p:cNvSpPr>
          <p:nvPr>
            <p:ph type="title"/>
          </p:nvPr>
        </p:nvSpPr>
        <p:spPr/>
        <p:txBody>
          <a:bodyPr/>
          <a:lstStyle/>
          <a:p>
            <a:r>
              <a:rPr lang="en-US" dirty="0"/>
              <a:t>Who benefits from this project?</a:t>
            </a:r>
          </a:p>
        </p:txBody>
      </p:sp>
      <p:sp>
        <p:nvSpPr>
          <p:cNvPr id="3" name="Content Placeholder 2">
            <a:extLst>
              <a:ext uri="{FF2B5EF4-FFF2-40B4-BE49-F238E27FC236}">
                <a16:creationId xmlns:a16="http://schemas.microsoft.com/office/drawing/2014/main" id="{F0831311-E67F-54ED-4F2C-D47B91ABB766}"/>
              </a:ext>
            </a:extLst>
          </p:cNvPr>
          <p:cNvSpPr>
            <a:spLocks noGrp="1"/>
          </p:cNvSpPr>
          <p:nvPr>
            <p:ph idx="1"/>
          </p:nvPr>
        </p:nvSpPr>
        <p:spPr/>
        <p:txBody>
          <a:bodyPr/>
          <a:lstStyle/>
          <a:p>
            <a:r>
              <a:rPr lang="en-IN" dirty="0"/>
              <a:t>Public Transport Authorities</a:t>
            </a:r>
          </a:p>
          <a:p>
            <a:r>
              <a:rPr lang="en-IN" dirty="0"/>
              <a:t>Private Transport Operators</a:t>
            </a:r>
          </a:p>
          <a:p>
            <a:r>
              <a:rPr lang="en-IN" dirty="0"/>
              <a:t>Insurance Companies</a:t>
            </a:r>
          </a:p>
          <a:p>
            <a:r>
              <a:rPr lang="en-IN" dirty="0"/>
              <a:t>Security and Emergency Response Teams</a:t>
            </a:r>
          </a:p>
          <a:p>
            <a:endParaRPr lang="en-IN" b="1" dirty="0"/>
          </a:p>
          <a:p>
            <a:endParaRPr lang="en-US" dirty="0"/>
          </a:p>
        </p:txBody>
      </p:sp>
    </p:spTree>
    <p:extLst>
      <p:ext uri="{BB962C8B-B14F-4D97-AF65-F5344CB8AC3E}">
        <p14:creationId xmlns:p14="http://schemas.microsoft.com/office/powerpoint/2010/main" val="2176273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3C7D9-179E-0D1D-6124-82D7DE2B2677}"/>
              </a:ext>
            </a:extLst>
          </p:cNvPr>
          <p:cNvSpPr>
            <a:spLocks noGrp="1"/>
          </p:cNvSpPr>
          <p:nvPr>
            <p:ph type="title"/>
          </p:nvPr>
        </p:nvSpPr>
        <p:spPr/>
        <p:txBody>
          <a:bodyPr/>
          <a:lstStyle/>
          <a:p>
            <a:r>
              <a:rPr lang="en-US" dirty="0"/>
              <a:t>Drawbacks</a:t>
            </a:r>
            <a:br>
              <a:rPr lang="en-US" dirty="0"/>
            </a:br>
            <a:endParaRPr lang="en-US" dirty="0"/>
          </a:p>
        </p:txBody>
      </p:sp>
      <p:sp>
        <p:nvSpPr>
          <p:cNvPr id="3" name="Content Placeholder 2">
            <a:extLst>
              <a:ext uri="{FF2B5EF4-FFF2-40B4-BE49-F238E27FC236}">
                <a16:creationId xmlns:a16="http://schemas.microsoft.com/office/drawing/2014/main" id="{49A3658D-8F8C-34C7-BC31-CDC0748C8D0A}"/>
              </a:ext>
            </a:extLst>
          </p:cNvPr>
          <p:cNvSpPr>
            <a:spLocks noGrp="1"/>
          </p:cNvSpPr>
          <p:nvPr>
            <p:ph idx="1"/>
          </p:nvPr>
        </p:nvSpPr>
        <p:spPr/>
        <p:txBody>
          <a:bodyPr/>
          <a:lstStyle/>
          <a:p>
            <a:r>
              <a:rPr lang="en-IN" dirty="0"/>
              <a:t>Limited Dataset</a:t>
            </a:r>
          </a:p>
          <a:p>
            <a:r>
              <a:rPr lang="en-IN" dirty="0"/>
              <a:t>Privacy Concerns</a:t>
            </a:r>
          </a:p>
          <a:p>
            <a:r>
              <a:rPr lang="en-IN" dirty="0"/>
              <a:t>Dependence on Camera Quality</a:t>
            </a:r>
          </a:p>
          <a:p>
            <a:r>
              <a:rPr lang="en-IN" dirty="0"/>
              <a:t>High Computational Requirements</a:t>
            </a:r>
          </a:p>
          <a:p>
            <a:endParaRPr lang="en-IN" dirty="0"/>
          </a:p>
        </p:txBody>
      </p:sp>
    </p:spTree>
    <p:extLst>
      <p:ext uri="{BB962C8B-B14F-4D97-AF65-F5344CB8AC3E}">
        <p14:creationId xmlns:p14="http://schemas.microsoft.com/office/powerpoint/2010/main" val="3510536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30F69-F6B0-84E3-FF60-5D324CBDA6EA}"/>
              </a:ext>
            </a:extLst>
          </p:cNvPr>
          <p:cNvSpPr>
            <a:spLocks noGrp="1"/>
          </p:cNvSpPr>
          <p:nvPr>
            <p:ph type="title"/>
          </p:nvPr>
        </p:nvSpPr>
        <p:spPr/>
        <p:txBody>
          <a:bodyPr/>
          <a:lstStyle/>
          <a:p>
            <a:r>
              <a:rPr lang="en-IN" dirty="0"/>
              <a:t>Problem Identification</a:t>
            </a:r>
            <a:endParaRPr lang="en-US" dirty="0"/>
          </a:p>
        </p:txBody>
      </p:sp>
      <p:sp>
        <p:nvSpPr>
          <p:cNvPr id="3" name="Content Placeholder 2">
            <a:extLst>
              <a:ext uri="{FF2B5EF4-FFF2-40B4-BE49-F238E27FC236}">
                <a16:creationId xmlns:a16="http://schemas.microsoft.com/office/drawing/2014/main" id="{33996F32-C630-75FD-8F9F-69F4DBE12824}"/>
              </a:ext>
            </a:extLst>
          </p:cNvPr>
          <p:cNvSpPr>
            <a:spLocks noGrp="1"/>
          </p:cNvSpPr>
          <p:nvPr>
            <p:ph idx="1"/>
          </p:nvPr>
        </p:nvSpPr>
        <p:spPr/>
        <p:txBody>
          <a:bodyPr>
            <a:normAutofit/>
          </a:bodyPr>
          <a:lstStyle/>
          <a:p>
            <a:pPr>
              <a:buFont typeface="Arial" panose="020B0604020202020204" pitchFamily="34" charset="0"/>
              <a:buChar char="•"/>
            </a:pPr>
            <a:r>
              <a:rPr lang="en-IN" dirty="0"/>
              <a:t>Manual monitoring of seat occupancy in public transport is inefficient and prone to errors</a:t>
            </a:r>
          </a:p>
          <a:p>
            <a:pPr>
              <a:buFont typeface="Arial" panose="020B0604020202020204" pitchFamily="34" charset="0"/>
              <a:buChar char="•"/>
            </a:pPr>
            <a:r>
              <a:rPr lang="en-US" dirty="0"/>
              <a:t>Reserved seats for females and special categories are often misused due to the lack of an automated detection system.</a:t>
            </a:r>
          </a:p>
          <a:p>
            <a:pPr>
              <a:buFont typeface="Arial" panose="020B0604020202020204" pitchFamily="34" charset="0"/>
              <a:buChar char="•"/>
            </a:pPr>
            <a:r>
              <a:rPr lang="en-US" dirty="0"/>
              <a:t>Incidents such as fights, theft, and misbehavior occur without timely detection</a:t>
            </a:r>
          </a:p>
          <a:p>
            <a:pPr>
              <a:buFont typeface="Arial" panose="020B0604020202020204" pitchFamily="34" charset="0"/>
              <a:buChar char="•"/>
            </a:pPr>
            <a:r>
              <a:rPr lang="en-US" dirty="0"/>
              <a:t>These safety concerns arise because there is no real-time system to alert authorities about violations.</a:t>
            </a:r>
          </a:p>
          <a:p>
            <a:pPr>
              <a:buFont typeface="Arial" panose="020B0604020202020204" pitchFamily="34" charset="0"/>
              <a:buChar char="•"/>
            </a:pPr>
            <a:r>
              <a:rPr lang="en-US" dirty="0"/>
              <a:t>The absence of automated monitoring compromises passenger comfort and security.</a:t>
            </a:r>
            <a:endParaRPr lang="en-IN" dirty="0"/>
          </a:p>
        </p:txBody>
      </p:sp>
    </p:spTree>
    <p:extLst>
      <p:ext uri="{BB962C8B-B14F-4D97-AF65-F5344CB8AC3E}">
        <p14:creationId xmlns:p14="http://schemas.microsoft.com/office/powerpoint/2010/main" val="1388542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4D851-BA80-BF78-A79A-5D07AF73F455}"/>
              </a:ext>
            </a:extLst>
          </p:cNvPr>
          <p:cNvSpPr>
            <a:spLocks noGrp="1"/>
          </p:cNvSpPr>
          <p:nvPr>
            <p:ph type="title"/>
          </p:nvPr>
        </p:nvSpPr>
        <p:spPr/>
        <p:txBody>
          <a:bodyPr/>
          <a:lstStyle/>
          <a:p>
            <a:r>
              <a:rPr lang="en-IN" dirty="0"/>
              <a:t>Objectives</a:t>
            </a:r>
            <a:endParaRPr lang="en-US" dirty="0"/>
          </a:p>
        </p:txBody>
      </p:sp>
      <p:sp>
        <p:nvSpPr>
          <p:cNvPr id="3" name="Content Placeholder 2">
            <a:extLst>
              <a:ext uri="{FF2B5EF4-FFF2-40B4-BE49-F238E27FC236}">
                <a16:creationId xmlns:a16="http://schemas.microsoft.com/office/drawing/2014/main" id="{1ABDE8B1-05E6-E8F5-287F-E079B29F536B}"/>
              </a:ext>
            </a:extLst>
          </p:cNvPr>
          <p:cNvSpPr>
            <a:spLocks noGrp="1"/>
          </p:cNvSpPr>
          <p:nvPr>
            <p:ph idx="1"/>
          </p:nvPr>
        </p:nvSpPr>
        <p:spPr/>
        <p:txBody>
          <a:bodyPr>
            <a:normAutofit/>
          </a:bodyPr>
          <a:lstStyle/>
          <a:p>
            <a:r>
              <a:rPr lang="en-US" dirty="0"/>
              <a:t>To automatically detect empty and occupied seats using AI-based techniques.</a:t>
            </a:r>
            <a:endParaRPr lang="en-IN" dirty="0"/>
          </a:p>
          <a:p>
            <a:r>
              <a:rPr lang="en-US" dirty="0"/>
              <a:t>To identify fights, theft, and misbehavior in real time.</a:t>
            </a:r>
            <a:endParaRPr lang="en-IN" dirty="0"/>
          </a:p>
          <a:p>
            <a:r>
              <a:rPr lang="en-IN" dirty="0"/>
              <a:t>To provide real-time alerts to transport authorities for quick response to incidents.</a:t>
            </a:r>
          </a:p>
          <a:p>
            <a:r>
              <a:rPr lang="en-US" dirty="0"/>
              <a:t>To enhance safety, comfort, and operational efficiency in public transportation</a:t>
            </a:r>
          </a:p>
          <a:p>
            <a:r>
              <a:rPr lang="en-IN" dirty="0"/>
              <a:t>To create a scalable solution that can be implemented in various types of transport systems.</a:t>
            </a:r>
          </a:p>
          <a:p>
            <a:endParaRPr lang="en-IN" dirty="0"/>
          </a:p>
          <a:p>
            <a:endParaRPr lang="en-US" dirty="0"/>
          </a:p>
        </p:txBody>
      </p:sp>
    </p:spTree>
    <p:extLst>
      <p:ext uri="{BB962C8B-B14F-4D97-AF65-F5344CB8AC3E}">
        <p14:creationId xmlns:p14="http://schemas.microsoft.com/office/powerpoint/2010/main" val="35446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51963-9AB2-61FB-75B8-B9D1BD163C51}"/>
              </a:ext>
            </a:extLst>
          </p:cNvPr>
          <p:cNvSpPr>
            <a:spLocks noGrp="1"/>
          </p:cNvSpPr>
          <p:nvPr>
            <p:ph type="title"/>
          </p:nvPr>
        </p:nvSpPr>
        <p:spPr/>
        <p:txBody>
          <a:bodyPr/>
          <a:lstStyle/>
          <a:p>
            <a:r>
              <a:rPr lang="en-IN" dirty="0"/>
              <a:t>Abstract</a:t>
            </a:r>
            <a:br>
              <a:rPr lang="en-IN" dirty="0"/>
            </a:br>
            <a:endParaRPr lang="en-US" dirty="0"/>
          </a:p>
        </p:txBody>
      </p:sp>
      <p:sp>
        <p:nvSpPr>
          <p:cNvPr id="3" name="Content Placeholder 2">
            <a:extLst>
              <a:ext uri="{FF2B5EF4-FFF2-40B4-BE49-F238E27FC236}">
                <a16:creationId xmlns:a16="http://schemas.microsoft.com/office/drawing/2014/main" id="{B2F2FB62-BC16-84FB-5FF5-B24E6CA6B1D3}"/>
              </a:ext>
            </a:extLst>
          </p:cNvPr>
          <p:cNvSpPr>
            <a:spLocks noGrp="1"/>
          </p:cNvSpPr>
          <p:nvPr>
            <p:ph idx="1"/>
          </p:nvPr>
        </p:nvSpPr>
        <p:spPr/>
        <p:txBody>
          <a:bodyPr>
            <a:normAutofit/>
          </a:bodyPr>
          <a:lstStyle/>
          <a:p>
            <a:r>
              <a:rPr lang="en-IN" dirty="0"/>
              <a:t>The Deep Learning and Computer Vision Enabled Transport Policing System strives to contribute to improving and increasing transport safety and the behaviour and discipline of commuters while in a public transport environment through the use of knowledge of advanced artificial intelligence technologies. It uses technologies such as deep learning and computer vision that continuously finds measure where there is observed seat occupancy and or fight, violence or any kind of behaviours occurring in a transport vehicle such as a bus and a train. It uses continuous video to do an automated video processing, for automated analysis to automated finding anything that constitutes a violation and sending sending notification alerts to the transport authorities to act to the events as they unfold and in real-time. </a:t>
            </a:r>
          </a:p>
        </p:txBody>
      </p:sp>
    </p:spTree>
    <p:extLst>
      <p:ext uri="{BB962C8B-B14F-4D97-AF65-F5344CB8AC3E}">
        <p14:creationId xmlns:p14="http://schemas.microsoft.com/office/powerpoint/2010/main" val="105596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CA6C18-5C40-63EE-024F-95BEDB7663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C46022-E016-AE64-DC17-211C8DDCD689}"/>
              </a:ext>
            </a:extLst>
          </p:cNvPr>
          <p:cNvSpPr>
            <a:spLocks noGrp="1"/>
          </p:cNvSpPr>
          <p:nvPr>
            <p:ph type="title"/>
          </p:nvPr>
        </p:nvSpPr>
        <p:spPr/>
        <p:txBody>
          <a:bodyPr/>
          <a:lstStyle/>
          <a:p>
            <a:r>
              <a:rPr lang="en-IN" dirty="0"/>
              <a:t>Abstract (contd.)</a:t>
            </a:r>
            <a:br>
              <a:rPr lang="en-IN" dirty="0"/>
            </a:br>
            <a:endParaRPr lang="en-US" dirty="0"/>
          </a:p>
        </p:txBody>
      </p:sp>
      <p:sp>
        <p:nvSpPr>
          <p:cNvPr id="3" name="Content Placeholder 2">
            <a:extLst>
              <a:ext uri="{FF2B5EF4-FFF2-40B4-BE49-F238E27FC236}">
                <a16:creationId xmlns:a16="http://schemas.microsoft.com/office/drawing/2014/main" id="{2D097058-EF95-C147-0446-C8325B01EF21}"/>
              </a:ext>
            </a:extLst>
          </p:cNvPr>
          <p:cNvSpPr>
            <a:spLocks noGrp="1"/>
          </p:cNvSpPr>
          <p:nvPr>
            <p:ph idx="1"/>
          </p:nvPr>
        </p:nvSpPr>
        <p:spPr/>
        <p:txBody>
          <a:bodyPr>
            <a:normAutofit fontScale="92500" lnSpcReduction="10000"/>
          </a:bodyPr>
          <a:lstStyle/>
          <a:p>
            <a:r>
              <a:rPr lang="en-IN" dirty="0"/>
              <a:t>This system has the advantage of reducing the need for human monitoring, enhancing control and efficiency of the operation of monitoring an environment, and a safer overall travelling passenger environment. Moreover, it is scalable, with options to expand to different types of transport networks. In addition, this type of system promotes responsible behaviour to commuters on public transport, while providing means for transport authorities to maintain order even control in public transport environments. Also, the system will provide automation and efficiency, reliable systems that continuously process large quantities of information without compromising efficiencies, that can offer a more comprehensive account of activities. This project has also demonstrated the potential interactive possibilities of AI-powered systems to enhance and improve safety in the public and ensures to enhance transportation management of public transport systems more efficiently with technologically advanced means and systems of activity accountability and data management and reporting to facilitate a better commuting experience overall.</a:t>
            </a:r>
          </a:p>
        </p:txBody>
      </p:sp>
    </p:spTree>
    <p:extLst>
      <p:ext uri="{BB962C8B-B14F-4D97-AF65-F5344CB8AC3E}">
        <p14:creationId xmlns:p14="http://schemas.microsoft.com/office/powerpoint/2010/main" val="2824681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89C25-B359-07FD-D369-885A362FD9A7}"/>
              </a:ext>
            </a:extLst>
          </p:cNvPr>
          <p:cNvSpPr>
            <a:spLocks noGrp="1"/>
          </p:cNvSpPr>
          <p:nvPr>
            <p:ph type="title"/>
          </p:nvPr>
        </p:nvSpPr>
        <p:spPr/>
        <p:txBody>
          <a:bodyPr/>
          <a:lstStyle/>
          <a:p>
            <a:r>
              <a:rPr lang="en-IN" dirty="0"/>
              <a:t>Methodology</a:t>
            </a:r>
            <a:endParaRPr lang="en-US" dirty="0"/>
          </a:p>
        </p:txBody>
      </p:sp>
      <p:sp>
        <p:nvSpPr>
          <p:cNvPr id="3" name="Content Placeholder 2">
            <a:extLst>
              <a:ext uri="{FF2B5EF4-FFF2-40B4-BE49-F238E27FC236}">
                <a16:creationId xmlns:a16="http://schemas.microsoft.com/office/drawing/2014/main" id="{67971DFE-54A0-DA6A-E8BE-ED390D16F347}"/>
              </a:ext>
            </a:extLst>
          </p:cNvPr>
          <p:cNvSpPr>
            <a:spLocks noGrp="1"/>
          </p:cNvSpPr>
          <p:nvPr>
            <p:ph idx="1"/>
          </p:nvPr>
        </p:nvSpPr>
        <p:spPr>
          <a:xfrm>
            <a:off x="677334" y="1533833"/>
            <a:ext cx="8596668" cy="5922175"/>
          </a:xfrm>
        </p:spPr>
        <p:txBody>
          <a:bodyPr>
            <a:normAutofit/>
          </a:bodyPr>
          <a:lstStyle/>
          <a:p>
            <a:r>
              <a:rPr lang="en-IN" b="1" dirty="0"/>
              <a:t>Data Acquisition: </a:t>
            </a:r>
            <a:r>
              <a:rPr lang="en-IN" dirty="0"/>
              <a:t>Public datasets such as RWF-2000, SCFD</a:t>
            </a:r>
            <a:r>
              <a:rPr lang="en-IN" b="1" dirty="0"/>
              <a:t>.</a:t>
            </a:r>
            <a:r>
              <a:rPr lang="en-IN" dirty="0"/>
              <a:t> Annotations include labels for fight scenes, passenger head locations, and seat boundaries</a:t>
            </a:r>
          </a:p>
          <a:p>
            <a:r>
              <a:rPr lang="en-IN" b="1" dirty="0"/>
              <a:t>Preprocessing: </a:t>
            </a:r>
            <a:r>
              <a:rPr lang="en-IN" dirty="0"/>
              <a:t>Frame extraction from video streams. Data augmentation techniques such as flipping, rotation, and brightness adjustment to improve model robustness.</a:t>
            </a:r>
          </a:p>
          <a:p>
            <a:r>
              <a:rPr lang="en-IN" b="1" dirty="0"/>
              <a:t>Model Used: </a:t>
            </a:r>
            <a:r>
              <a:rPr lang="en-IN" dirty="0"/>
              <a:t>YOLOv12 or </a:t>
            </a:r>
            <a:r>
              <a:rPr lang="en-IN" dirty="0" err="1"/>
              <a:t>EfficientNet</a:t>
            </a:r>
            <a:r>
              <a:rPr lang="en-IN" dirty="0"/>
              <a:t>-based CNN models are trained to detect human heads and seat areas from video frames.</a:t>
            </a:r>
          </a:p>
          <a:p>
            <a:r>
              <a:rPr lang="en-IN" b="1" dirty="0"/>
              <a:t>Detection Process: </a:t>
            </a:r>
            <a:r>
              <a:rPr lang="en-IN" dirty="0"/>
              <a:t>Human pose landmarks are extracted from each frame using models like </a:t>
            </a:r>
            <a:r>
              <a:rPr lang="en-IN" dirty="0" err="1"/>
              <a:t>OpenPose</a:t>
            </a:r>
            <a:r>
              <a:rPr lang="en-IN" dirty="0"/>
              <a:t> or </a:t>
            </a:r>
            <a:r>
              <a:rPr lang="en-IN" dirty="0" err="1"/>
              <a:t>MediaPipe</a:t>
            </a:r>
            <a:r>
              <a:rPr lang="en-IN" dirty="0"/>
              <a:t>.</a:t>
            </a:r>
          </a:p>
          <a:p>
            <a:endParaRPr lang="en-IN" dirty="0"/>
          </a:p>
          <a:p>
            <a:endParaRPr lang="en-IN" dirty="0"/>
          </a:p>
          <a:p>
            <a:pPr marL="0" indent="0">
              <a:buNone/>
            </a:pPr>
            <a:endParaRPr lang="en-US" dirty="0"/>
          </a:p>
          <a:p>
            <a:endParaRPr lang="en-IN" dirty="0"/>
          </a:p>
          <a:p>
            <a:endParaRPr lang="en-IN" dirty="0"/>
          </a:p>
          <a:p>
            <a:endParaRPr lang="en-IN" dirty="0"/>
          </a:p>
        </p:txBody>
      </p:sp>
    </p:spTree>
    <p:extLst>
      <p:ext uri="{BB962C8B-B14F-4D97-AF65-F5344CB8AC3E}">
        <p14:creationId xmlns:p14="http://schemas.microsoft.com/office/powerpoint/2010/main" val="12372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E66D1-D412-ACC6-80A7-954868D4D6CE}"/>
              </a:ext>
            </a:extLst>
          </p:cNvPr>
          <p:cNvSpPr>
            <a:spLocks noGrp="1"/>
          </p:cNvSpPr>
          <p:nvPr>
            <p:ph type="title"/>
          </p:nvPr>
        </p:nvSpPr>
        <p:spPr/>
        <p:txBody>
          <a:bodyPr/>
          <a:lstStyle/>
          <a:p>
            <a:r>
              <a:rPr lang="en-IN" dirty="0"/>
              <a:t>Model Architecture</a:t>
            </a:r>
            <a:endParaRPr lang="en-US" dirty="0"/>
          </a:p>
        </p:txBody>
      </p:sp>
      <p:sp>
        <p:nvSpPr>
          <p:cNvPr id="3" name="Content Placeholder 2">
            <a:extLst>
              <a:ext uri="{FF2B5EF4-FFF2-40B4-BE49-F238E27FC236}">
                <a16:creationId xmlns:a16="http://schemas.microsoft.com/office/drawing/2014/main" id="{592D31D9-0216-5B91-DD2D-5AA84B019AFB}"/>
              </a:ext>
            </a:extLst>
          </p:cNvPr>
          <p:cNvSpPr>
            <a:spLocks noGrp="1"/>
          </p:cNvSpPr>
          <p:nvPr>
            <p:ph idx="1"/>
          </p:nvPr>
        </p:nvSpPr>
        <p:spPr>
          <a:xfrm>
            <a:off x="2773598" y="165224"/>
            <a:ext cx="7960589" cy="5884720"/>
          </a:xfrm>
        </p:spPr>
        <p:txBody>
          <a:bodyPr/>
          <a:lstStyle/>
          <a:p>
            <a:pPr marL="0" indent="0">
              <a:buNone/>
            </a:pPr>
            <a:endParaRPr lang="en-IN" dirty="0"/>
          </a:p>
          <a:p>
            <a:endParaRPr lang="en-US" dirty="0"/>
          </a:p>
        </p:txBody>
      </p:sp>
      <p:sp>
        <p:nvSpPr>
          <p:cNvPr id="9" name="AutoShape 2" descr="Image of ">
            <a:extLst>
              <a:ext uri="{FF2B5EF4-FFF2-40B4-BE49-F238E27FC236}">
                <a16:creationId xmlns:a16="http://schemas.microsoft.com/office/drawing/2014/main" id="{A512E3D4-D337-4BB2-2CE2-DF61E9F6B8E4}"/>
              </a:ext>
            </a:extLst>
          </p:cNvPr>
          <p:cNvSpPr>
            <a:spLocks noChangeAspect="1" noChangeArrowheads="1"/>
          </p:cNvSpPr>
          <p:nvPr/>
        </p:nvSpPr>
        <p:spPr bwMode="auto">
          <a:xfrm>
            <a:off x="5943599" y="3164285"/>
            <a:ext cx="417115" cy="41711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a:extLst>
              <a:ext uri="{FF2B5EF4-FFF2-40B4-BE49-F238E27FC236}">
                <a16:creationId xmlns:a16="http://schemas.microsoft.com/office/drawing/2014/main" id="{579D1F3A-205D-FC4D-56C5-D3C801DD0D51}"/>
              </a:ext>
            </a:extLst>
          </p:cNvPr>
          <p:cNvSpPr>
            <a:spLocks noChangeAspect="1" noChangeArrowheads="1"/>
          </p:cNvSpPr>
          <p:nvPr/>
        </p:nvSpPr>
        <p:spPr bwMode="auto">
          <a:xfrm>
            <a:off x="6095999" y="3316685"/>
            <a:ext cx="417115" cy="41711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32BA4A2A-DE29-944B-E984-BAA4C42E1C1E}"/>
              </a:ext>
            </a:extLst>
          </p:cNvPr>
          <p:cNvSpPr/>
          <p:nvPr/>
        </p:nvSpPr>
        <p:spPr>
          <a:xfrm>
            <a:off x="5054278" y="1371600"/>
            <a:ext cx="1905321" cy="7625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Video Footage</a:t>
            </a:r>
          </a:p>
        </p:txBody>
      </p:sp>
      <p:sp>
        <p:nvSpPr>
          <p:cNvPr id="16" name="Rectangle 15">
            <a:extLst>
              <a:ext uri="{FF2B5EF4-FFF2-40B4-BE49-F238E27FC236}">
                <a16:creationId xmlns:a16="http://schemas.microsoft.com/office/drawing/2014/main" id="{1C2B88C8-B720-22C0-26A0-621F2D030D3F}"/>
              </a:ext>
            </a:extLst>
          </p:cNvPr>
          <p:cNvSpPr/>
          <p:nvPr/>
        </p:nvSpPr>
        <p:spPr>
          <a:xfrm>
            <a:off x="5054278" y="2331508"/>
            <a:ext cx="1905321" cy="7357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Preprocessing</a:t>
            </a:r>
          </a:p>
        </p:txBody>
      </p:sp>
      <p:sp>
        <p:nvSpPr>
          <p:cNvPr id="18" name="Rectangle 17">
            <a:extLst>
              <a:ext uri="{FF2B5EF4-FFF2-40B4-BE49-F238E27FC236}">
                <a16:creationId xmlns:a16="http://schemas.microsoft.com/office/drawing/2014/main" id="{71DFB88B-13EA-A300-9815-679999462002}"/>
              </a:ext>
            </a:extLst>
          </p:cNvPr>
          <p:cNvSpPr/>
          <p:nvPr/>
        </p:nvSpPr>
        <p:spPr>
          <a:xfrm>
            <a:off x="2046557" y="3412063"/>
            <a:ext cx="1905321" cy="7625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Seat occupancy</a:t>
            </a:r>
            <a:br>
              <a:rPr lang="en-US" dirty="0"/>
            </a:br>
            <a:r>
              <a:rPr lang="en-US" dirty="0"/>
              <a:t>detection</a:t>
            </a:r>
          </a:p>
        </p:txBody>
      </p:sp>
      <p:sp>
        <p:nvSpPr>
          <p:cNvPr id="19" name="Rectangle 18">
            <a:extLst>
              <a:ext uri="{FF2B5EF4-FFF2-40B4-BE49-F238E27FC236}">
                <a16:creationId xmlns:a16="http://schemas.microsoft.com/office/drawing/2014/main" id="{B963FB54-07BD-B0E3-20DD-C92C41BD4047}"/>
              </a:ext>
            </a:extLst>
          </p:cNvPr>
          <p:cNvSpPr/>
          <p:nvPr/>
        </p:nvSpPr>
        <p:spPr>
          <a:xfrm>
            <a:off x="8062001" y="3412063"/>
            <a:ext cx="1905321" cy="7625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Misbehavior</a:t>
            </a:r>
            <a:br>
              <a:rPr lang="en-US" dirty="0"/>
            </a:br>
            <a:r>
              <a:rPr lang="en-US" dirty="0"/>
              <a:t>detection</a:t>
            </a:r>
          </a:p>
        </p:txBody>
      </p:sp>
      <p:sp>
        <p:nvSpPr>
          <p:cNvPr id="20" name="Rectangle 19">
            <a:extLst>
              <a:ext uri="{FF2B5EF4-FFF2-40B4-BE49-F238E27FC236}">
                <a16:creationId xmlns:a16="http://schemas.microsoft.com/office/drawing/2014/main" id="{F69AF7D8-5475-94B5-EC0F-97B30C82228D}"/>
              </a:ext>
            </a:extLst>
          </p:cNvPr>
          <p:cNvSpPr/>
          <p:nvPr/>
        </p:nvSpPr>
        <p:spPr>
          <a:xfrm>
            <a:off x="5054277" y="4749536"/>
            <a:ext cx="1905321" cy="6340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Computing Unit</a:t>
            </a:r>
          </a:p>
        </p:txBody>
      </p:sp>
      <p:sp>
        <p:nvSpPr>
          <p:cNvPr id="21" name="Rectangle 20">
            <a:extLst>
              <a:ext uri="{FF2B5EF4-FFF2-40B4-BE49-F238E27FC236}">
                <a16:creationId xmlns:a16="http://schemas.microsoft.com/office/drawing/2014/main" id="{55DEACCA-5EB4-7A30-1D7B-DC37C731EF9D}"/>
              </a:ext>
            </a:extLst>
          </p:cNvPr>
          <p:cNvSpPr/>
          <p:nvPr/>
        </p:nvSpPr>
        <p:spPr>
          <a:xfrm>
            <a:off x="4844567" y="5830092"/>
            <a:ext cx="2385562" cy="6945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Alert System</a:t>
            </a:r>
          </a:p>
        </p:txBody>
      </p:sp>
      <p:cxnSp>
        <p:nvCxnSpPr>
          <p:cNvPr id="23" name="Straight Arrow Connector 22">
            <a:extLst>
              <a:ext uri="{FF2B5EF4-FFF2-40B4-BE49-F238E27FC236}">
                <a16:creationId xmlns:a16="http://schemas.microsoft.com/office/drawing/2014/main" id="{5DB4E700-84F3-3A23-F2A1-8978B4B21B7F}"/>
              </a:ext>
            </a:extLst>
          </p:cNvPr>
          <p:cNvCxnSpPr>
            <a:stCxn id="15" idx="2"/>
            <a:endCxn id="16" idx="0"/>
          </p:cNvCxnSpPr>
          <p:nvPr/>
        </p:nvCxnSpPr>
        <p:spPr>
          <a:xfrm>
            <a:off x="6006939" y="2134140"/>
            <a:ext cx="0" cy="197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FBA0257-0E8A-AD2E-5CA4-FC4C2C5A075F}"/>
              </a:ext>
            </a:extLst>
          </p:cNvPr>
          <p:cNvCxnSpPr>
            <a:stCxn id="16" idx="2"/>
            <a:endCxn id="18" idx="0"/>
          </p:cNvCxnSpPr>
          <p:nvPr/>
        </p:nvCxnSpPr>
        <p:spPr>
          <a:xfrm flipH="1">
            <a:off x="2999218" y="3067291"/>
            <a:ext cx="3007721" cy="344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3736F0D-43D3-13C6-0A9E-9BD0519D35F7}"/>
              </a:ext>
            </a:extLst>
          </p:cNvPr>
          <p:cNvCxnSpPr>
            <a:stCxn id="16" idx="2"/>
            <a:endCxn id="19" idx="0"/>
          </p:cNvCxnSpPr>
          <p:nvPr/>
        </p:nvCxnSpPr>
        <p:spPr>
          <a:xfrm>
            <a:off x="6006939" y="3067291"/>
            <a:ext cx="3007723" cy="344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2036B3D-33B8-95E3-97A9-2495B106D6E5}"/>
              </a:ext>
            </a:extLst>
          </p:cNvPr>
          <p:cNvCxnSpPr>
            <a:cxnSpLocks/>
            <a:endCxn id="20" idx="0"/>
          </p:cNvCxnSpPr>
          <p:nvPr/>
        </p:nvCxnSpPr>
        <p:spPr>
          <a:xfrm>
            <a:off x="3356658" y="4051030"/>
            <a:ext cx="2650280" cy="698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1CA4644-A6BA-D660-EA1D-5F2AC68A8114}"/>
              </a:ext>
            </a:extLst>
          </p:cNvPr>
          <p:cNvCxnSpPr>
            <a:cxnSpLocks/>
            <a:stCxn id="19" idx="2"/>
            <a:endCxn id="20" idx="0"/>
          </p:cNvCxnSpPr>
          <p:nvPr/>
        </p:nvCxnSpPr>
        <p:spPr>
          <a:xfrm flipH="1">
            <a:off x="6006938" y="4174603"/>
            <a:ext cx="3007724" cy="574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F5B6352-43B2-6083-1E4F-5829140A1417}"/>
              </a:ext>
            </a:extLst>
          </p:cNvPr>
          <p:cNvCxnSpPr>
            <a:cxnSpLocks/>
            <a:stCxn id="20" idx="2"/>
            <a:endCxn id="21" idx="0"/>
          </p:cNvCxnSpPr>
          <p:nvPr/>
        </p:nvCxnSpPr>
        <p:spPr>
          <a:xfrm>
            <a:off x="6006938" y="5383617"/>
            <a:ext cx="30410" cy="446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7586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nsors 20 02178 g001">
            <a:extLst>
              <a:ext uri="{FF2B5EF4-FFF2-40B4-BE49-F238E27FC236}">
                <a16:creationId xmlns:a16="http://schemas.microsoft.com/office/drawing/2014/main" id="{DD643D1F-8DD8-03F2-3043-6924F6E1B0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51123" y="255639"/>
            <a:ext cx="5909187" cy="64696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B2B01C2-325A-3969-7FB9-4074F29F53AD}"/>
              </a:ext>
            </a:extLst>
          </p:cNvPr>
          <p:cNvSpPr/>
          <p:nvPr/>
        </p:nvSpPr>
        <p:spPr>
          <a:xfrm>
            <a:off x="7393857" y="1691148"/>
            <a:ext cx="1543665" cy="3637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Train the CNN</a:t>
            </a:r>
            <a:endParaRPr lang="en-IN" sz="1200" dirty="0"/>
          </a:p>
        </p:txBody>
      </p:sp>
    </p:spTree>
    <p:extLst>
      <p:ext uri="{BB962C8B-B14F-4D97-AF65-F5344CB8AC3E}">
        <p14:creationId xmlns:p14="http://schemas.microsoft.com/office/powerpoint/2010/main" val="442271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AB923-24EF-88B1-9644-65100697D4FF}"/>
              </a:ext>
            </a:extLst>
          </p:cNvPr>
          <p:cNvSpPr>
            <a:spLocks noGrp="1"/>
          </p:cNvSpPr>
          <p:nvPr>
            <p:ph type="title"/>
          </p:nvPr>
        </p:nvSpPr>
        <p:spPr/>
        <p:txBody>
          <a:bodyPr/>
          <a:lstStyle/>
          <a:p>
            <a:r>
              <a:rPr lang="en-US" dirty="0"/>
              <a:t>Research papers related to violence detection</a:t>
            </a:r>
          </a:p>
        </p:txBody>
      </p:sp>
      <p:sp>
        <p:nvSpPr>
          <p:cNvPr id="3" name="Content Placeholder 2">
            <a:extLst>
              <a:ext uri="{FF2B5EF4-FFF2-40B4-BE49-F238E27FC236}">
                <a16:creationId xmlns:a16="http://schemas.microsoft.com/office/drawing/2014/main" id="{12F92E86-A72D-0F0A-4AA5-CCBB44AB0146}"/>
              </a:ext>
            </a:extLst>
          </p:cNvPr>
          <p:cNvSpPr>
            <a:spLocks noGrp="1"/>
          </p:cNvSpPr>
          <p:nvPr>
            <p:ph idx="1"/>
          </p:nvPr>
        </p:nvSpPr>
        <p:spPr>
          <a:xfrm>
            <a:off x="748154" y="1930400"/>
            <a:ext cx="7796540" cy="3621375"/>
          </a:xfrm>
        </p:spPr>
        <p:txBody>
          <a:bodyPr>
            <a:normAutofit/>
          </a:bodyPr>
          <a:lstStyle/>
          <a:p>
            <a:r>
              <a:rPr lang="en-US" dirty="0"/>
              <a:t>Main:- </a:t>
            </a:r>
            <a:r>
              <a:rPr lang="en-IN" dirty="0">
                <a:hlinkClick r:id="rId2"/>
              </a:rPr>
              <a:t>Bus Violence: An Open Benchmark for Video Violence Detection on Public Transport</a:t>
            </a:r>
            <a:endParaRPr lang="en-IN" dirty="0"/>
          </a:p>
          <a:p>
            <a:r>
              <a:rPr lang="en-US" dirty="0">
                <a:hlinkClick r:id="rId3"/>
              </a:rPr>
              <a:t>Automated violence monitoring system for real-time fistfight detection using deep learning-based temporal action localization</a:t>
            </a:r>
            <a:endParaRPr lang="en-US" dirty="0"/>
          </a:p>
          <a:p>
            <a:r>
              <a:rPr lang="en-US" dirty="0">
                <a:hlinkClick r:id="rId4"/>
              </a:rPr>
              <a:t>Safety After Dark: A Privacy Compliant and Real-Time Edge Computing Intelligent Video Analytics for Safer Public Transportation</a:t>
            </a:r>
            <a:endParaRPr lang="en-US" dirty="0"/>
          </a:p>
          <a:p>
            <a:endParaRPr lang="en-US" dirty="0"/>
          </a:p>
          <a:p>
            <a:endParaRPr lang="en-US" dirty="0"/>
          </a:p>
          <a:p>
            <a:endParaRPr lang="en-US" dirty="0"/>
          </a:p>
          <a:p>
            <a:endParaRPr lang="en-IN" dirty="0"/>
          </a:p>
          <a:p>
            <a:endParaRPr lang="en-IN" dirty="0"/>
          </a:p>
          <a:p>
            <a:endParaRPr lang="en-US" dirty="0"/>
          </a:p>
        </p:txBody>
      </p:sp>
    </p:spTree>
    <p:extLst>
      <p:ext uri="{BB962C8B-B14F-4D97-AF65-F5344CB8AC3E}">
        <p14:creationId xmlns:p14="http://schemas.microsoft.com/office/powerpoint/2010/main" val="35263602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561</TotalTime>
  <Words>750</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CitiSite:Deep Learning and Computer Vision Enabled Transport Policing System </vt:lpstr>
      <vt:lpstr>Problem Identification</vt:lpstr>
      <vt:lpstr>Objectives</vt:lpstr>
      <vt:lpstr>Abstract </vt:lpstr>
      <vt:lpstr>Abstract (contd.) </vt:lpstr>
      <vt:lpstr>Methodology</vt:lpstr>
      <vt:lpstr>Model Architecture</vt:lpstr>
      <vt:lpstr>PowerPoint Presentation</vt:lpstr>
      <vt:lpstr>Research papers related to violence detection</vt:lpstr>
      <vt:lpstr>Research Papers related to seat occupancy</vt:lpstr>
      <vt:lpstr>Implementation</vt:lpstr>
      <vt:lpstr>Who benefits from this project?</vt:lpstr>
      <vt:lpstr>Drawbacks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Seat occupancy Reserved Seat Monitoring</dc:title>
  <dc:creator>Microsoft Office User</dc:creator>
  <cp:lastModifiedBy>yashmaan singh</cp:lastModifiedBy>
  <cp:revision>13</cp:revision>
  <dcterms:created xsi:type="dcterms:W3CDTF">2025-08-23T11:09:29Z</dcterms:created>
  <dcterms:modified xsi:type="dcterms:W3CDTF">2025-09-09T06:46:54Z</dcterms:modified>
</cp:coreProperties>
</file>