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3"/>
    <p:restoredTop sz="96327"/>
  </p:normalViewPr>
  <p:slideViewPr>
    <p:cSldViewPr snapToGrid="0">
      <p:cViewPr varScale="1">
        <p:scale>
          <a:sx n="45" d="100"/>
          <a:sy n="45" d="100"/>
        </p:scale>
        <p:origin x="67" y="8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9/7/2025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9/7/2025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9/7/2025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9/7/2025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B1F1-8BA6-8E10-792C-D42A1D9570B9}"/>
              </a:ext>
            </a:extLst>
          </p:cNvPr>
          <p:cNvSpPr>
            <a:spLocks noGrp="1"/>
          </p:cNvSpPr>
          <p:nvPr>
            <p:ph type="ctrTitle"/>
          </p:nvPr>
        </p:nvSpPr>
        <p:spPr/>
        <p:txBody>
          <a:bodyPr>
            <a:noAutofit/>
          </a:bodyPr>
          <a:lstStyle/>
          <a:p>
            <a:r>
              <a:rPr lang="en-US" sz="4000" dirty="0"/>
              <a:t>Deep Learning and Computer Vision Enabled </a:t>
            </a:r>
            <a:r>
              <a:rPr lang="en-US" sz="4000"/>
              <a:t>Transport Policing System </a:t>
            </a:r>
            <a:endParaRPr lang="en-US" sz="4000" dirty="0"/>
          </a:p>
        </p:txBody>
      </p:sp>
      <p:sp>
        <p:nvSpPr>
          <p:cNvPr id="3" name="Subtitle 2">
            <a:extLst>
              <a:ext uri="{FF2B5EF4-FFF2-40B4-BE49-F238E27FC236}">
                <a16:creationId xmlns:a16="http://schemas.microsoft.com/office/drawing/2014/main" id="{2C4BD52B-7763-CC8F-A984-C506BCDC6770}"/>
              </a:ext>
            </a:extLst>
          </p:cNvPr>
          <p:cNvSpPr>
            <a:spLocks noGrp="1"/>
          </p:cNvSpPr>
          <p:nvPr>
            <p:ph type="subTitle" idx="1"/>
          </p:nvPr>
        </p:nvSpPr>
        <p:spPr>
          <a:xfrm>
            <a:off x="2762943" y="2268786"/>
            <a:ext cx="5357600" cy="1160213"/>
          </a:xfrm>
        </p:spPr>
        <p:txBody>
          <a:bodyPr/>
          <a:lstStyle/>
          <a:p>
            <a:r>
              <a:rPr lang="en-US" dirty="0"/>
              <a:t>By Yashmaan Singh ,Bhanu Pratap and </a:t>
            </a:r>
            <a:r>
              <a:rPr lang="en-US" dirty="0" err="1"/>
              <a:t>Ojasv</a:t>
            </a:r>
            <a:r>
              <a:rPr lang="en-US" dirty="0"/>
              <a:t> Tyagi</a:t>
            </a:r>
            <a:br>
              <a:rPr lang="en-US" dirty="0"/>
            </a:br>
            <a:r>
              <a:rPr lang="en-US" dirty="0"/>
              <a:t>MCA 3</a:t>
            </a:r>
            <a:r>
              <a:rPr lang="en-US" baseline="30000" dirty="0"/>
              <a:t>rd</a:t>
            </a:r>
            <a:r>
              <a:rPr lang="en-US" dirty="0"/>
              <a:t> Sem</a:t>
            </a:r>
          </a:p>
        </p:txBody>
      </p:sp>
    </p:spTree>
    <p:extLst>
      <p:ext uri="{BB962C8B-B14F-4D97-AF65-F5344CB8AC3E}">
        <p14:creationId xmlns:p14="http://schemas.microsoft.com/office/powerpoint/2010/main" val="164699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5CA7-17DF-411E-FE09-719F4A01161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681C0E4A-2F13-CE79-D9D5-ABCE76C97E9F}"/>
              </a:ext>
            </a:extLst>
          </p:cNvPr>
          <p:cNvSpPr>
            <a:spLocks noGrp="1"/>
          </p:cNvSpPr>
          <p:nvPr>
            <p:ph idx="1"/>
          </p:nvPr>
        </p:nvSpPr>
        <p:spPr/>
        <p:txBody>
          <a:bodyPr/>
          <a:lstStyle/>
          <a:p>
            <a:r>
              <a:rPr lang="en-IN" dirty="0"/>
              <a:t>Low light (night buses).</a:t>
            </a:r>
          </a:p>
          <a:p>
            <a:r>
              <a:rPr lang="en-IN" dirty="0"/>
              <a:t>Occlusion (bags, people blocking view).</a:t>
            </a:r>
          </a:p>
          <a:p>
            <a:r>
              <a:rPr lang="en-IN" dirty="0"/>
              <a:t>Privacy (face data).</a:t>
            </a:r>
          </a:p>
          <a:p>
            <a:r>
              <a:rPr lang="en-IN" dirty="0"/>
              <a:t>Accuracy of gender classification in real-world conditions.</a:t>
            </a:r>
          </a:p>
          <a:p>
            <a:r>
              <a:rPr lang="en-US" dirty="0"/>
              <a:t>Getting dataset for training model</a:t>
            </a:r>
          </a:p>
        </p:txBody>
      </p:sp>
    </p:spTree>
    <p:extLst>
      <p:ext uri="{BB962C8B-B14F-4D97-AF65-F5344CB8AC3E}">
        <p14:creationId xmlns:p14="http://schemas.microsoft.com/office/powerpoint/2010/main" val="185734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15B1-EC37-CDC1-5F4C-9720F60FDCC1}"/>
              </a:ext>
            </a:extLst>
          </p:cNvPr>
          <p:cNvSpPr>
            <a:spLocks noGrp="1"/>
          </p:cNvSpPr>
          <p:nvPr>
            <p:ph type="title"/>
          </p:nvPr>
        </p:nvSpPr>
        <p:spPr/>
        <p:txBody>
          <a:bodyPr/>
          <a:lstStyle/>
          <a:p>
            <a:r>
              <a:rPr lang="en-IN" dirty="0"/>
              <a:t>Conclusion &amp; Future Scope</a:t>
            </a:r>
            <a:endParaRPr lang="en-US" dirty="0"/>
          </a:p>
        </p:txBody>
      </p:sp>
      <p:sp>
        <p:nvSpPr>
          <p:cNvPr id="3" name="Content Placeholder 2">
            <a:extLst>
              <a:ext uri="{FF2B5EF4-FFF2-40B4-BE49-F238E27FC236}">
                <a16:creationId xmlns:a16="http://schemas.microsoft.com/office/drawing/2014/main" id="{A1AE9D74-D569-58AE-4DCE-299F2E5AA658}"/>
              </a:ext>
            </a:extLst>
          </p:cNvPr>
          <p:cNvSpPr>
            <a:spLocks noGrp="1"/>
          </p:cNvSpPr>
          <p:nvPr>
            <p:ph idx="1"/>
          </p:nvPr>
        </p:nvSpPr>
        <p:spPr/>
        <p:txBody>
          <a:bodyPr/>
          <a:lstStyle/>
          <a:p>
            <a:r>
              <a:rPr lang="en-US" dirty="0"/>
              <a:t>To achieve: </a:t>
            </a:r>
            <a:r>
              <a:rPr lang="en-US" b="1" dirty="0"/>
              <a:t>A</a:t>
            </a:r>
            <a:r>
              <a:rPr lang="en-IN" b="1" dirty="0" err="1"/>
              <a:t>utomated</a:t>
            </a:r>
            <a:r>
              <a:rPr lang="en-IN" b="1" dirty="0"/>
              <a:t> seat occupancy detection</a:t>
            </a:r>
            <a:r>
              <a:rPr lang="en-IN" dirty="0"/>
              <a:t> + </a:t>
            </a:r>
            <a:r>
              <a:rPr lang="en-IN" b="1" dirty="0"/>
              <a:t>violation alerts</a:t>
            </a:r>
            <a:r>
              <a:rPr lang="en-IN" dirty="0"/>
              <a:t>.</a:t>
            </a:r>
          </a:p>
          <a:p>
            <a:pPr>
              <a:buFont typeface="Arial" panose="020B0604020202020204" pitchFamily="34" charset="0"/>
              <a:buChar char="•"/>
            </a:pPr>
            <a:r>
              <a:rPr lang="en-IN" dirty="0"/>
              <a:t>Future:</a:t>
            </a:r>
          </a:p>
          <a:p>
            <a:pPr marL="742950" lvl="1" indent="-285750">
              <a:buFont typeface="Arial" panose="020B0604020202020204" pitchFamily="34" charset="0"/>
              <a:buChar char="•"/>
            </a:pPr>
            <a:r>
              <a:rPr lang="en-IN" dirty="0"/>
              <a:t>Improve night-vision with IR cameras.</a:t>
            </a:r>
          </a:p>
          <a:p>
            <a:pPr marL="742950" lvl="1" indent="-285750">
              <a:buFont typeface="Arial" panose="020B0604020202020204" pitchFamily="34" charset="0"/>
              <a:buChar char="•"/>
            </a:pPr>
            <a:r>
              <a:rPr lang="en-IN" dirty="0"/>
              <a:t>Multi-angle cameras for better coverage.</a:t>
            </a:r>
          </a:p>
          <a:p>
            <a:pPr marL="742950" lvl="1" indent="-285750">
              <a:buFont typeface="Arial" panose="020B0604020202020204" pitchFamily="34" charset="0"/>
              <a:buChar char="•"/>
            </a:pPr>
            <a:r>
              <a:rPr lang="en-IN" dirty="0"/>
              <a:t>Add more transport system support.</a:t>
            </a:r>
          </a:p>
          <a:p>
            <a:endParaRPr lang="en-US" dirty="0"/>
          </a:p>
        </p:txBody>
      </p:sp>
    </p:spTree>
    <p:extLst>
      <p:ext uri="{BB962C8B-B14F-4D97-AF65-F5344CB8AC3E}">
        <p14:creationId xmlns:p14="http://schemas.microsoft.com/office/powerpoint/2010/main" val="266801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0F69-F6B0-84E3-FF60-5D324CBDA6EA}"/>
              </a:ext>
            </a:extLst>
          </p:cNvPr>
          <p:cNvSpPr>
            <a:spLocks noGrp="1"/>
          </p:cNvSpPr>
          <p:nvPr>
            <p:ph type="title"/>
          </p:nvPr>
        </p:nvSpPr>
        <p:spPr/>
        <p:txBody>
          <a:bodyPr/>
          <a:lstStyle/>
          <a:p>
            <a:r>
              <a:rPr lang="en-IN" dirty="0"/>
              <a:t>Problem Identification</a:t>
            </a:r>
            <a:endParaRPr lang="en-US" dirty="0"/>
          </a:p>
        </p:txBody>
      </p:sp>
      <p:sp>
        <p:nvSpPr>
          <p:cNvPr id="3" name="Content Placeholder 2">
            <a:extLst>
              <a:ext uri="{FF2B5EF4-FFF2-40B4-BE49-F238E27FC236}">
                <a16:creationId xmlns:a16="http://schemas.microsoft.com/office/drawing/2014/main" id="{33996F32-C630-75FD-8F9F-69F4DBE12824}"/>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IN" dirty="0" err="1"/>
              <a:t>Manula</a:t>
            </a:r>
            <a:r>
              <a:rPr lang="en-IN" dirty="0"/>
              <a:t> monitoring of seat occupancy in public transport is inefficient and prone to errors</a:t>
            </a:r>
          </a:p>
          <a:p>
            <a:pPr>
              <a:buFont typeface="Arial" panose="020B0604020202020204" pitchFamily="34" charset="0"/>
              <a:buChar char="•"/>
            </a:pPr>
            <a:r>
              <a:rPr lang="en-US" dirty="0"/>
              <a:t>Reserved seats for females and special categories are often misused due to the lack of an automated detection system.</a:t>
            </a:r>
          </a:p>
          <a:p>
            <a:pPr>
              <a:buFont typeface="Arial" panose="020B0604020202020204" pitchFamily="34" charset="0"/>
              <a:buChar char="•"/>
            </a:pPr>
            <a:r>
              <a:rPr lang="en-US" dirty="0"/>
              <a:t>Incidents such as fights, theft, and misbehavior occur without timely detection</a:t>
            </a:r>
          </a:p>
          <a:p>
            <a:pPr>
              <a:buFont typeface="Arial" panose="020B0604020202020204" pitchFamily="34" charset="0"/>
              <a:buChar char="•"/>
            </a:pPr>
            <a:r>
              <a:rPr lang="en-US" dirty="0"/>
              <a:t>These safety concerns arise because there is no real-time system to alert authorities about violations.</a:t>
            </a:r>
          </a:p>
          <a:p>
            <a:pPr>
              <a:buFont typeface="Arial" panose="020B0604020202020204" pitchFamily="34" charset="0"/>
              <a:buChar char="•"/>
            </a:pPr>
            <a:r>
              <a:rPr lang="en-US" dirty="0"/>
              <a:t>The absence of automated monitoring compromises passenger comfort and security.</a:t>
            </a:r>
            <a:endParaRPr lang="en-IN" dirty="0"/>
          </a:p>
        </p:txBody>
      </p:sp>
    </p:spTree>
    <p:extLst>
      <p:ext uri="{BB962C8B-B14F-4D97-AF65-F5344CB8AC3E}">
        <p14:creationId xmlns:p14="http://schemas.microsoft.com/office/powerpoint/2010/main" val="138854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D851-BA80-BF78-A79A-5D07AF73F455}"/>
              </a:ext>
            </a:extLst>
          </p:cNvPr>
          <p:cNvSpPr>
            <a:spLocks noGrp="1"/>
          </p:cNvSpPr>
          <p:nvPr>
            <p:ph type="title"/>
          </p:nvPr>
        </p:nvSpPr>
        <p:spPr/>
        <p:txBody>
          <a:bodyPr/>
          <a:lstStyle/>
          <a:p>
            <a:r>
              <a:rPr lang="en-IN" dirty="0"/>
              <a:t>Objectives</a:t>
            </a:r>
            <a:endParaRPr lang="en-US" dirty="0"/>
          </a:p>
        </p:txBody>
      </p:sp>
      <p:sp>
        <p:nvSpPr>
          <p:cNvPr id="3" name="Content Placeholder 2">
            <a:extLst>
              <a:ext uri="{FF2B5EF4-FFF2-40B4-BE49-F238E27FC236}">
                <a16:creationId xmlns:a16="http://schemas.microsoft.com/office/drawing/2014/main" id="{1ABDE8B1-05E6-E8F5-287F-E079B29F536B}"/>
              </a:ext>
            </a:extLst>
          </p:cNvPr>
          <p:cNvSpPr>
            <a:spLocks noGrp="1"/>
          </p:cNvSpPr>
          <p:nvPr>
            <p:ph idx="1"/>
          </p:nvPr>
        </p:nvSpPr>
        <p:spPr/>
        <p:txBody>
          <a:bodyPr/>
          <a:lstStyle/>
          <a:p>
            <a:r>
              <a:rPr lang="en-US" dirty="0"/>
              <a:t>To automatically detect empty and occupied seats using AI-based techniques.</a:t>
            </a:r>
            <a:endParaRPr lang="en-IN" dirty="0"/>
          </a:p>
          <a:p>
            <a:r>
              <a:rPr lang="en-US" dirty="0"/>
              <a:t>To identify fights, theft, and misbehavior in real time.</a:t>
            </a:r>
            <a:endParaRPr lang="en-IN" dirty="0"/>
          </a:p>
          <a:p>
            <a:r>
              <a:rPr lang="en-US" dirty="0"/>
              <a:t>To provide live monitoring and instant alerts to authorities for quick response.</a:t>
            </a:r>
            <a:endParaRPr lang="en-IN" dirty="0"/>
          </a:p>
          <a:p>
            <a:r>
              <a:rPr lang="en-US" dirty="0"/>
              <a:t>To enhance safety, comfort, and operational efficiency in public transportation</a:t>
            </a:r>
            <a:endParaRPr lang="en-IN" dirty="0"/>
          </a:p>
          <a:p>
            <a:endParaRPr lang="en-US" dirty="0"/>
          </a:p>
        </p:txBody>
      </p:sp>
    </p:spTree>
    <p:extLst>
      <p:ext uri="{BB962C8B-B14F-4D97-AF65-F5344CB8AC3E}">
        <p14:creationId xmlns:p14="http://schemas.microsoft.com/office/powerpoint/2010/main" val="3544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1963-9AB2-61FB-75B8-B9D1BD163C51}"/>
              </a:ext>
            </a:extLst>
          </p:cNvPr>
          <p:cNvSpPr>
            <a:spLocks noGrp="1"/>
          </p:cNvSpPr>
          <p:nvPr>
            <p:ph type="title"/>
          </p:nvPr>
        </p:nvSpPr>
        <p:spPr/>
        <p:txBody>
          <a:bodyPr/>
          <a:lstStyle/>
          <a:p>
            <a:r>
              <a:rPr lang="en-IN" dirty="0"/>
              <a:t>ABSTRACT</a:t>
            </a:r>
            <a:br>
              <a:rPr lang="en-IN" dirty="0"/>
            </a:br>
            <a:endParaRPr lang="en-US" dirty="0"/>
          </a:p>
        </p:txBody>
      </p:sp>
      <p:sp>
        <p:nvSpPr>
          <p:cNvPr id="3" name="Content Placeholder 2">
            <a:extLst>
              <a:ext uri="{FF2B5EF4-FFF2-40B4-BE49-F238E27FC236}">
                <a16:creationId xmlns:a16="http://schemas.microsoft.com/office/drawing/2014/main" id="{B2F2FB62-BC16-84FB-5FF5-B24E6CA6B1D3}"/>
              </a:ext>
            </a:extLst>
          </p:cNvPr>
          <p:cNvSpPr>
            <a:spLocks noGrp="1"/>
          </p:cNvSpPr>
          <p:nvPr>
            <p:ph idx="1"/>
          </p:nvPr>
        </p:nvSpPr>
        <p:spPr/>
        <p:txBody>
          <a:bodyPr>
            <a:normAutofit lnSpcReduction="10000"/>
          </a:bodyPr>
          <a:lstStyle/>
          <a:p>
            <a:r>
              <a:rPr lang="en-US" dirty="0"/>
              <a:t>This project aims to develop an AI-driven transport policing system using deep learning and computer vision techniques. The system will detect empty versus occupied seats and identify incidents such as fights, theft, and misbehavior inside public transport vehicles. Utilizing YOLO for person detection, pose estimation for posture verification, and CNN-based models for gender classification, the system ensures accurate seat mapping and violation detection. Real-time monitoring and alert mechanisms will improve passenger safety, ensure compliance with reserved seating rules, and optimize transport management.</a:t>
            </a:r>
          </a:p>
        </p:txBody>
      </p:sp>
    </p:spTree>
    <p:extLst>
      <p:ext uri="{BB962C8B-B14F-4D97-AF65-F5344CB8AC3E}">
        <p14:creationId xmlns:p14="http://schemas.microsoft.com/office/powerpoint/2010/main" val="10559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9C25-B359-07FD-D369-885A362FD9A7}"/>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67971DFE-54A0-DA6A-E8BE-ED390D16F347}"/>
              </a:ext>
            </a:extLst>
          </p:cNvPr>
          <p:cNvSpPr>
            <a:spLocks noGrp="1"/>
          </p:cNvSpPr>
          <p:nvPr>
            <p:ph idx="1"/>
          </p:nvPr>
        </p:nvSpPr>
        <p:spPr/>
        <p:txBody>
          <a:bodyPr/>
          <a:lstStyle/>
          <a:p>
            <a:r>
              <a:rPr lang="en-IN" b="1" dirty="0"/>
              <a:t>Person Detection</a:t>
            </a:r>
            <a:r>
              <a:rPr lang="en-IN" dirty="0"/>
              <a:t> – YOLO / Object Detection.</a:t>
            </a:r>
          </a:p>
          <a:p>
            <a:r>
              <a:rPr lang="en-IN" b="1" dirty="0"/>
              <a:t>Pose Estimation</a:t>
            </a:r>
            <a:r>
              <a:rPr lang="en-IN" dirty="0"/>
              <a:t> – to check sitting posture.</a:t>
            </a:r>
          </a:p>
          <a:p>
            <a:r>
              <a:rPr lang="en-IN" b="1" dirty="0"/>
              <a:t>Seat Mapping</a:t>
            </a:r>
            <a:r>
              <a:rPr lang="en-IN" dirty="0"/>
              <a:t> – overlay person to predefined seat regions.</a:t>
            </a:r>
          </a:p>
          <a:p>
            <a:r>
              <a:rPr lang="en-IN" b="1" dirty="0"/>
              <a:t>Gender Classification</a:t>
            </a:r>
            <a:r>
              <a:rPr lang="en-IN" dirty="0"/>
              <a:t> – CNN-based model (male/female).</a:t>
            </a:r>
          </a:p>
          <a:p>
            <a:r>
              <a:rPr lang="en-IN" b="1" dirty="0"/>
              <a:t>Decision Logic</a:t>
            </a:r>
            <a:r>
              <a:rPr lang="en-IN" dirty="0"/>
              <a:t> – Count empty seats, check violations.</a:t>
            </a:r>
          </a:p>
        </p:txBody>
      </p:sp>
    </p:spTree>
    <p:extLst>
      <p:ext uri="{BB962C8B-B14F-4D97-AF65-F5344CB8AC3E}">
        <p14:creationId xmlns:p14="http://schemas.microsoft.com/office/powerpoint/2010/main" val="1237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97F9-078B-67E6-268F-579CA93110D8}"/>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EB644E32-471C-92DF-6E63-B4F2546BEBF6}"/>
              </a:ext>
            </a:extLst>
          </p:cNvPr>
          <p:cNvSpPr>
            <a:spLocks noGrp="1"/>
          </p:cNvSpPr>
          <p:nvPr>
            <p:ph idx="1"/>
          </p:nvPr>
        </p:nvSpPr>
        <p:spPr/>
        <p:txBody>
          <a:bodyPr/>
          <a:lstStyle/>
          <a:p>
            <a:r>
              <a:rPr lang="en-IN" dirty="0"/>
              <a:t>Bus interior video footage (different times of day).</a:t>
            </a:r>
          </a:p>
          <a:p>
            <a:r>
              <a:rPr lang="en-IN" dirty="0"/>
              <a:t>Predefined seat polygons for mapping.</a:t>
            </a:r>
          </a:p>
          <a:p>
            <a:r>
              <a:rPr lang="en-IN" dirty="0"/>
              <a:t>Public datasets for gender classification (</a:t>
            </a:r>
            <a:r>
              <a:rPr lang="en-IN" dirty="0" err="1"/>
              <a:t>CelebA</a:t>
            </a:r>
            <a:r>
              <a:rPr lang="en-IN" dirty="0"/>
              <a:t>, </a:t>
            </a:r>
            <a:r>
              <a:rPr lang="en-IN" dirty="0" err="1"/>
              <a:t>UTKFace,Youtube</a:t>
            </a:r>
            <a:r>
              <a:rPr lang="en-IN" dirty="0"/>
              <a:t>).</a:t>
            </a:r>
          </a:p>
          <a:p>
            <a:r>
              <a:rPr lang="en-IN" dirty="0"/>
              <a:t>Annotation tools: Label Studio / CVAT.</a:t>
            </a:r>
          </a:p>
          <a:p>
            <a:pPr marL="0" indent="0">
              <a:buNone/>
            </a:pPr>
            <a:endParaRPr lang="en-US" dirty="0"/>
          </a:p>
        </p:txBody>
      </p:sp>
    </p:spTree>
    <p:extLst>
      <p:ext uri="{BB962C8B-B14F-4D97-AF65-F5344CB8AC3E}">
        <p14:creationId xmlns:p14="http://schemas.microsoft.com/office/powerpoint/2010/main" val="101975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66D1-D412-ACC6-80A7-954868D4D6CE}"/>
              </a:ext>
            </a:extLst>
          </p:cNvPr>
          <p:cNvSpPr>
            <a:spLocks noGrp="1"/>
          </p:cNvSpPr>
          <p:nvPr>
            <p:ph type="title"/>
          </p:nvPr>
        </p:nvSpPr>
        <p:spPr/>
        <p:txBody>
          <a:bodyPr/>
          <a:lstStyle/>
          <a:p>
            <a:r>
              <a:rPr lang="en-IN" dirty="0"/>
              <a:t>Model Architecture</a:t>
            </a:r>
            <a:endParaRPr lang="en-US" dirty="0"/>
          </a:p>
        </p:txBody>
      </p:sp>
      <p:sp>
        <p:nvSpPr>
          <p:cNvPr id="3" name="Content Placeholder 2">
            <a:extLst>
              <a:ext uri="{FF2B5EF4-FFF2-40B4-BE49-F238E27FC236}">
                <a16:creationId xmlns:a16="http://schemas.microsoft.com/office/drawing/2014/main" id="{592D31D9-0216-5B91-DD2D-5AA84B019AFB}"/>
              </a:ext>
            </a:extLst>
          </p:cNvPr>
          <p:cNvSpPr>
            <a:spLocks noGrp="1"/>
          </p:cNvSpPr>
          <p:nvPr>
            <p:ph idx="1"/>
          </p:nvPr>
        </p:nvSpPr>
        <p:spPr/>
        <p:txBody>
          <a:bodyPr/>
          <a:lstStyle/>
          <a:p>
            <a:r>
              <a:rPr lang="en-IN" b="1" dirty="0"/>
              <a:t>YOLOv8 / Pose Estimation</a:t>
            </a:r>
            <a:r>
              <a:rPr lang="en-IN" dirty="0"/>
              <a:t> for people.</a:t>
            </a:r>
          </a:p>
          <a:p>
            <a:r>
              <a:rPr lang="en-IN" b="1" dirty="0"/>
              <a:t>CNN classifier</a:t>
            </a:r>
            <a:r>
              <a:rPr lang="en-IN" dirty="0"/>
              <a:t> for gender (MobileNetV2, </a:t>
            </a:r>
            <a:r>
              <a:rPr lang="en-IN" dirty="0" err="1"/>
              <a:t>ResNet</a:t>
            </a:r>
            <a:r>
              <a:rPr lang="en-IN" dirty="0"/>
              <a:t>).</a:t>
            </a:r>
          </a:p>
          <a:p>
            <a:r>
              <a:rPr lang="en-IN" dirty="0"/>
              <a:t>Integration of results into seat-level decisions.</a:t>
            </a:r>
          </a:p>
          <a:p>
            <a:endParaRPr lang="en-IN" dirty="0"/>
          </a:p>
          <a:p>
            <a:endParaRPr lang="en-US" dirty="0"/>
          </a:p>
        </p:txBody>
      </p:sp>
      <p:sp>
        <p:nvSpPr>
          <p:cNvPr id="4" name="Rectangle 3">
            <a:extLst>
              <a:ext uri="{FF2B5EF4-FFF2-40B4-BE49-F238E27FC236}">
                <a16:creationId xmlns:a16="http://schemas.microsoft.com/office/drawing/2014/main" id="{79BBB3EE-E8CC-834F-E340-A3CE5DDBE278}"/>
              </a:ext>
            </a:extLst>
          </p:cNvPr>
          <p:cNvSpPr/>
          <p:nvPr/>
        </p:nvSpPr>
        <p:spPr>
          <a:xfrm>
            <a:off x="1621861" y="4666458"/>
            <a:ext cx="1383957" cy="827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Detection</a:t>
            </a:r>
          </a:p>
        </p:txBody>
      </p:sp>
      <p:cxnSp>
        <p:nvCxnSpPr>
          <p:cNvPr id="5" name="Straight Arrow Connector 4">
            <a:extLst>
              <a:ext uri="{FF2B5EF4-FFF2-40B4-BE49-F238E27FC236}">
                <a16:creationId xmlns:a16="http://schemas.microsoft.com/office/drawing/2014/main" id="{2D5C53E5-B74B-5161-7397-6033071A93AF}"/>
              </a:ext>
            </a:extLst>
          </p:cNvPr>
          <p:cNvCxnSpPr/>
          <p:nvPr/>
        </p:nvCxnSpPr>
        <p:spPr>
          <a:xfrm>
            <a:off x="3005818" y="5077985"/>
            <a:ext cx="972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0800896-3EEE-B12A-C96E-79654E7891BC}"/>
              </a:ext>
            </a:extLst>
          </p:cNvPr>
          <p:cNvSpPr/>
          <p:nvPr/>
        </p:nvSpPr>
        <p:spPr>
          <a:xfrm>
            <a:off x="3978091" y="4666458"/>
            <a:ext cx="1423686" cy="827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cxnSp>
        <p:nvCxnSpPr>
          <p:cNvPr id="7" name="Straight Arrow Connector 6">
            <a:extLst>
              <a:ext uri="{FF2B5EF4-FFF2-40B4-BE49-F238E27FC236}">
                <a16:creationId xmlns:a16="http://schemas.microsoft.com/office/drawing/2014/main" id="{F4FF786B-E55E-9C42-330A-998FAEFD9A2D}"/>
              </a:ext>
            </a:extLst>
          </p:cNvPr>
          <p:cNvCxnSpPr>
            <a:cxnSpLocks/>
          </p:cNvCxnSpPr>
          <p:nvPr/>
        </p:nvCxnSpPr>
        <p:spPr>
          <a:xfrm>
            <a:off x="5362048" y="5077985"/>
            <a:ext cx="1140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4A03547-79FF-801D-3C00-8717D1290ACB}"/>
              </a:ext>
            </a:extLst>
          </p:cNvPr>
          <p:cNvSpPr/>
          <p:nvPr/>
        </p:nvSpPr>
        <p:spPr>
          <a:xfrm>
            <a:off x="6502155" y="4666458"/>
            <a:ext cx="1383957" cy="827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Seat</a:t>
            </a:r>
            <a:br>
              <a:rPr lang="en-US" dirty="0"/>
            </a:br>
            <a:r>
              <a:rPr lang="en-US" dirty="0"/>
              <a:t>Mapping</a:t>
            </a:r>
          </a:p>
        </p:txBody>
      </p:sp>
      <p:cxnSp>
        <p:nvCxnSpPr>
          <p:cNvPr id="11" name="Straight Arrow Connector 10">
            <a:extLst>
              <a:ext uri="{FF2B5EF4-FFF2-40B4-BE49-F238E27FC236}">
                <a16:creationId xmlns:a16="http://schemas.microsoft.com/office/drawing/2014/main" id="{5FEC78CA-5777-04D1-3EC9-6CCDA3323FE4}"/>
              </a:ext>
            </a:extLst>
          </p:cNvPr>
          <p:cNvCxnSpPr>
            <a:cxnSpLocks/>
          </p:cNvCxnSpPr>
          <p:nvPr/>
        </p:nvCxnSpPr>
        <p:spPr>
          <a:xfrm>
            <a:off x="7887438" y="5077985"/>
            <a:ext cx="8389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EB6760E-5BDB-9E24-7543-BC94EC158C46}"/>
              </a:ext>
            </a:extLst>
          </p:cNvPr>
          <p:cNvSpPr/>
          <p:nvPr/>
        </p:nvSpPr>
        <p:spPr>
          <a:xfrm>
            <a:off x="8726422" y="4664034"/>
            <a:ext cx="1383957" cy="8279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314758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5072-C5AF-97A1-4ACD-97E6A5DE2C4C}"/>
              </a:ext>
            </a:extLst>
          </p:cNvPr>
          <p:cNvSpPr>
            <a:spLocks noGrp="1"/>
          </p:cNvSpPr>
          <p:nvPr>
            <p:ph type="title"/>
          </p:nvPr>
        </p:nvSpPr>
        <p:spPr/>
        <p:txBody>
          <a:bodyPr/>
          <a:lstStyle/>
          <a:p>
            <a:r>
              <a:rPr lang="en-IN" dirty="0"/>
              <a:t>Implementation</a:t>
            </a:r>
            <a:endParaRPr lang="en-US" dirty="0"/>
          </a:p>
        </p:txBody>
      </p:sp>
      <p:sp>
        <p:nvSpPr>
          <p:cNvPr id="3" name="Content Placeholder 2">
            <a:extLst>
              <a:ext uri="{FF2B5EF4-FFF2-40B4-BE49-F238E27FC236}">
                <a16:creationId xmlns:a16="http://schemas.microsoft.com/office/drawing/2014/main" id="{718803A7-0F7C-46CC-E3A0-4D73FAC9C1F8}"/>
              </a:ext>
            </a:extLst>
          </p:cNvPr>
          <p:cNvSpPr>
            <a:spLocks noGrp="1"/>
          </p:cNvSpPr>
          <p:nvPr>
            <p:ph idx="1"/>
          </p:nvPr>
        </p:nvSpPr>
        <p:spPr/>
        <p:txBody>
          <a:bodyPr/>
          <a:lstStyle/>
          <a:p>
            <a:r>
              <a:rPr lang="en-IN" dirty="0"/>
              <a:t>Pre-trained YOLO for person detection.</a:t>
            </a:r>
          </a:p>
          <a:p>
            <a:r>
              <a:rPr lang="en-IN" dirty="0" err="1"/>
              <a:t>MediaPipe</a:t>
            </a:r>
            <a:r>
              <a:rPr lang="en-IN" dirty="0"/>
              <a:t> / YOLO-Pose for posture.</a:t>
            </a:r>
          </a:p>
          <a:p>
            <a:r>
              <a:rPr lang="en-IN" dirty="0"/>
              <a:t>Fine-tuned CNN for gender classification.</a:t>
            </a:r>
          </a:p>
          <a:p>
            <a:r>
              <a:rPr lang="en-IN" dirty="0"/>
              <a:t>Python + OpenCV for video processing.</a:t>
            </a:r>
          </a:p>
          <a:p>
            <a:r>
              <a:rPr lang="en-IN" dirty="0"/>
              <a:t>Seat occupancy logic with bounding boxes &amp; polygons.</a:t>
            </a:r>
          </a:p>
          <a:p>
            <a:endParaRPr lang="en-US" dirty="0"/>
          </a:p>
        </p:txBody>
      </p:sp>
    </p:spTree>
    <p:extLst>
      <p:ext uri="{BB962C8B-B14F-4D97-AF65-F5344CB8AC3E}">
        <p14:creationId xmlns:p14="http://schemas.microsoft.com/office/powerpoint/2010/main" val="160763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099D-0E1B-63C9-DAF8-4AEC285FD15A}"/>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F0831311-E67F-54ED-4F2C-D47B91ABB766}"/>
              </a:ext>
            </a:extLst>
          </p:cNvPr>
          <p:cNvSpPr>
            <a:spLocks noGrp="1"/>
          </p:cNvSpPr>
          <p:nvPr>
            <p:ph idx="1"/>
          </p:nvPr>
        </p:nvSpPr>
        <p:spPr/>
        <p:txBody>
          <a:bodyPr/>
          <a:lstStyle/>
          <a:p>
            <a:pPr marL="0" indent="0">
              <a:buNone/>
            </a:pPr>
            <a:endParaRPr lang="en-IN" b="1" dirty="0"/>
          </a:p>
          <a:p>
            <a:pPr>
              <a:buFont typeface="Arial" panose="020B0604020202020204" pitchFamily="34" charset="0"/>
              <a:buChar char="•"/>
            </a:pPr>
            <a:r>
              <a:rPr lang="en-IN" dirty="0"/>
              <a:t>Public transport seat monitoring.</a:t>
            </a:r>
          </a:p>
          <a:p>
            <a:pPr>
              <a:buFont typeface="Arial" panose="020B0604020202020204" pitchFamily="34" charset="0"/>
              <a:buChar char="•"/>
            </a:pPr>
            <a:r>
              <a:rPr lang="en-IN" dirty="0"/>
              <a:t>Metro/Train occupancy analysis.</a:t>
            </a:r>
          </a:p>
          <a:p>
            <a:pPr>
              <a:buFont typeface="Arial" panose="020B0604020202020204" pitchFamily="34" charset="0"/>
              <a:buChar char="•"/>
            </a:pPr>
            <a:r>
              <a:rPr lang="en-IN" dirty="0"/>
              <a:t>Gender-sensitive reserved seat enforcement.</a:t>
            </a:r>
          </a:p>
          <a:p>
            <a:pPr>
              <a:buFont typeface="Arial" panose="020B0604020202020204" pitchFamily="34" charset="0"/>
              <a:buChar char="•"/>
            </a:pPr>
            <a:r>
              <a:rPr lang="en-IN" dirty="0"/>
              <a:t>Smart city transport systems.</a:t>
            </a:r>
          </a:p>
          <a:p>
            <a:endParaRPr lang="en-US" dirty="0"/>
          </a:p>
        </p:txBody>
      </p:sp>
    </p:spTree>
    <p:extLst>
      <p:ext uri="{BB962C8B-B14F-4D97-AF65-F5344CB8AC3E}">
        <p14:creationId xmlns:p14="http://schemas.microsoft.com/office/powerpoint/2010/main" val="2176273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99</TotalTime>
  <Words>484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MS Shell Dlg 2</vt:lpstr>
      <vt:lpstr>Wingdings</vt:lpstr>
      <vt:lpstr>Wingdings 3</vt:lpstr>
      <vt:lpstr>Madison</vt:lpstr>
      <vt:lpstr>Deep Learning and Computer Vision Enabled Transport Policing System </vt:lpstr>
      <vt:lpstr>Problem Identification</vt:lpstr>
      <vt:lpstr>Objectives</vt:lpstr>
      <vt:lpstr>ABSTRACT </vt:lpstr>
      <vt:lpstr>Methodology</vt:lpstr>
      <vt:lpstr>Data Collection</vt:lpstr>
      <vt:lpstr>Model Architecture</vt:lpstr>
      <vt:lpstr>Implementation</vt:lpstr>
      <vt:lpstr>Applications</vt:lpstr>
      <vt:lpstr>Challenges</vt:lpstr>
      <vt:lpstr>Conclusion &amp;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Seat occupancy Reserved Seat Monitoring</dc:title>
  <dc:creator>Microsoft Office User</dc:creator>
  <cp:lastModifiedBy>yashmaan singh</cp:lastModifiedBy>
  <cp:revision>8</cp:revision>
  <dcterms:created xsi:type="dcterms:W3CDTF">2025-08-23T11:09:29Z</dcterms:created>
  <dcterms:modified xsi:type="dcterms:W3CDTF">2025-09-07T11:46:37Z</dcterms:modified>
</cp:coreProperties>
</file>