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6" r:id="rId2"/>
    <p:sldId id="268" r:id="rId3"/>
    <p:sldId id="267" r:id="rId4"/>
    <p:sldId id="271" r:id="rId5"/>
    <p:sldId id="273" r:id="rId6"/>
    <p:sldId id="272" r:id="rId7"/>
    <p:sldId id="274" r:id="rId8"/>
    <p:sldId id="275" r:id="rId9"/>
    <p:sldId id="280" r:id="rId10"/>
    <p:sldId id="281" r:id="rId11"/>
    <p:sldId id="282" r:id="rId12"/>
    <p:sldId id="283" r:id="rId13"/>
    <p:sldId id="277" r:id="rId14"/>
    <p:sldId id="284" r:id="rId15"/>
    <p:sldId id="278"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150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12/6/2023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ashington.edu/accesscomputing/what-virtual-keyboard" TargetMode="External"/><Relationship Id="rId7" Type="http://schemas.openxmlformats.org/officeDocument/2006/relationships/hyperlink" Target="https://www.divaportal.org/smash/get/diva2:669114/FULLTEXT01.pdf" TargetMode="External"/><Relationship Id="rId2" Type="http://schemas.openxmlformats.org/officeDocument/2006/relationships/hyperlink" Target="https://www.seminarsonly.com/computer%20science/Virtual%20keyboard.php" TargetMode="External"/><Relationship Id="rId1" Type="http://schemas.openxmlformats.org/officeDocument/2006/relationships/slideLayout" Target="../slideLayouts/slideLayout3.xml"/><Relationship Id="rId6" Type="http://schemas.openxmlformats.org/officeDocument/2006/relationships/hyperlink" Target="https://www.slideshare.net/siddhantranjan/virtual-keyboard-36251213" TargetMode="External"/><Relationship Id="rId5" Type="http://schemas.openxmlformats.org/officeDocument/2006/relationships/hyperlink" Target="https://en.wikipedia.org/wiki/Virtual_keyboard" TargetMode="External"/><Relationship Id="rId4" Type="http://schemas.openxmlformats.org/officeDocument/2006/relationships/hyperlink" Target="https://www.ijser.org/paper/Virtual-Keyboard-2014.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A351-B987-3B1E-6EED-4E282AF709BF}"/>
              </a:ext>
            </a:extLst>
          </p:cNvPr>
          <p:cNvSpPr>
            <a:spLocks noGrp="1"/>
          </p:cNvSpPr>
          <p:nvPr>
            <p:ph type="title"/>
          </p:nvPr>
        </p:nvSpPr>
        <p:spPr/>
        <p:txBody>
          <a:bodyPr/>
          <a:lstStyle/>
          <a:p>
            <a:r>
              <a:rPr lang="en-IN" b="1" u="sng" dirty="0"/>
              <a:t>VIRTUAL KEYBOARD</a:t>
            </a:r>
          </a:p>
        </p:txBody>
      </p:sp>
      <p:pic>
        <p:nvPicPr>
          <p:cNvPr id="5" name="Content Placeholder 4">
            <a:extLst>
              <a:ext uri="{FF2B5EF4-FFF2-40B4-BE49-F238E27FC236}">
                <a16:creationId xmlns:a16="http://schemas.microsoft.com/office/drawing/2014/main" id="{95CBFAF9-DB5A-8158-01FF-9D1C14371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980728"/>
            <a:ext cx="8496944" cy="5544616"/>
          </a:xfrm>
        </p:spPr>
      </p:pic>
    </p:spTree>
    <p:extLst>
      <p:ext uri="{BB962C8B-B14F-4D97-AF65-F5344CB8AC3E}">
        <p14:creationId xmlns:p14="http://schemas.microsoft.com/office/powerpoint/2010/main" val="3639264148"/>
      </p:ext>
    </p:extLst>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BB2F-A4B5-94B4-F626-849CB0F68306}"/>
              </a:ext>
            </a:extLst>
          </p:cNvPr>
          <p:cNvSpPr>
            <a:spLocks noGrp="1"/>
          </p:cNvSpPr>
          <p:nvPr>
            <p:ph type="ctrTitle"/>
          </p:nvPr>
        </p:nvSpPr>
        <p:spPr/>
        <p:txBody>
          <a:bodyPr/>
          <a:lstStyle/>
          <a:p>
            <a:r>
              <a:rPr lang="en-IN" u="sng" dirty="0"/>
              <a:t>PROJECT HIGHLIGHTS</a:t>
            </a:r>
          </a:p>
        </p:txBody>
      </p:sp>
      <p:sp>
        <p:nvSpPr>
          <p:cNvPr id="3" name="Subtitle 2">
            <a:extLst>
              <a:ext uri="{FF2B5EF4-FFF2-40B4-BE49-F238E27FC236}">
                <a16:creationId xmlns:a16="http://schemas.microsoft.com/office/drawing/2014/main" id="{AFDD1805-9BB2-6517-6240-29E4D4E15EE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2A22F13-9566-38D2-D6CF-86781251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71601"/>
            <a:ext cx="8153400" cy="4724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749723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1549-EF10-ED6F-CFD2-341F46AC1868}"/>
              </a:ext>
            </a:extLst>
          </p:cNvPr>
          <p:cNvSpPr>
            <a:spLocks noGrp="1"/>
          </p:cNvSpPr>
          <p:nvPr>
            <p:ph type="ctrTitle"/>
          </p:nvPr>
        </p:nvSpPr>
        <p:spPr/>
        <p:txBody>
          <a:bodyPr/>
          <a:lstStyle/>
          <a:p>
            <a:r>
              <a:rPr lang="en-IN" u="sng" dirty="0"/>
              <a:t>PROJECT HIGHLIGHTS</a:t>
            </a:r>
          </a:p>
        </p:txBody>
      </p:sp>
      <p:sp>
        <p:nvSpPr>
          <p:cNvPr id="3" name="Subtitle 2">
            <a:extLst>
              <a:ext uri="{FF2B5EF4-FFF2-40B4-BE49-F238E27FC236}">
                <a16:creationId xmlns:a16="http://schemas.microsoft.com/office/drawing/2014/main" id="{6DD696BC-1B84-667F-8C2B-B8232C30FB7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5660BEED-4B11-B076-AD36-C9C66A5BD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71600"/>
            <a:ext cx="5486400"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6783151"/>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DD56-A606-99D2-986E-6F525BF52D81}"/>
              </a:ext>
            </a:extLst>
          </p:cNvPr>
          <p:cNvSpPr>
            <a:spLocks noGrp="1"/>
          </p:cNvSpPr>
          <p:nvPr>
            <p:ph type="title"/>
          </p:nvPr>
        </p:nvSpPr>
        <p:spPr/>
        <p:txBody>
          <a:bodyPr/>
          <a:lstStyle/>
          <a:p>
            <a:r>
              <a:rPr lang="en-IN" b="1" u="sng" dirty="0"/>
              <a:t>PROJECT HIGHLIGHTS</a:t>
            </a:r>
          </a:p>
        </p:txBody>
      </p:sp>
      <p:pic>
        <p:nvPicPr>
          <p:cNvPr id="5" name="Content Placeholder 4">
            <a:extLst>
              <a:ext uri="{FF2B5EF4-FFF2-40B4-BE49-F238E27FC236}">
                <a16:creationId xmlns:a16="http://schemas.microsoft.com/office/drawing/2014/main" id="{502483E9-D2D1-ADA4-B224-45BDCE028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700" y="1268760"/>
            <a:ext cx="5400600" cy="4896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3546865"/>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BONUS FEATURE(optional)</a:t>
            </a:r>
          </a:p>
        </p:txBody>
      </p:sp>
      <p:sp>
        <p:nvSpPr>
          <p:cNvPr id="5" name="TextBox 4">
            <a:extLst>
              <a:ext uri="{FF2B5EF4-FFF2-40B4-BE49-F238E27FC236}">
                <a16:creationId xmlns:a16="http://schemas.microsoft.com/office/drawing/2014/main" id="{3D9A3862-5407-E7B2-3DA1-A1D3DC79B9BC}"/>
              </a:ext>
            </a:extLst>
          </p:cNvPr>
          <p:cNvSpPr txBox="1"/>
          <p:nvPr/>
        </p:nvSpPr>
        <p:spPr>
          <a:xfrm>
            <a:off x="287524" y="1268760"/>
            <a:ext cx="8568952" cy="7232749"/>
          </a:xfrm>
          <a:prstGeom prst="rect">
            <a:avLst/>
          </a:prstGeom>
          <a:noFill/>
        </p:spPr>
        <p:txBody>
          <a:bodyPr wrap="square">
            <a:spAutoFit/>
          </a:bodyPr>
          <a:lstStyle/>
          <a:p>
            <a:pPr>
              <a:buFont typeface="+mj-lt"/>
              <a:buAutoNum type="arabicPeriod"/>
            </a:pPr>
            <a:r>
              <a:rPr lang="en-US" sz="1400" b="1" u="sng" dirty="0">
                <a:solidFill>
                  <a:srgbClr val="374151"/>
                </a:solidFill>
                <a:latin typeface="Times New Roman" panose="02020603050405020304" pitchFamily="18" charset="0"/>
                <a:cs typeface="Times New Roman" panose="02020603050405020304" pitchFamily="18" charset="0"/>
              </a:rPr>
              <a:t>Gesture Recognition Technology:</a:t>
            </a:r>
          </a:p>
          <a:p>
            <a:pPr marL="171450" indent="-171450">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Introduce a cutting-edge gesture recognition system that allows users to type and control the keyboard using intuitive hand movements.</a:t>
            </a:r>
          </a:p>
          <a:p>
            <a:pPr marL="171450" indent="-171450">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Highlight how </a:t>
            </a:r>
            <a:r>
              <a:rPr lang="en-US" sz="1200" dirty="0">
                <a:solidFill>
                  <a:srgbClr val="374151"/>
                </a:solidFill>
                <a:latin typeface="Times New Roman" panose="02020603050405020304" pitchFamily="18" charset="0"/>
                <a:cs typeface="Times New Roman" panose="02020603050405020304" pitchFamily="18" charset="0"/>
              </a:rPr>
              <a:t>this</a:t>
            </a:r>
            <a:r>
              <a:rPr lang="en-US" sz="1200" b="0" i="0" dirty="0">
                <a:solidFill>
                  <a:srgbClr val="374151"/>
                </a:solidFill>
                <a:effectLst/>
                <a:latin typeface="Times New Roman" panose="02020603050405020304" pitchFamily="18" charset="0"/>
                <a:cs typeface="Times New Roman" panose="02020603050405020304" pitchFamily="18" charset="0"/>
              </a:rPr>
              <a:t> feature enhances user experience by providing a more natural and efficient way to interact with the virtual keyboard.</a:t>
            </a:r>
          </a:p>
          <a:p>
            <a:pPr algn="l"/>
            <a:endParaRPr lang="en-US" sz="1400" b="1" dirty="0">
              <a:solidFill>
                <a:srgbClr val="374151"/>
              </a:solidFill>
              <a:latin typeface="Times New Roman" panose="02020603050405020304" pitchFamily="18" charset="0"/>
              <a:cs typeface="Times New Roman" panose="02020603050405020304" pitchFamily="18" charset="0"/>
            </a:endParaRPr>
          </a:p>
          <a:p>
            <a:pPr algn="l"/>
            <a:r>
              <a:rPr lang="en-US" sz="1400" b="1" dirty="0">
                <a:solidFill>
                  <a:srgbClr val="374151"/>
                </a:solidFill>
                <a:latin typeface="Times New Roman" panose="02020603050405020304" pitchFamily="18" charset="0"/>
                <a:cs typeface="Times New Roman" panose="02020603050405020304" pitchFamily="18" charset="0"/>
              </a:rPr>
              <a:t>2.</a:t>
            </a:r>
            <a:r>
              <a:rPr lang="en-US" sz="1400" b="1" u="sng" dirty="0">
                <a:solidFill>
                  <a:srgbClr val="374151"/>
                </a:solidFill>
                <a:latin typeface="Times New Roman" panose="02020603050405020304" pitchFamily="18" charset="0"/>
                <a:cs typeface="Times New Roman" panose="02020603050405020304" pitchFamily="18" charset="0"/>
              </a:rPr>
              <a:t>Adaptive Learning Algorithm:</a:t>
            </a:r>
          </a:p>
          <a:p>
            <a:pPr marL="171450" lvl="1" indent="-171450">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Showcase an adaptive learning algorithm that analyzes user typing patterns and continuously improves predictive text suggestions.</a:t>
            </a:r>
          </a:p>
          <a:p>
            <a:pPr marL="171450" lvl="1" indent="-171450">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Explain how this feature enhances typing speed and accuracy over time, making the virtual keyboard more personalized and efficient</a:t>
            </a:r>
            <a:r>
              <a:rPr lang="en-US" b="0" i="0" dirty="0">
                <a:solidFill>
                  <a:srgbClr val="374151"/>
                </a:solidFill>
                <a:effectLst/>
                <a:latin typeface="Söhne"/>
              </a:rPr>
              <a:t>.</a:t>
            </a:r>
          </a:p>
          <a:p>
            <a:pPr marL="171450" lvl="1" indent="-171450">
              <a:buFont typeface="Arial" panose="020B0604020202020204" pitchFamily="34" charset="0"/>
              <a:buChar char="•"/>
            </a:pPr>
            <a:endParaRPr lang="en-US" u="sng" dirty="0">
              <a:solidFill>
                <a:srgbClr val="374151"/>
              </a:solidFill>
              <a:latin typeface="Söhne"/>
            </a:endParaRPr>
          </a:p>
          <a:p>
            <a:pPr algn="l"/>
            <a:r>
              <a:rPr lang="en-US" sz="1400" b="1" dirty="0">
                <a:solidFill>
                  <a:srgbClr val="374151"/>
                </a:solidFill>
                <a:latin typeface="Times New Roman" panose="02020603050405020304" pitchFamily="18" charset="0"/>
                <a:cs typeface="Times New Roman" panose="02020603050405020304" pitchFamily="18" charset="0"/>
              </a:rPr>
              <a:t>3.</a:t>
            </a:r>
            <a:r>
              <a:rPr lang="en-US" sz="1400" b="1" u="sng" dirty="0">
                <a:solidFill>
                  <a:srgbClr val="374151"/>
                </a:solidFill>
                <a:latin typeface="Times New Roman" panose="02020603050405020304" pitchFamily="18" charset="0"/>
                <a:cs typeface="Times New Roman" panose="02020603050405020304" pitchFamily="18" charset="0"/>
              </a:rPr>
              <a:t>Haptic Feedback Customization:</a:t>
            </a:r>
          </a:p>
          <a:p>
            <a:pPr algn="l">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Introduce a customizable haptic feedback system that allows users to personalize the tactile response of the virtual keyboard according to their preferences.</a:t>
            </a:r>
          </a:p>
          <a:p>
            <a:pPr algn="l">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Emphasize how this feature enhances the overall typing experience by providing a more sensory and engaging interaction.</a:t>
            </a:r>
          </a:p>
          <a:p>
            <a:pPr marL="171450" lvl="1" indent="-171450">
              <a:buFont typeface="Arial" panose="020B0604020202020204" pitchFamily="34" charset="0"/>
              <a:buChar char="•"/>
            </a:pPr>
            <a:endParaRPr lang="en-US" b="0" i="0" dirty="0">
              <a:solidFill>
                <a:srgbClr val="374151"/>
              </a:solidFill>
              <a:effectLst/>
              <a:latin typeface="Söhne"/>
            </a:endParaRPr>
          </a:p>
          <a:p>
            <a:pPr algn="l"/>
            <a:r>
              <a:rPr lang="en-US" sz="1200" b="1" dirty="0">
                <a:solidFill>
                  <a:srgbClr val="374151"/>
                </a:solidFill>
                <a:latin typeface="Times New Roman" panose="02020603050405020304" pitchFamily="18" charset="0"/>
                <a:cs typeface="Times New Roman" panose="02020603050405020304" pitchFamily="18" charset="0"/>
              </a:rPr>
              <a:t>4.</a:t>
            </a:r>
            <a:r>
              <a:rPr lang="en-US" b="1" i="0" dirty="0">
                <a:solidFill>
                  <a:srgbClr val="374151"/>
                </a:solidFill>
                <a:effectLst/>
                <a:latin typeface="Söhne"/>
              </a:rPr>
              <a:t> </a:t>
            </a:r>
            <a:r>
              <a:rPr lang="en-US" sz="1400" b="1" u="sng" dirty="0">
                <a:solidFill>
                  <a:srgbClr val="374151"/>
                </a:solidFill>
                <a:latin typeface="Times New Roman" panose="02020603050405020304" pitchFamily="18" charset="0"/>
                <a:cs typeface="Times New Roman" panose="02020603050405020304" pitchFamily="18" charset="0"/>
              </a:rPr>
              <a:t>Secure Biometric Authentication:</a:t>
            </a:r>
          </a:p>
          <a:p>
            <a:pPr algn="l">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Showcase a biometric authentication feature integrated into the virtual keyboard, such as fingerprint recognition or facial recognition, to enhance security.</a:t>
            </a:r>
          </a:p>
          <a:p>
            <a:pPr algn="l">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Emphasize how this innovation ensures a secure and convenient way for users to access their devices</a:t>
            </a:r>
            <a:r>
              <a:rPr lang="en-US" b="0" i="0" dirty="0">
                <a:solidFill>
                  <a:srgbClr val="374151"/>
                </a:solidFill>
                <a:effectLst/>
                <a:latin typeface="Söhne"/>
              </a:rPr>
              <a:t>.</a:t>
            </a:r>
          </a:p>
          <a:p>
            <a:pPr marL="171450" lvl="1" indent="-171450">
              <a:buFont typeface="Arial" panose="020B0604020202020204" pitchFamily="34" charset="0"/>
              <a:buChar char="•"/>
            </a:pPr>
            <a:endParaRPr lang="en-US" dirty="0">
              <a:solidFill>
                <a:srgbClr val="374151"/>
              </a:solidFill>
              <a:latin typeface="Söhne"/>
            </a:endParaRPr>
          </a:p>
          <a:p>
            <a:pPr marL="171450" lvl="1" indent="-171450">
              <a:buFont typeface="Arial" panose="020B0604020202020204" pitchFamily="34" charset="0"/>
              <a:buChar char="•"/>
            </a:pPr>
            <a:endParaRPr lang="en-US" b="0" i="0" dirty="0">
              <a:solidFill>
                <a:srgbClr val="374151"/>
              </a:solidFill>
              <a:effectLst/>
              <a:latin typeface="Söhne"/>
            </a:endParaRPr>
          </a:p>
          <a:p>
            <a:pPr marL="171450" lvl="1" indent="-171450">
              <a:buFont typeface="Arial" panose="020B0604020202020204" pitchFamily="34" charset="0"/>
              <a:buChar char="•"/>
            </a:pPr>
            <a:endParaRPr lang="en-US" dirty="0">
              <a:solidFill>
                <a:srgbClr val="374151"/>
              </a:solidFill>
              <a:latin typeface="Söhne"/>
            </a:endParaRPr>
          </a:p>
          <a:p>
            <a:pPr marL="171450" lvl="1" indent="-171450">
              <a:buFont typeface="Arial" panose="020B0604020202020204" pitchFamily="34" charset="0"/>
              <a:buChar char="•"/>
            </a:pPr>
            <a:endParaRPr lang="en-US" b="0" i="0" dirty="0">
              <a:solidFill>
                <a:srgbClr val="374151"/>
              </a:solidFill>
              <a:effectLst/>
              <a:latin typeface="Söhne"/>
            </a:endParaRPr>
          </a:p>
          <a:p>
            <a:pPr marL="171450" lvl="1" indent="-171450">
              <a:buFont typeface="Arial" panose="020B0604020202020204" pitchFamily="34" charset="0"/>
              <a:buChar char="•"/>
            </a:pPr>
            <a:endParaRPr lang="en-US" dirty="0">
              <a:solidFill>
                <a:srgbClr val="374151"/>
              </a:solidFill>
              <a:latin typeface="Söhne"/>
            </a:endParaRPr>
          </a:p>
          <a:p>
            <a:pPr marL="171450" lvl="1" indent="-171450">
              <a:buFont typeface="Arial" panose="020B0604020202020204" pitchFamily="34" charset="0"/>
              <a:buChar char="•"/>
            </a:pPr>
            <a:endParaRPr lang="en-US" b="0" i="0" dirty="0">
              <a:solidFill>
                <a:srgbClr val="374151"/>
              </a:solidFill>
              <a:effectLst/>
              <a:latin typeface="Söhne"/>
            </a:endParaRPr>
          </a:p>
          <a:p>
            <a:pPr marL="171450" lvl="1" indent="-171450">
              <a:buFont typeface="Arial" panose="020B0604020202020204" pitchFamily="34" charset="0"/>
              <a:buChar char="•"/>
            </a:pPr>
            <a:endParaRPr lang="en-US" dirty="0">
              <a:solidFill>
                <a:srgbClr val="374151"/>
              </a:solidFill>
              <a:latin typeface="Söhne"/>
            </a:endParaRPr>
          </a:p>
          <a:p>
            <a:pPr marL="171450" lvl="1" indent="-171450">
              <a:buFont typeface="Arial" panose="020B0604020202020204" pitchFamily="34" charset="0"/>
              <a:buChar char="•"/>
            </a:pPr>
            <a:endParaRPr lang="en-US" b="0" i="0" dirty="0">
              <a:solidFill>
                <a:srgbClr val="374151"/>
              </a:solidFill>
              <a:effectLst/>
              <a:latin typeface="Söhne"/>
            </a:endParaRPr>
          </a:p>
          <a:p>
            <a:pPr marL="171450" lvl="1" indent="-171450">
              <a:buFont typeface="Arial" panose="020B0604020202020204" pitchFamily="34" charset="0"/>
              <a:buChar char="•"/>
            </a:pPr>
            <a:endParaRPr lang="en-US" dirty="0">
              <a:solidFill>
                <a:srgbClr val="374151"/>
              </a:solidFill>
              <a:latin typeface="Söhne"/>
            </a:endParaRPr>
          </a:p>
          <a:p>
            <a:pPr marL="171450" lvl="1" indent="-171450">
              <a:buFont typeface="Arial" panose="020B0604020202020204" pitchFamily="34" charset="0"/>
              <a:buChar char="•"/>
            </a:pPr>
            <a:endParaRPr lang="en-US" b="0" i="0" dirty="0">
              <a:solidFill>
                <a:srgbClr val="374151"/>
              </a:solidFill>
              <a:effectLst/>
              <a:latin typeface="Söhne"/>
            </a:endParaRPr>
          </a:p>
          <a:p>
            <a:pPr marL="171450" lvl="1" indent="-171450">
              <a:buFont typeface="Arial" panose="020B0604020202020204" pitchFamily="34" charset="0"/>
              <a:buChar char="•"/>
            </a:pPr>
            <a:endParaRPr lang="en-US" b="0" i="0" dirty="0">
              <a:solidFill>
                <a:srgbClr val="374151"/>
              </a:solidFill>
              <a:effectLst/>
              <a:latin typeface="Söhne"/>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BDD6-08AB-3A31-AC8A-D5D6916D3F40}"/>
              </a:ext>
            </a:extLst>
          </p:cNvPr>
          <p:cNvSpPr>
            <a:spLocks noGrp="1"/>
          </p:cNvSpPr>
          <p:nvPr>
            <p:ph type="ctrTitle"/>
          </p:nvPr>
        </p:nvSpPr>
        <p:spPr/>
        <p:txBody>
          <a:bodyPr/>
          <a:lstStyle/>
          <a:p>
            <a:r>
              <a:rPr lang="en-IN" u="sng" dirty="0"/>
              <a:t>FUTURE SCOPE</a:t>
            </a:r>
          </a:p>
        </p:txBody>
      </p:sp>
      <p:sp>
        <p:nvSpPr>
          <p:cNvPr id="3" name="Subtitle 2">
            <a:extLst>
              <a:ext uri="{FF2B5EF4-FFF2-40B4-BE49-F238E27FC236}">
                <a16:creationId xmlns:a16="http://schemas.microsoft.com/office/drawing/2014/main" id="{6B8034BE-6490-E13D-F31F-DCD8E1D509D4}"/>
              </a:ext>
            </a:extLst>
          </p:cNvPr>
          <p:cNvSpPr>
            <a:spLocks noGrp="1"/>
          </p:cNvSpPr>
          <p:nvPr>
            <p:ph type="subTitle" idx="1"/>
          </p:nvPr>
        </p:nvSpPr>
        <p:spPr/>
        <p:txBody>
          <a:bodyPr/>
          <a:lstStyle/>
          <a:p>
            <a:r>
              <a:rPr lang="en-IN" sz="2000" b="1" u="sng" dirty="0">
                <a:solidFill>
                  <a:schemeClr val="tx1"/>
                </a:solidFill>
                <a:latin typeface="Times New Roman" panose="02020603050405020304" pitchFamily="18" charset="0"/>
                <a:cs typeface="Times New Roman" panose="02020603050405020304" pitchFamily="18" charset="0"/>
              </a:rPr>
              <a:t>FUTURE STEPS</a:t>
            </a:r>
          </a:p>
        </p:txBody>
      </p:sp>
      <p:sp>
        <p:nvSpPr>
          <p:cNvPr id="5" name="TextBox 4">
            <a:extLst>
              <a:ext uri="{FF2B5EF4-FFF2-40B4-BE49-F238E27FC236}">
                <a16:creationId xmlns:a16="http://schemas.microsoft.com/office/drawing/2014/main" id="{3E87E38A-79D9-6CE0-B04C-1189224F56FB}"/>
              </a:ext>
            </a:extLst>
          </p:cNvPr>
          <p:cNvSpPr txBox="1"/>
          <p:nvPr/>
        </p:nvSpPr>
        <p:spPr>
          <a:xfrm>
            <a:off x="495300" y="1854464"/>
            <a:ext cx="8153400" cy="3631763"/>
          </a:xfrm>
          <a:prstGeom prst="rect">
            <a:avLst/>
          </a:prstGeom>
          <a:noFill/>
        </p:spPr>
        <p:txBody>
          <a:bodyPr wrap="square">
            <a:spAutoFit/>
          </a:bodyPr>
          <a:lstStyle/>
          <a:p>
            <a:pPr algn="l"/>
            <a:endParaRPr lang="en-US" b="1" i="0" dirty="0">
              <a:effectLst/>
              <a:latin typeface="Söhne"/>
            </a:endParaRPr>
          </a:p>
          <a:p>
            <a:pPr algn="l">
              <a:buFont typeface="+mj-lt"/>
              <a:buAutoNum type="arabicPeriod"/>
            </a:pPr>
            <a:r>
              <a:rPr lang="en-US" sz="1400" b="1" i="0" u="sng" dirty="0">
                <a:solidFill>
                  <a:srgbClr val="374151"/>
                </a:solidFill>
                <a:effectLst/>
                <a:latin typeface="Times New Roman" panose="02020603050405020304" pitchFamily="18" charset="0"/>
                <a:cs typeface="Times New Roman" panose="02020603050405020304" pitchFamily="18" charset="0"/>
              </a:rPr>
              <a:t>User Feedback Loop:</a:t>
            </a:r>
          </a:p>
          <a:p>
            <a:pPr marL="171450" indent="-1714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Establish a continuous feedback mechanism for ongoing improvement</a:t>
            </a:r>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sz="1400" b="1" i="0" dirty="0">
                <a:solidFill>
                  <a:srgbClr val="374151"/>
                </a:solidFill>
                <a:effectLst/>
                <a:latin typeface="Times New Roman" panose="02020603050405020304" pitchFamily="18" charset="0"/>
                <a:cs typeface="Times New Roman" panose="02020603050405020304" pitchFamily="18" charset="0"/>
              </a:rPr>
              <a:t>2.</a:t>
            </a:r>
            <a:r>
              <a:rPr lang="en-US" sz="1400" b="1" i="0" u="sng" dirty="0">
                <a:solidFill>
                  <a:srgbClr val="374151"/>
                </a:solidFill>
                <a:effectLst/>
                <a:latin typeface="Times New Roman" panose="02020603050405020304" pitchFamily="18" charset="0"/>
                <a:cs typeface="Times New Roman" panose="02020603050405020304" pitchFamily="18" charset="0"/>
              </a:rPr>
              <a:t>Explore Emerging Technologies:</a:t>
            </a:r>
            <a:endParaRPr lang="en-US" sz="1400" b="1" u="sng" dirty="0">
              <a:solidFill>
                <a:srgbClr val="374151"/>
              </a:solidFill>
              <a:latin typeface="Times New Roman" panose="02020603050405020304" pitchFamily="18" charset="0"/>
              <a:cs typeface="Times New Roman" panose="02020603050405020304" pitchFamily="18" charset="0"/>
            </a:endParaRPr>
          </a:p>
          <a:p>
            <a:pPr algn="l"/>
            <a:r>
              <a:rPr lang="en-US" sz="1200" dirty="0">
                <a:solidFill>
                  <a:srgbClr val="374151"/>
                </a:solidFill>
                <a:latin typeface="Times New Roman" panose="02020603050405020304" pitchFamily="18" charset="0"/>
                <a:cs typeface="Times New Roman" panose="02020603050405020304" pitchFamily="18" charset="0"/>
              </a:rPr>
              <a:t>Stay at the forefront of technological advancements for potential integrations.</a:t>
            </a:r>
          </a:p>
          <a:p>
            <a:pPr algn="l"/>
            <a:endParaRPr lang="en-US" sz="1200" dirty="0">
              <a:solidFill>
                <a:srgbClr val="374151"/>
              </a:solidFill>
              <a:latin typeface="Times New Roman" panose="02020603050405020304" pitchFamily="18" charset="0"/>
              <a:cs typeface="Times New Roman" panose="02020603050405020304" pitchFamily="18" charset="0"/>
            </a:endParaRPr>
          </a:p>
          <a:p>
            <a:pPr algn="l"/>
            <a:endParaRPr lang="en-US" sz="1200" dirty="0">
              <a:solidFill>
                <a:srgbClr val="374151"/>
              </a:solidFill>
              <a:latin typeface="Times New Roman" panose="02020603050405020304" pitchFamily="18" charset="0"/>
              <a:cs typeface="Times New Roman" panose="02020603050405020304" pitchFamily="18" charset="0"/>
            </a:endParaRPr>
          </a:p>
          <a:p>
            <a:pPr algn="l"/>
            <a:r>
              <a:rPr lang="en-US" sz="1400" b="1" i="0" dirty="0">
                <a:solidFill>
                  <a:srgbClr val="374151"/>
                </a:solidFill>
                <a:effectLst/>
                <a:latin typeface="Times New Roman" panose="02020603050405020304" pitchFamily="18" charset="0"/>
                <a:cs typeface="Times New Roman" panose="02020603050405020304" pitchFamily="18" charset="0"/>
              </a:rPr>
              <a:t>3.</a:t>
            </a:r>
            <a:r>
              <a:rPr lang="en-US" sz="1400" b="1" i="0" u="sng" dirty="0">
                <a:solidFill>
                  <a:srgbClr val="374151"/>
                </a:solidFill>
                <a:effectLst/>
                <a:latin typeface="Times New Roman" panose="02020603050405020304" pitchFamily="18" charset="0"/>
                <a:cs typeface="Times New Roman" panose="02020603050405020304" pitchFamily="18" charset="0"/>
              </a:rPr>
              <a:t>Expand Collaboration:</a:t>
            </a:r>
            <a:endParaRPr lang="en-US" sz="1400" u="sng" dirty="0">
              <a:solidFill>
                <a:srgbClr val="374151"/>
              </a:solidFill>
              <a:latin typeface="Times New Roman" panose="02020603050405020304" pitchFamily="18" charset="0"/>
              <a:cs typeface="Times New Roman" panose="02020603050405020304" pitchFamily="18" charset="0"/>
            </a:endParaRPr>
          </a:p>
          <a:p>
            <a:pPr algn="l"/>
            <a:r>
              <a:rPr lang="en-US" sz="1200" b="0" i="0" dirty="0">
                <a:solidFill>
                  <a:srgbClr val="374151"/>
                </a:solidFill>
                <a:effectLst/>
                <a:latin typeface="Times New Roman" panose="02020603050405020304" pitchFamily="18" charset="0"/>
                <a:cs typeface="Times New Roman" panose="02020603050405020304" pitchFamily="18" charset="0"/>
              </a:rPr>
              <a:t>Partner with other teams for cross-functional innovation.</a:t>
            </a:r>
          </a:p>
          <a:p>
            <a:pPr algn="l"/>
            <a:endParaRPr lang="en-US" sz="1200" dirty="0">
              <a:solidFill>
                <a:srgbClr val="374151"/>
              </a:solidFill>
              <a:latin typeface="Times New Roman" panose="02020603050405020304" pitchFamily="18" charset="0"/>
              <a:cs typeface="Times New Roman" panose="02020603050405020304" pitchFamily="18" charset="0"/>
            </a:endParaRPr>
          </a:p>
          <a:p>
            <a:pPr algn="l"/>
            <a:endParaRPr lang="en-US" sz="1200" b="0" i="0" dirty="0">
              <a:solidFill>
                <a:srgbClr val="374151"/>
              </a:solidFill>
              <a:effectLst/>
              <a:latin typeface="Times New Roman" panose="02020603050405020304" pitchFamily="18" charset="0"/>
              <a:cs typeface="Times New Roman" panose="02020603050405020304" pitchFamily="18" charset="0"/>
            </a:endParaRPr>
          </a:p>
          <a:p>
            <a:pPr algn="l"/>
            <a:r>
              <a:rPr lang="en-US" sz="1400" b="1" i="0" u="sng" dirty="0">
                <a:solidFill>
                  <a:srgbClr val="374151"/>
                </a:solidFill>
                <a:effectLst/>
                <a:latin typeface="Times New Roman" panose="02020603050405020304" pitchFamily="18" charset="0"/>
                <a:cs typeface="Times New Roman" panose="02020603050405020304" pitchFamily="18" charset="0"/>
              </a:rPr>
              <a:t>4.Marketing and User Education:</a:t>
            </a:r>
            <a:endParaRPr lang="en-US" sz="1400" b="1" u="sng" dirty="0">
              <a:solidFill>
                <a:srgbClr val="374151"/>
              </a:solidFill>
              <a:latin typeface="Times New Roman" panose="02020603050405020304" pitchFamily="18" charset="0"/>
              <a:cs typeface="Times New Roman" panose="02020603050405020304" pitchFamily="18" charset="0"/>
            </a:endParaRPr>
          </a:p>
          <a:p>
            <a:pPr algn="l"/>
            <a:r>
              <a:rPr lang="en-US" sz="1200" b="0" i="0" dirty="0">
                <a:solidFill>
                  <a:srgbClr val="374151"/>
                </a:solidFill>
                <a:effectLst/>
                <a:latin typeface="Times New Roman" panose="02020603050405020304" pitchFamily="18" charset="0"/>
                <a:cs typeface="Times New Roman" panose="02020603050405020304" pitchFamily="18" charset="0"/>
              </a:rPr>
              <a:t>Effectively communicate features to users for optimal utilization.</a:t>
            </a:r>
          </a:p>
          <a:p>
            <a:br>
              <a:rPr lang="en-US" dirty="0"/>
            </a:br>
            <a:endParaRPr lang="en-IN" dirty="0"/>
          </a:p>
        </p:txBody>
      </p:sp>
    </p:spTree>
    <p:extLst>
      <p:ext uri="{BB962C8B-B14F-4D97-AF65-F5344CB8AC3E}">
        <p14:creationId xmlns:p14="http://schemas.microsoft.com/office/powerpoint/2010/main" val="3097297885"/>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CONCLUSION</a:t>
            </a:r>
          </a:p>
        </p:txBody>
      </p:sp>
      <p:sp>
        <p:nvSpPr>
          <p:cNvPr id="3" name="Rectangle 2"/>
          <p:cNvSpPr/>
          <p:nvPr/>
        </p:nvSpPr>
        <p:spPr>
          <a:xfrm>
            <a:off x="503548" y="1412776"/>
            <a:ext cx="8136904" cy="4955203"/>
          </a:xfrm>
          <a:prstGeom prst="rect">
            <a:avLst/>
          </a:prstGeom>
        </p:spPr>
        <p:txBody>
          <a:bodyPr wrap="square">
            <a:spAutoFit/>
          </a:bodyPr>
          <a:lstStyle/>
          <a:p>
            <a:pPr algn="l"/>
            <a:r>
              <a:rPr lang="en-US" sz="1400" b="1" i="0" u="sng" dirty="0">
                <a:effectLst/>
                <a:latin typeface="Times New Roman" panose="02020603050405020304" pitchFamily="18" charset="0"/>
                <a:cs typeface="Times New Roman" panose="02020603050405020304" pitchFamily="18" charset="0"/>
              </a:rPr>
              <a:t>Team's Takeaways:</a:t>
            </a:r>
          </a:p>
          <a:p>
            <a:pPr algn="l"/>
            <a:endParaRPr lang="en-US" sz="1400" b="1" i="0" dirty="0">
              <a:effectLst/>
              <a:latin typeface="Söhne"/>
            </a:endParaRPr>
          </a:p>
          <a:p>
            <a:pPr algn="l">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Innovation Pays Off</a:t>
            </a:r>
            <a:endParaRPr lang="en-US" sz="1400" dirty="0">
              <a:solidFill>
                <a:srgbClr val="37415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Successful integration of cutting-edge technologies</a:t>
            </a:r>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sz="1400" b="1" i="0" dirty="0">
                <a:solidFill>
                  <a:srgbClr val="374151"/>
                </a:solidFill>
                <a:effectLst/>
                <a:latin typeface="Times New Roman" panose="02020603050405020304" pitchFamily="18" charset="0"/>
                <a:cs typeface="Times New Roman" panose="02020603050405020304" pitchFamily="18" charset="0"/>
              </a:rPr>
              <a:t>2.User-Centric Design</a:t>
            </a:r>
            <a:endParaRPr lang="en-US" sz="1400" dirty="0">
              <a:solidFill>
                <a:srgbClr val="37415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Prioritizing user experience with adaptive learning and customization.</a:t>
            </a:r>
          </a:p>
          <a:p>
            <a:pPr marL="171450" indent="-171450" algn="l">
              <a:buFont typeface="Arial" panose="020B0604020202020204" pitchFamily="34" charset="0"/>
              <a:buChar char="•"/>
            </a:pPr>
            <a:endParaRPr lang="en-US" sz="1200" dirty="0">
              <a:solidFill>
                <a:srgbClr val="374151"/>
              </a:solidFill>
              <a:latin typeface="Times New Roman" panose="02020603050405020304" pitchFamily="18" charset="0"/>
              <a:cs typeface="Times New Roman" panose="02020603050405020304" pitchFamily="18" charset="0"/>
            </a:endParaRPr>
          </a:p>
          <a:p>
            <a:pPr algn="l"/>
            <a:r>
              <a:rPr lang="en-US" sz="1400" b="1" i="0" dirty="0">
                <a:solidFill>
                  <a:srgbClr val="374151"/>
                </a:solidFill>
                <a:effectLst/>
                <a:latin typeface="Times New Roman" panose="02020603050405020304" pitchFamily="18" charset="0"/>
                <a:cs typeface="Times New Roman" panose="02020603050405020304" pitchFamily="18" charset="0"/>
              </a:rPr>
              <a:t>3.Versatility in Language and Input</a:t>
            </a:r>
            <a:endParaRPr lang="en-US" sz="1400" dirty="0">
              <a:solidFill>
                <a:srgbClr val="37415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Meeting the diverse needs of users globally.</a:t>
            </a:r>
          </a:p>
          <a:p>
            <a:pPr algn="l"/>
            <a:endParaRPr lang="en-US" sz="1200" b="0" i="0" dirty="0">
              <a:solidFill>
                <a:srgbClr val="374151"/>
              </a:solidFill>
              <a:effectLst/>
              <a:latin typeface="Times New Roman" panose="02020603050405020304" pitchFamily="18" charset="0"/>
              <a:cs typeface="Times New Roman" panose="02020603050405020304" pitchFamily="18" charset="0"/>
            </a:endParaRPr>
          </a:p>
          <a:p>
            <a:pPr algn="l"/>
            <a:r>
              <a:rPr lang="en-US" sz="1400" b="1" i="0" dirty="0">
                <a:solidFill>
                  <a:srgbClr val="374151"/>
                </a:solidFill>
                <a:effectLst/>
                <a:latin typeface="Times New Roman" panose="02020603050405020304" pitchFamily="18" charset="0"/>
                <a:cs typeface="Times New Roman" panose="02020603050405020304" pitchFamily="18" charset="0"/>
              </a:rPr>
              <a:t>4.Enhanced Security Measures</a:t>
            </a:r>
            <a:endParaRPr lang="en-US" sz="1400" dirty="0">
              <a:solidFill>
                <a:srgbClr val="37415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Biometric authentication elevates device security</a:t>
            </a:r>
            <a:r>
              <a:rPr lang="en-US" sz="1400" b="0" i="0" dirty="0">
                <a:solidFill>
                  <a:srgbClr val="374151"/>
                </a:solidFill>
                <a:effectLst/>
                <a:latin typeface="Times New Roman" panose="02020603050405020304" pitchFamily="18" charset="0"/>
                <a:cs typeface="Times New Roman" panose="02020603050405020304" pitchFamily="18" charset="0"/>
              </a:rPr>
              <a:t>.</a:t>
            </a:r>
          </a:p>
          <a:p>
            <a:pPr algn="l"/>
            <a:endParaRPr lang="en-US" sz="1400" b="0" i="0" dirty="0">
              <a:solidFill>
                <a:srgbClr val="374151"/>
              </a:solidFill>
              <a:effectLst/>
              <a:latin typeface="Times New Roman" panose="02020603050405020304" pitchFamily="18" charset="0"/>
              <a:cs typeface="Times New Roman" panose="02020603050405020304" pitchFamily="18" charset="0"/>
            </a:endParaRPr>
          </a:p>
          <a:p>
            <a:pPr algn="l"/>
            <a:r>
              <a:rPr lang="en-US" sz="1400" b="1" i="0" dirty="0">
                <a:solidFill>
                  <a:srgbClr val="374151"/>
                </a:solidFill>
                <a:effectLst/>
                <a:latin typeface="Times New Roman" panose="02020603050405020304" pitchFamily="18" charset="0"/>
                <a:cs typeface="Times New Roman" panose="02020603050405020304" pitchFamily="18" charset="0"/>
              </a:rPr>
              <a:t>5.Continuous Improvement</a:t>
            </a:r>
            <a:endParaRPr lang="en-US" sz="1400" dirty="0">
              <a:solidFill>
                <a:srgbClr val="37415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Commitment to refining features based on user feedback</a:t>
            </a:r>
            <a:r>
              <a:rPr lang="en-US" sz="1200" b="0" i="0" dirty="0">
                <a:solidFill>
                  <a:srgbClr val="374151"/>
                </a:solidFill>
                <a:effectLst/>
                <a:latin typeface="Söhne"/>
              </a:rPr>
              <a:t>.</a:t>
            </a:r>
          </a:p>
          <a:p>
            <a:pPr algn="l"/>
            <a:endParaRPr lang="en-US" b="0" i="0" dirty="0">
              <a:solidFill>
                <a:srgbClr val="374151"/>
              </a:solidFill>
              <a:effectLst/>
              <a:latin typeface="Söhne"/>
            </a:endParaRPr>
          </a:p>
          <a:p>
            <a:pPr algn="l"/>
            <a:r>
              <a:rPr lang="en-US" sz="1400" b="1" dirty="0">
                <a:solidFill>
                  <a:srgbClr val="374151"/>
                </a:solidFill>
                <a:latin typeface="Times New Roman" panose="02020603050405020304" pitchFamily="18" charset="0"/>
                <a:cs typeface="Times New Roman" panose="02020603050405020304" pitchFamily="18" charset="0"/>
              </a:rPr>
              <a:t>6.Future-Ready Technology</a:t>
            </a:r>
          </a:p>
          <a:p>
            <a:pPr marL="171450" indent="-171450" algn="l">
              <a:buFont typeface="Arial" panose="020B0604020202020204" pitchFamily="34" charset="0"/>
              <a:buChar char="•"/>
            </a:pPr>
            <a:r>
              <a:rPr lang="en-US" sz="1200" dirty="0">
                <a:solidFill>
                  <a:srgbClr val="374151"/>
                </a:solidFill>
                <a:latin typeface="Times New Roman" panose="02020603050405020304" pitchFamily="18" charset="0"/>
                <a:cs typeface="Times New Roman" panose="02020603050405020304" pitchFamily="18" charset="0"/>
              </a:rPr>
              <a:t>AR projection opens doors for future developments</a:t>
            </a:r>
            <a:r>
              <a:rPr lang="en-US" b="0" i="0" dirty="0">
                <a:solidFill>
                  <a:srgbClr val="374151"/>
                </a:solidFill>
                <a:effectLst/>
                <a:latin typeface="Söhne"/>
              </a:rPr>
              <a:t>.</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6192688"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REFERENCES/LINKS USED</a:t>
            </a:r>
          </a:p>
        </p:txBody>
      </p:sp>
      <p:sp>
        <p:nvSpPr>
          <p:cNvPr id="3" name="Rectangle 2"/>
          <p:cNvSpPr/>
          <p:nvPr/>
        </p:nvSpPr>
        <p:spPr>
          <a:xfrm>
            <a:off x="503548" y="1196752"/>
            <a:ext cx="8136904" cy="9510296"/>
          </a:xfrm>
          <a:prstGeom prst="rect">
            <a:avLst/>
          </a:prstGeom>
        </p:spPr>
        <p:txBody>
          <a:bodyPr wrap="square">
            <a:spAutoFit/>
          </a:bodyPr>
          <a:lstStyle/>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Seminarsonly.com:</a:t>
            </a:r>
            <a:endParaRPr lang="en-IN" sz="1800" dirty="0">
              <a:effectLst/>
              <a:latin typeface="Times New Roman" panose="02020603050405020304" pitchFamily="18" charset="0"/>
              <a:ea typeface="Times New Roman" panose="02020603050405020304" pitchFamily="18" charset="0"/>
            </a:endParaRPr>
          </a:p>
          <a:p>
            <a:pPr marL="914400"/>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https://www.seminarsonly.com/computer%20science/Virtual%20keyboard.php</a:t>
            </a:r>
            <a:endParaRPr lang="en-IN" sz="1800" dirty="0">
              <a:effectLst/>
              <a:latin typeface="Times New Roman" panose="02020603050405020304" pitchFamily="18" charset="0"/>
              <a:ea typeface="Times New Roman" panose="02020603050405020304" pitchFamily="18" charset="0"/>
            </a:endParaRPr>
          </a:p>
          <a:p>
            <a:pPr marL="91440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r>
              <a:rPr lang="en-US" dirty="0">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UNIVERSITY OF WASHINGTON:</a:t>
            </a:r>
            <a:endParaRPr lang="en-IN" sz="1800" dirty="0">
              <a:effectLst/>
              <a:latin typeface="Times New Roman" panose="02020603050405020304" pitchFamily="18" charset="0"/>
              <a:ea typeface="Times New Roman" panose="02020603050405020304" pitchFamily="18" charset="0"/>
            </a:endParaRPr>
          </a:p>
          <a:p>
            <a:pPr marL="914400"/>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https://www.washington.edu/accesscomputing/what-virtual-keyboard</a:t>
            </a:r>
            <a:endParaRPr lang="en-IN" sz="1800" dirty="0">
              <a:effectLst/>
              <a:latin typeface="Times New Roman" panose="02020603050405020304" pitchFamily="18" charset="0"/>
              <a:ea typeface="Times New Roman" panose="02020603050405020304" pitchFamily="18" charset="0"/>
            </a:endParaRPr>
          </a:p>
          <a:p>
            <a:pPr marL="91440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r>
              <a:rPr lang="en-US" sz="1800" dirty="0">
                <a:effectLst/>
                <a:latin typeface="Times New Roman" panose="02020603050405020304" pitchFamily="18" charset="0"/>
                <a:ea typeface="Times New Roman" panose="02020603050405020304" pitchFamily="18" charset="0"/>
              </a:rPr>
              <a:t>3.  IJSER: </a:t>
            </a:r>
            <a:endParaRPr lang="en-IN" sz="1800" dirty="0">
              <a:effectLst/>
              <a:latin typeface="Times New Roman" panose="02020603050405020304" pitchFamily="18" charset="0"/>
              <a:ea typeface="Times New Roman" panose="02020603050405020304" pitchFamily="18" charset="0"/>
            </a:endParaRPr>
          </a:p>
          <a:p>
            <a:pPr marL="914400"/>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https://www.ijser.org/paper/Virtual-Keyboard-2014.html</a:t>
            </a:r>
            <a:endParaRPr lang="en-IN" sz="1800" dirty="0">
              <a:effectLst/>
              <a:latin typeface="Times New Roman" panose="02020603050405020304" pitchFamily="18" charset="0"/>
              <a:ea typeface="Times New Roman" panose="02020603050405020304" pitchFamily="18" charset="0"/>
            </a:endParaRPr>
          </a:p>
          <a:p>
            <a:pPr marL="91440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r>
              <a:rPr lang="en-US" sz="1800" dirty="0">
                <a:effectLst/>
                <a:latin typeface="Times New Roman" panose="02020603050405020304" pitchFamily="18" charset="0"/>
                <a:ea typeface="Times New Roman" panose="02020603050405020304" pitchFamily="18" charset="0"/>
              </a:rPr>
              <a:t>4.  WIKIPEDIA:</a:t>
            </a:r>
            <a:endParaRPr lang="en-IN" sz="1800" dirty="0">
              <a:effectLst/>
              <a:latin typeface="Times New Roman" panose="02020603050405020304" pitchFamily="18" charset="0"/>
              <a:ea typeface="Times New Roman" panose="02020603050405020304" pitchFamily="18" charset="0"/>
            </a:endParaRPr>
          </a:p>
          <a:p>
            <a:pPr marL="914400"/>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https://en.wikipedia.org/wiki/Virtual_keyboard</a:t>
            </a:r>
            <a:endParaRPr lang="en-IN" sz="1800" dirty="0">
              <a:effectLst/>
              <a:latin typeface="Times New Roman" panose="02020603050405020304" pitchFamily="18" charset="0"/>
              <a:ea typeface="Times New Roman" panose="02020603050405020304" pitchFamily="18" charset="0"/>
            </a:endParaRPr>
          </a:p>
          <a:p>
            <a:pPr marL="91440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r>
              <a:rPr lang="en-US" sz="1800" dirty="0">
                <a:effectLst/>
                <a:latin typeface="Times New Roman" panose="02020603050405020304" pitchFamily="18" charset="0"/>
                <a:ea typeface="Times New Roman" panose="02020603050405020304" pitchFamily="18" charset="0"/>
              </a:rPr>
              <a:t>5. SLIDE SHARE:</a:t>
            </a:r>
            <a:endParaRPr lang="en-IN" sz="1800" dirty="0">
              <a:effectLst/>
              <a:latin typeface="Times New Roman" panose="02020603050405020304" pitchFamily="18" charset="0"/>
              <a:ea typeface="Times New Roman" panose="02020603050405020304" pitchFamily="18" charset="0"/>
            </a:endParaRPr>
          </a:p>
          <a:p>
            <a:pPr marL="914400"/>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https://www.slideshare.net/siddhantranjan/virtual-keyboard-36251213</a:t>
            </a:r>
            <a:endParaRPr lang="en-IN" sz="1800" dirty="0">
              <a:effectLst/>
              <a:latin typeface="Times New Roman" panose="02020603050405020304" pitchFamily="18" charset="0"/>
              <a:ea typeface="Times New Roman" panose="02020603050405020304" pitchFamily="18" charset="0"/>
            </a:endParaRPr>
          </a:p>
          <a:p>
            <a:pPr marL="91440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DiVA</a:t>
            </a:r>
            <a:r>
              <a:rPr lang="en-US" sz="1800" dirty="0">
                <a:effectLst/>
                <a:latin typeface="Times New Roman" panose="02020603050405020304" pitchFamily="18" charset="0"/>
                <a:ea typeface="Times New Roman" panose="02020603050405020304" pitchFamily="18" charset="0"/>
              </a:rPr>
              <a:t> PORTAL:</a:t>
            </a:r>
            <a:endParaRPr lang="en-IN" sz="1800" dirty="0">
              <a:effectLst/>
              <a:latin typeface="Times New Roman" panose="02020603050405020304" pitchFamily="18" charset="0"/>
              <a:ea typeface="Times New Roman" panose="02020603050405020304" pitchFamily="18" charset="0"/>
            </a:endParaRPr>
          </a:p>
          <a:p>
            <a:pPr marL="914400"/>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https://www.divaportal.org/smash/get/diva2:669114/FULLTEXT01.pdf</a:t>
            </a:r>
            <a:endParaRPr lang="en-IN" sz="1800" dirty="0">
              <a:effectLst/>
              <a:latin typeface="Times New Roman" panose="02020603050405020304" pitchFamily="18" charset="0"/>
              <a:ea typeface="Times New Roman" panose="02020603050405020304"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1124744"/>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43708" y="2743979"/>
            <a:ext cx="5256584" cy="2369880"/>
          </a:xfrm>
          <a:prstGeom prst="rect">
            <a:avLst/>
          </a:prstGeom>
          <a:solidFill>
            <a:schemeClr val="accent6">
              <a:lumMod val="60000"/>
              <a:lumOff val="40000"/>
            </a:schemeClr>
          </a:solidFill>
        </p:spPr>
        <p:txBody>
          <a:bodyPr wrap="square" rtlCol="0">
            <a:spAutoFit/>
          </a:bodyPr>
          <a:lstStyle/>
          <a:p>
            <a:r>
              <a:rPr lang="en-US" sz="2000" dirty="0">
                <a:latin typeface="Times New Roman" pitchFamily="18" charset="0"/>
                <a:cs typeface="Times New Roman" pitchFamily="18" charset="0"/>
              </a:rPr>
              <a:t>Team Details:</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YASH(2310991001)</a:t>
            </a:r>
          </a:p>
          <a:p>
            <a:pPr marL="342900" indent="-342900">
              <a:buFont typeface="+mj-lt"/>
              <a:buAutoNum type="arabicPeriod"/>
            </a:pPr>
            <a:r>
              <a:rPr lang="en-US" sz="1400" dirty="0">
                <a:latin typeface="Times New Roman" pitchFamily="18" charset="0"/>
                <a:cs typeface="Times New Roman" pitchFamily="18" charset="0"/>
              </a:rPr>
              <a:t>YASHMEEN(2310991003)</a:t>
            </a:r>
          </a:p>
          <a:p>
            <a:pPr marL="342900" indent="-342900">
              <a:buFont typeface="+mj-lt"/>
              <a:buAutoNum type="arabicPeriod"/>
            </a:pPr>
            <a:r>
              <a:rPr lang="en-US" sz="1400" dirty="0">
                <a:latin typeface="Times New Roman" pitchFamily="18" charset="0"/>
                <a:cs typeface="Times New Roman" pitchFamily="18" charset="0"/>
              </a:rPr>
              <a:t>YATHARTH(2310991004)</a:t>
            </a:r>
          </a:p>
          <a:p>
            <a:endParaRPr lang="en-US" sz="2000" dirty="0"/>
          </a:p>
          <a:p>
            <a:r>
              <a:rPr lang="en-US" sz="2000" dirty="0">
                <a:latin typeface="Times New Roman" pitchFamily="18" charset="0"/>
                <a:cs typeface="Times New Roman" pitchFamily="18" charset="0"/>
              </a:rPr>
              <a:t>Faculty Coordinator:</a:t>
            </a:r>
          </a:p>
          <a:p>
            <a:pPr marL="285750" indent="-285750">
              <a:buFont typeface="Wingdings" panose="05000000000000000000" pitchFamily="2" charset="2"/>
              <a:buChar char="Ø"/>
            </a:pPr>
            <a:r>
              <a:rPr lang="en-US" sz="1400" dirty="0">
                <a:latin typeface="Times New Roman" pitchFamily="18" charset="0"/>
                <a:cs typeface="Times New Roman" pitchFamily="18" charset="0"/>
              </a:rPr>
              <a:t>DR. CHETNA KAUSHAL</a:t>
            </a: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Table of Contents</a:t>
            </a:r>
            <a:endParaRPr lang="en-US" b="1" u="sng"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188640"/>
            <a:ext cx="540060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INTRODUCTION</a:t>
            </a:r>
          </a:p>
        </p:txBody>
      </p:sp>
      <p:sp>
        <p:nvSpPr>
          <p:cNvPr id="3" name="Rectangle 2"/>
          <p:cNvSpPr/>
          <p:nvPr/>
        </p:nvSpPr>
        <p:spPr>
          <a:xfrm>
            <a:off x="503548" y="980728"/>
            <a:ext cx="8136904" cy="10156627"/>
          </a:xfrm>
          <a:prstGeom prst="rect">
            <a:avLst/>
          </a:prstGeom>
        </p:spPr>
        <p:txBody>
          <a:bodyPr wrap="square">
            <a:spAutoFit/>
          </a:bodyPr>
          <a:lstStyle/>
          <a:p>
            <a:pPr algn="ctr"/>
            <a:r>
              <a:rPr lang="en-US" sz="1400" b="1" u="sng" dirty="0">
                <a:latin typeface="Times New Roman" pitchFamily="18" charset="0"/>
                <a:cs typeface="Times New Roman" pitchFamily="18" charset="0"/>
              </a:rPr>
              <a:t>VIRTUAL KEYBOARD</a:t>
            </a:r>
          </a:p>
          <a:p>
            <a:pPr>
              <a:lnSpc>
                <a:spcPct val="150000"/>
              </a:lnSpc>
            </a:pPr>
            <a:r>
              <a:rPr lang="en-US" sz="1200" dirty="0">
                <a:latin typeface="Times New Roman" pitchFamily="18" charset="0"/>
                <a:cs typeface="Times New Roman" pitchFamily="18" charset="0"/>
              </a:rPr>
              <a:t>A virtual keyboard is software that is used to emulate a standard keyboard. A picture of a keyboard is displayed on a computer screen and the user points and clicks on the pictures of keys to enter text. Switches activated in a wide variety of ways make use of the most appropriate muscles for the individual user. Virtual keyboards allow computer use by people with significant mobility impairments. Some virtual keyboards incorporate word prediction to increase entry speed. </a:t>
            </a:r>
          </a:p>
          <a:p>
            <a:pPr>
              <a:lnSpc>
                <a:spcPct val="150000"/>
              </a:lnSpc>
            </a:pP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Virtual keyboards often include multiple pages of characters containing letters, punctuation, numbers, and symbols. Depending on the device's operating system, there may also be options to insert stickers, </a:t>
            </a:r>
          </a:p>
          <a:p>
            <a:pPr>
              <a:lnSpc>
                <a:spcPct val="150000"/>
              </a:lnSpc>
            </a:pPr>
            <a:r>
              <a:rPr lang="en-US" sz="1200" dirty="0">
                <a:latin typeface="Times New Roman" pitchFamily="18" charset="0"/>
                <a:cs typeface="Times New Roman" pitchFamily="18" charset="0"/>
              </a:rPr>
              <a:t>     or animated GIFs.</a:t>
            </a:r>
          </a:p>
          <a:p>
            <a:pPr>
              <a:lnSpc>
                <a:spcPct val="150000"/>
              </a:lnSpc>
            </a:pP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Virtual keyboards are featured on smartphones, tablets, and other portable devices . That do not require the constant use of a physical keyboard. Most developers have created proprietary virtual keyboards for their devices.</a:t>
            </a:r>
          </a:p>
          <a:p>
            <a:pPr>
              <a:lnSpc>
                <a:spcPct val="150000"/>
              </a:lnSpc>
            </a:pPr>
            <a:endParaRPr lang="en-US" sz="1200" dirty="0">
              <a:latin typeface="Times New Roman" pitchFamily="18" charset="0"/>
              <a:cs typeface="Times New Roman" pitchFamily="18" charset="0"/>
            </a:endParaRPr>
          </a:p>
          <a:p>
            <a:pPr>
              <a:lnSpc>
                <a:spcPct val="150000"/>
              </a:lnSpc>
            </a:pP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 They serve as an alternative input method for people who may struggle with traditional keyboards, allowing them to enter </a:t>
            </a:r>
          </a:p>
          <a:p>
            <a:pPr>
              <a:lnSpc>
                <a:spcPct val="150000"/>
              </a:lnSpc>
            </a:pPr>
            <a:r>
              <a:rPr lang="en-US" sz="1200" dirty="0">
                <a:latin typeface="Times New Roman" pitchFamily="18" charset="0"/>
                <a:cs typeface="Times New Roman" pitchFamily="18" charset="0"/>
              </a:rPr>
              <a:t>text and navigate through computer systems more easily. </a:t>
            </a:r>
          </a:p>
          <a:p>
            <a:pPr algn="ctr">
              <a:lnSpc>
                <a:spcPct val="150000"/>
              </a:lnSpc>
            </a:pPr>
            <a:r>
              <a:rPr lang="en-US" sz="1200" b="1" u="sng" dirty="0">
                <a:latin typeface="Times New Roman" pitchFamily="18" charset="0"/>
                <a:cs typeface="Times New Roman" pitchFamily="18" charset="0"/>
              </a:rPr>
              <a:t>TEAM INTRODUCTION</a:t>
            </a:r>
          </a:p>
          <a:p>
            <a:pPr algn="ctr">
              <a:lnSpc>
                <a:spcPct val="150000"/>
              </a:lnSpc>
            </a:pPr>
            <a:r>
              <a:rPr lang="en-US" sz="1200" dirty="0">
                <a:latin typeface="Times New Roman" pitchFamily="18" charset="0"/>
                <a:cs typeface="Times New Roman" pitchFamily="18" charset="0"/>
              </a:rPr>
              <a:t>YASH (2310991001)</a:t>
            </a:r>
          </a:p>
          <a:p>
            <a:pPr algn="ctr">
              <a:lnSpc>
                <a:spcPct val="150000"/>
              </a:lnSpc>
            </a:pPr>
            <a:r>
              <a:rPr lang="en-US" sz="1200" dirty="0">
                <a:latin typeface="Times New Roman" pitchFamily="18" charset="0"/>
                <a:cs typeface="Times New Roman" pitchFamily="18" charset="0"/>
              </a:rPr>
              <a:t>YASHMEEN (23109910003)</a:t>
            </a:r>
          </a:p>
          <a:p>
            <a:pPr algn="ctr">
              <a:lnSpc>
                <a:spcPct val="150000"/>
              </a:lnSpc>
            </a:pPr>
            <a:r>
              <a:rPr lang="en-US" sz="1200" dirty="0">
                <a:latin typeface="Times New Roman" pitchFamily="18" charset="0"/>
                <a:cs typeface="Times New Roman" pitchFamily="18" charset="0"/>
              </a:rPr>
              <a:t>YATHARTH (2310991004)</a:t>
            </a:r>
          </a:p>
          <a:p>
            <a:pPr>
              <a:lnSpc>
                <a:spcPct val="150000"/>
              </a:lnSpc>
            </a:pPr>
            <a:endParaRPr lang="en-US" sz="1200"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a:p>
            <a:pPr algn="ctr"/>
            <a:endParaRPr lang="en-US" sz="1400" b="1" u="sng"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PROBLEM STATEMENT</a:t>
            </a:r>
          </a:p>
        </p:txBody>
      </p:sp>
      <p:sp>
        <p:nvSpPr>
          <p:cNvPr id="3" name="Rectangle 2"/>
          <p:cNvSpPr/>
          <p:nvPr/>
        </p:nvSpPr>
        <p:spPr>
          <a:xfrm>
            <a:off x="503548" y="1556792"/>
            <a:ext cx="8136904" cy="4708981"/>
          </a:xfrm>
          <a:prstGeom prst="rect">
            <a:avLst/>
          </a:prstGeom>
        </p:spPr>
        <p:txBody>
          <a:bodyPr wrap="square">
            <a:spAutoFit/>
          </a:bodyPr>
          <a:lstStyle/>
          <a:p>
            <a:pPr algn="l">
              <a:buFont typeface="+mj-lt"/>
              <a:buAutoNum type="arabicPeriod"/>
            </a:pPr>
            <a:r>
              <a:rPr lang="en-US" sz="1200" b="1" i="0" dirty="0">
                <a:solidFill>
                  <a:srgbClr val="374151"/>
                </a:solidFill>
                <a:effectLst/>
                <a:latin typeface="Söhne"/>
              </a:rPr>
              <a:t>Touch Devices without Physical Keyboards:</a:t>
            </a:r>
            <a:endParaRPr lang="en-US" sz="1200" dirty="0">
              <a:solidFill>
                <a:srgbClr val="374151"/>
              </a:solidFill>
              <a:latin typeface="Söhne"/>
            </a:endParaRPr>
          </a:p>
          <a:p>
            <a:pPr algn="l"/>
            <a:r>
              <a:rPr lang="en-US" sz="1200" b="0" i="0" dirty="0">
                <a:solidFill>
                  <a:srgbClr val="374151"/>
                </a:solidFill>
                <a:effectLst/>
                <a:latin typeface="Söhne"/>
              </a:rPr>
              <a:t>Many touch-based devices, such as smartphones and tablets, lack physical keyboards. Virtual keyboards provide an on-screen alternative, allowing users to input text without the need for a physical keyboard.</a:t>
            </a:r>
          </a:p>
          <a:p>
            <a:pPr algn="l"/>
            <a:r>
              <a:rPr lang="en-US" sz="1200" b="1" i="0" dirty="0">
                <a:solidFill>
                  <a:srgbClr val="374151"/>
                </a:solidFill>
                <a:effectLst/>
                <a:latin typeface="Söhne"/>
              </a:rPr>
              <a:t>2. Accessibility:</a:t>
            </a:r>
            <a:endParaRPr lang="en-US" sz="1200" dirty="0">
              <a:solidFill>
                <a:srgbClr val="374151"/>
              </a:solidFill>
              <a:latin typeface="Söhne"/>
            </a:endParaRPr>
          </a:p>
          <a:p>
            <a:pPr algn="l"/>
            <a:r>
              <a:rPr lang="en-US" sz="1200" b="0" i="0" dirty="0">
                <a:solidFill>
                  <a:srgbClr val="374151"/>
                </a:solidFill>
                <a:effectLst/>
                <a:latin typeface="Söhne"/>
              </a:rPr>
              <a:t>Virtual keyboards are essential for users with disabilities who may have difficulty using physical keyboards. They enable alternative input methods, such as touch or mouse interactions, making computers accessible to a broader range of users.</a:t>
            </a:r>
          </a:p>
          <a:p>
            <a:pPr algn="l"/>
            <a:r>
              <a:rPr lang="en-US" sz="1200" b="1" i="0" dirty="0">
                <a:solidFill>
                  <a:srgbClr val="374151"/>
                </a:solidFill>
                <a:effectLst/>
                <a:latin typeface="Söhne"/>
              </a:rPr>
              <a:t>3.Multilingual Support:</a:t>
            </a:r>
            <a:endParaRPr lang="en-US" sz="1200" dirty="0">
              <a:solidFill>
                <a:srgbClr val="374151"/>
              </a:solidFill>
              <a:latin typeface="Söhne"/>
            </a:endParaRPr>
          </a:p>
          <a:p>
            <a:pPr algn="l"/>
            <a:r>
              <a:rPr lang="en-US" sz="1200" b="0" i="0" dirty="0">
                <a:solidFill>
                  <a:srgbClr val="374151"/>
                </a:solidFill>
                <a:effectLst/>
                <a:latin typeface="Söhne"/>
              </a:rPr>
              <a:t>Virtual keyboards can support multiple languages without the need for physical key labels to change. Users can switch between different language layouts easily, making it convenient for multilingual individuals.</a:t>
            </a:r>
          </a:p>
          <a:p>
            <a:pPr algn="l"/>
            <a:r>
              <a:rPr lang="en-US" sz="1200" b="1" i="0" dirty="0">
                <a:solidFill>
                  <a:srgbClr val="374151"/>
                </a:solidFill>
                <a:effectLst/>
                <a:latin typeface="Söhne"/>
              </a:rPr>
              <a:t>4.Security:</a:t>
            </a:r>
            <a:endParaRPr lang="en-US" sz="1200" dirty="0">
              <a:solidFill>
                <a:srgbClr val="374151"/>
              </a:solidFill>
              <a:latin typeface="Söhne"/>
            </a:endParaRPr>
          </a:p>
          <a:p>
            <a:pPr algn="l"/>
            <a:r>
              <a:rPr lang="en-US" sz="1200" b="0" i="0" dirty="0">
                <a:solidFill>
                  <a:srgbClr val="374151"/>
                </a:solidFill>
                <a:effectLst/>
                <a:latin typeface="Söhne"/>
              </a:rPr>
              <a:t>On-screen keyboards can enhance security by preventing hardware-based keyloggers from capturing keystrokes. This can be crucial when entering sensitive information such as passwords or personal identification numbers (PINs).</a:t>
            </a:r>
          </a:p>
          <a:p>
            <a:pPr algn="l"/>
            <a:r>
              <a:rPr lang="en-US" sz="1200" b="1" i="0" dirty="0">
                <a:solidFill>
                  <a:srgbClr val="374151"/>
                </a:solidFill>
                <a:effectLst/>
                <a:latin typeface="Söhne"/>
              </a:rPr>
              <a:t>5.Embedded Systems and Touchscreen Devices:</a:t>
            </a:r>
            <a:endParaRPr lang="en-US" sz="1200" dirty="0">
              <a:solidFill>
                <a:srgbClr val="374151"/>
              </a:solidFill>
              <a:latin typeface="Söhne"/>
            </a:endParaRPr>
          </a:p>
          <a:p>
            <a:pPr algn="l"/>
            <a:r>
              <a:rPr lang="en-US" sz="1200" b="0" i="0" dirty="0">
                <a:solidFill>
                  <a:srgbClr val="374151"/>
                </a:solidFill>
                <a:effectLst/>
                <a:latin typeface="Söhne"/>
              </a:rPr>
              <a:t>Devices with limited physical space, such as embedded systems or certain medical equipment, might not accommodate a traditional physical keyboard. Virtual keyboards allow for text input in constrained environments.</a:t>
            </a:r>
          </a:p>
          <a:p>
            <a:pPr algn="l"/>
            <a:r>
              <a:rPr lang="en-US" sz="1200" b="1" i="0" dirty="0">
                <a:solidFill>
                  <a:srgbClr val="374151"/>
                </a:solidFill>
                <a:effectLst/>
                <a:latin typeface="Söhne"/>
              </a:rPr>
              <a:t>6.Remote Desktop and Virtual Machines:</a:t>
            </a:r>
            <a:endParaRPr lang="en-US" sz="1200" dirty="0">
              <a:solidFill>
                <a:srgbClr val="374151"/>
              </a:solidFill>
              <a:latin typeface="Söhne"/>
            </a:endParaRPr>
          </a:p>
          <a:p>
            <a:pPr algn="l"/>
            <a:r>
              <a:rPr lang="en-US" sz="1200" b="0" i="0" dirty="0">
                <a:solidFill>
                  <a:srgbClr val="374151"/>
                </a:solidFill>
                <a:effectLst/>
                <a:latin typeface="Söhne"/>
              </a:rPr>
              <a:t>In scenarios where users access computers or virtual machines remotely, a virtual keyboard on the remote desktop interface can provide a practical input method, especially if the local device does not have a physical keyboard.</a:t>
            </a:r>
          </a:p>
          <a:p>
            <a:pPr algn="l"/>
            <a:r>
              <a:rPr lang="en-US" sz="1200" b="1" i="0" dirty="0">
                <a:solidFill>
                  <a:srgbClr val="374151"/>
                </a:solidFill>
                <a:effectLst/>
                <a:latin typeface="Söhne"/>
              </a:rPr>
              <a:t>7.Temporary or Disposable Systems:</a:t>
            </a:r>
            <a:endParaRPr lang="en-US" sz="1200" dirty="0">
              <a:solidFill>
                <a:srgbClr val="374151"/>
              </a:solidFill>
              <a:latin typeface="Söhne"/>
            </a:endParaRPr>
          </a:p>
          <a:p>
            <a:pPr algn="l"/>
            <a:r>
              <a:rPr lang="en-US" sz="1200" b="0" i="0" dirty="0">
                <a:solidFill>
                  <a:srgbClr val="374151"/>
                </a:solidFill>
                <a:effectLst/>
                <a:latin typeface="Söhne"/>
              </a:rPr>
              <a:t>Virtual keyboards are useful in situations where setting up a physical keyboard may be impractical or temporary. For example, when entering text on a Smart TV, gaming console, or any device with limited text input requirements.</a:t>
            </a:r>
          </a:p>
          <a:p>
            <a:pPr algn="l"/>
            <a:r>
              <a:rPr lang="en-US" sz="1200" b="1" i="0" dirty="0">
                <a:solidFill>
                  <a:srgbClr val="374151"/>
                </a:solidFill>
                <a:effectLst/>
                <a:latin typeface="Söhne"/>
              </a:rPr>
              <a:t>8.Reducing Costs and Weight:</a:t>
            </a:r>
            <a:endParaRPr lang="en-US" sz="1200" dirty="0">
              <a:solidFill>
                <a:srgbClr val="374151"/>
              </a:solidFill>
              <a:latin typeface="Söhne"/>
            </a:endParaRPr>
          </a:p>
          <a:p>
            <a:pPr algn="l"/>
            <a:r>
              <a:rPr lang="en-US" sz="1200" b="0" i="0" dirty="0">
                <a:solidFill>
                  <a:srgbClr val="374151"/>
                </a:solidFill>
                <a:effectLst/>
                <a:latin typeface="Söhne"/>
              </a:rPr>
              <a:t>In some cases, eliminating physical keyboards from device designs can reduce manufacturing costs and the overall weight of the device, making it more portable and cost-effective.</a:t>
            </a:r>
          </a:p>
          <a:p>
            <a:endParaRPr lang="en-US" sz="1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5509200"/>
          </a:xfrm>
          <a:prstGeom prst="rect">
            <a:avLst/>
          </a:prstGeom>
        </p:spPr>
        <p:txBody>
          <a:bodyPr wrap="square">
            <a:spAutoFit/>
          </a:bodyPr>
          <a:lstStyle/>
          <a:p>
            <a:r>
              <a:rPr lang="en-US" sz="32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97165DA1-1772-29EF-0F0A-6A9A71339CC3}"/>
              </a:ext>
            </a:extLst>
          </p:cNvPr>
          <p:cNvSpPr txBox="1"/>
          <p:nvPr/>
        </p:nvSpPr>
        <p:spPr>
          <a:xfrm>
            <a:off x="282445" y="-2979712"/>
            <a:ext cx="8496944" cy="10087120"/>
          </a:xfrm>
          <a:prstGeom prst="rect">
            <a:avLst/>
          </a:prstGeom>
          <a:noFill/>
        </p:spPr>
        <p:txBody>
          <a:bodyPr wrap="square">
            <a:spAutoFit/>
          </a:bodyPr>
          <a:lstStyle/>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1400" b="1" u="sng" dirty="0">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400" b="1" u="sng" dirty="0">
                <a:effectLst/>
                <a:latin typeface="Times New Roman" panose="02020603050405020304" pitchFamily="18" charset="0"/>
                <a:ea typeface="Times New Roman" panose="02020603050405020304" pitchFamily="18" charset="0"/>
              </a:rPr>
              <a:t>DEVICE SPECIFICATION</a:t>
            </a:r>
            <a:endParaRPr lang="en-IN" sz="1400" dirty="0">
              <a:effectLst/>
              <a:latin typeface="Times New Roman" panose="02020603050405020304" pitchFamily="18" charset="0"/>
              <a:ea typeface="Times New Roman" panose="02020603050405020304" pitchFamily="18" charset="0"/>
            </a:endParaRPr>
          </a:p>
          <a:p>
            <a:r>
              <a:rPr lang="en-US" sz="1800" b="1" u="none" strike="noStrike" dirty="0">
                <a:effectLst/>
                <a:latin typeface="Times New Roman" panose="02020603050405020304" pitchFamily="18" charset="0"/>
                <a:ea typeface="Times New Roman" panose="02020603050405020304" pitchFamily="18" charset="0"/>
              </a:rPr>
              <a:t> </a:t>
            </a:r>
            <a:r>
              <a:rPr lang="en-IN" sz="1600" b="1" u="none" strike="noStrike"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Device name:  LAPTOP-R29E214C</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Processor:	12th Gen Intel(R) Core(TM) i5-12450H   2.00 GHz</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Installed RAM: 8.00 GB (7.68 GB usable)</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Device ID:	ACC09776-1E48-4319-8E6C-EF5506F0C128</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Product ID:	00356-24684-51446-AAOEM</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System type:	64-bit operating system, x64-based processor</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Pen and touch: No pen or touch input is available for this display</a:t>
            </a:r>
            <a:endParaRPr lang="en-IN" sz="12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US" sz="1400" b="1" u="sng" dirty="0">
                <a:effectLst/>
                <a:latin typeface="Times New Roman" panose="02020603050405020304" pitchFamily="18" charset="0"/>
                <a:ea typeface="Times New Roman" panose="02020603050405020304" pitchFamily="18" charset="0"/>
              </a:rPr>
              <a:t>WINDOW SPECIFICATION</a:t>
            </a:r>
            <a:endParaRPr lang="en-IN" sz="1400" dirty="0">
              <a:effectLst/>
              <a:latin typeface="Times New Roman" panose="02020603050405020304" pitchFamily="18" charset="0"/>
              <a:ea typeface="Times New Roman" panose="02020603050405020304" pitchFamily="18" charset="0"/>
            </a:endParaRPr>
          </a:p>
          <a:p>
            <a:r>
              <a:rPr lang="en-US" sz="1200" b="1" u="none" strike="noStrike"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Edition	Windows 11 Home Single Language</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Version	    22H2</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Installed on	   ‎12-‎08-‎2023</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OS build	   22621.2715</a:t>
            </a:r>
            <a:endParaRPr lang="en-IN" sz="1200" dirty="0">
              <a:effectLst/>
              <a:latin typeface="Times New Roman" panose="02020603050405020304" pitchFamily="18" charset="0"/>
              <a:ea typeface="Times New Roman" panose="02020603050405020304" pitchFamily="18" charset="0"/>
            </a:endParaRPr>
          </a:p>
          <a:p>
            <a:pPr marL="457200"/>
            <a:r>
              <a:rPr lang="en-US" sz="1200" dirty="0">
                <a:effectLst/>
                <a:latin typeface="Times New Roman" panose="02020603050405020304" pitchFamily="18" charset="0"/>
                <a:ea typeface="Times New Roman" panose="02020603050405020304" pitchFamily="18" charset="0"/>
              </a:rPr>
              <a:t>Experience	   Windows Feature Experience Pack 1000.22677.1000.0</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71450" indent="-171450">
              <a:buFont typeface="Wingdings" panose="05000000000000000000" pitchFamily="2" charset="2"/>
              <a:buChar char="Ø"/>
              <a:tabLst>
                <a:tab pos="4305300" algn="l"/>
              </a:tabLst>
            </a:pPr>
            <a:r>
              <a:rPr lang="en-US" sz="1200" dirty="0">
                <a:effectLst/>
                <a:latin typeface="Times New Roman" panose="02020603050405020304" pitchFamily="18" charset="0"/>
                <a:ea typeface="Times New Roman" panose="02020603050405020304" pitchFamily="18" charset="0"/>
              </a:rPr>
              <a:t> </a:t>
            </a:r>
            <a:r>
              <a:rPr lang="en-US" sz="1400" b="1" u="sng" dirty="0">
                <a:latin typeface="Times New Roman" panose="02020603050405020304" pitchFamily="18" charset="0"/>
              </a:rPr>
              <a:t>SOFTWARES USED:-</a:t>
            </a:r>
            <a:endParaRPr lang="en-IN" sz="1400" b="1" u="sng" dirty="0">
              <a:latin typeface="Times New Roman" panose="02020603050405020304" pitchFamily="18" charset="0"/>
            </a:endParaRPr>
          </a:p>
          <a:p>
            <a:pPr marL="457200">
              <a:tabLst>
                <a:tab pos="4305300" algn="l"/>
              </a:tabLst>
            </a:pPr>
            <a:r>
              <a:rPr lang="en-US" sz="1200" dirty="0">
                <a:latin typeface="Times New Roman" panose="02020603050405020304" pitchFamily="18" charset="0"/>
              </a:rPr>
              <a:t>VS CODE</a:t>
            </a:r>
            <a:endParaRPr lang="en-IN" sz="1200" dirty="0">
              <a:latin typeface="Times New Roman" panose="02020603050405020304" pitchFamily="18" charset="0"/>
            </a:endParaRPr>
          </a:p>
          <a:p>
            <a:pPr marL="457200">
              <a:tabLst>
                <a:tab pos="4305300" algn="l"/>
              </a:tabLst>
            </a:pPr>
            <a:r>
              <a:rPr lang="en-US" sz="1200" dirty="0">
                <a:latin typeface="Times New Roman" panose="02020603050405020304" pitchFamily="18" charset="0"/>
              </a:rPr>
              <a:t>MICROSOFT POWER POINT </a:t>
            </a:r>
            <a:endParaRPr lang="en-IN" sz="1200" dirty="0">
              <a:latin typeface="Times New Roman" panose="02020603050405020304" pitchFamily="18" charset="0"/>
            </a:endParaRPr>
          </a:p>
          <a:p>
            <a:pPr marL="457200">
              <a:tabLst>
                <a:tab pos="4305300" algn="l"/>
              </a:tabLst>
            </a:pPr>
            <a:r>
              <a:rPr lang="en-US" sz="1200" dirty="0">
                <a:latin typeface="Times New Roman" panose="02020603050405020304" pitchFamily="18" charset="0"/>
              </a:rPr>
              <a:t>MICROSOFT WORD</a:t>
            </a:r>
            <a:endParaRPr lang="en-IN" sz="1200" dirty="0">
              <a:latin typeface="Times New Roman" panose="02020603050405020304" pitchFamily="18" charset="0"/>
            </a:endParaRPr>
          </a:p>
          <a:p>
            <a:pPr>
              <a:tabLst>
                <a:tab pos="4305300" algn="l"/>
              </a:tabLst>
            </a:pPr>
            <a:r>
              <a:rPr lang="en-US" sz="180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Ø"/>
              <a:tabLst>
                <a:tab pos="4305300" algn="l"/>
              </a:tabLst>
            </a:pPr>
            <a:r>
              <a:rPr lang="en-IN" sz="1400" b="1" u="sng" dirty="0">
                <a:latin typeface="Times New Roman" panose="02020603050405020304" pitchFamily="18" charset="0"/>
              </a:rPr>
              <a:t>PROGRAMMING LANGUAGES: -</a:t>
            </a:r>
          </a:p>
          <a:p>
            <a:pPr marL="457200">
              <a:tabLst>
                <a:tab pos="4305300" algn="l"/>
              </a:tabLst>
            </a:pPr>
            <a:endParaRPr lang="en-IN" sz="1400" b="1" u="sng" dirty="0">
              <a:latin typeface="Times New Roman" panose="02020603050405020304" pitchFamily="18" charset="0"/>
            </a:endParaRPr>
          </a:p>
          <a:p>
            <a:pPr marL="457200">
              <a:tabLst>
                <a:tab pos="4305300" algn="l"/>
              </a:tabLst>
            </a:pPr>
            <a:r>
              <a:rPr lang="en-IN" sz="1200" dirty="0">
                <a:latin typeface="Times New Roman" panose="02020603050405020304" pitchFamily="18" charset="0"/>
              </a:rPr>
              <a:t>HTML</a:t>
            </a:r>
          </a:p>
          <a:p>
            <a:pPr marL="457200">
              <a:tabLst>
                <a:tab pos="4305300" algn="l"/>
              </a:tabLst>
            </a:pPr>
            <a:r>
              <a:rPr lang="en-IN" sz="1200" dirty="0">
                <a:latin typeface="Times New Roman" panose="02020603050405020304" pitchFamily="18" charset="0"/>
              </a:rPr>
              <a:t>CSS</a:t>
            </a:r>
          </a:p>
          <a:p>
            <a:pPr marL="457200">
              <a:tabLst>
                <a:tab pos="4305300" algn="l"/>
              </a:tabLst>
            </a:pPr>
            <a:r>
              <a:rPr lang="en-IN" sz="1200" dirty="0">
                <a:latin typeface="Times New Roman" panose="02020603050405020304" pitchFamily="18" charset="0"/>
              </a:rPr>
              <a:t>BOOTSTRAP</a:t>
            </a:r>
          </a:p>
          <a:p>
            <a:pPr>
              <a:lnSpc>
                <a:spcPct val="107000"/>
              </a:lnSpc>
              <a:spcAft>
                <a:spcPts val="800"/>
              </a:spcAft>
              <a:tabLst>
                <a:tab pos="4305300" algn="l"/>
              </a:tabLst>
            </a:pPr>
            <a:r>
              <a:rPr lang="en-IN" sz="1200" dirty="0">
                <a:latin typeface="Times New Roman" panose="02020603050405020304" pitchFamily="18" charset="0"/>
              </a:rPr>
              <a:t> </a:t>
            </a:r>
          </a:p>
          <a:p>
            <a:pPr>
              <a:lnSpc>
                <a:spcPct val="107000"/>
              </a:lnSpc>
              <a:spcAft>
                <a:spcPts val="800"/>
              </a:spcAft>
              <a:tabLst>
                <a:tab pos="4305300" algn="l"/>
              </a:tabLst>
            </a:pPr>
            <a:r>
              <a:rPr lang="en-IN" sz="1200" dirty="0">
                <a:latin typeface="Times New Roman" panose="02020603050405020304" pitchFamily="18" charset="0"/>
              </a:rPr>
              <a:t>   </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107504" y="1484784"/>
            <a:ext cx="8928992" cy="6032421"/>
          </a:xfrm>
          <a:prstGeom prst="rect">
            <a:avLst/>
          </a:prstGeom>
        </p:spPr>
        <p:txBody>
          <a:bodyPr wrap="square">
            <a:spAutoFit/>
          </a:bodyPr>
          <a:lstStyle/>
          <a:p>
            <a:pPr algn="l"/>
            <a:r>
              <a:rPr lang="en-US" sz="1400" b="1" i="0" u="sng" dirty="0">
                <a:solidFill>
                  <a:srgbClr val="374151"/>
                </a:solidFill>
                <a:effectLst/>
                <a:latin typeface="Times New Roman" panose="02020603050405020304" pitchFamily="18" charset="0"/>
                <a:cs typeface="Times New Roman" panose="02020603050405020304" pitchFamily="18" charset="0"/>
              </a:rPr>
              <a:t>Responsive Design</a:t>
            </a:r>
            <a:r>
              <a:rPr lang="en-US" sz="1400" b="1" i="0" u="sng" dirty="0">
                <a:solidFill>
                  <a:srgbClr val="374151"/>
                </a:solidFill>
                <a:effectLst/>
                <a:latin typeface="Söhne"/>
              </a:rPr>
              <a:t>:</a:t>
            </a:r>
          </a:p>
          <a:p>
            <a:pPr marL="171450" indent="-171450" algn="l">
              <a:buFont typeface="Arial" panose="020B0604020202020204" pitchFamily="34" charset="0"/>
              <a:buChar char="•"/>
            </a:pPr>
            <a:r>
              <a:rPr lang="en-US" sz="1200" b="0" i="0" dirty="0">
                <a:solidFill>
                  <a:srgbClr val="374151"/>
                </a:solidFill>
                <a:effectLst/>
                <a:latin typeface="Söhne"/>
              </a:rPr>
              <a:t>Optimize the virtual keyboard for various screen sizes and resolutions, especially for mobile devices. A responsive design ensures that the virtual keyboard functions well on a wide range of devices and form factors.</a:t>
            </a:r>
          </a:p>
          <a:p>
            <a:pPr algn="l"/>
            <a:endParaRPr lang="en-US" sz="1400" b="1" dirty="0">
              <a:solidFill>
                <a:srgbClr val="374151"/>
              </a:solidFill>
              <a:latin typeface="Söhne"/>
            </a:endParaRPr>
          </a:p>
          <a:p>
            <a:r>
              <a:rPr lang="en-US" sz="1400" b="1" i="0" u="sng" dirty="0">
                <a:solidFill>
                  <a:srgbClr val="374151"/>
                </a:solidFill>
                <a:effectLst/>
                <a:latin typeface="Times New Roman" panose="02020603050405020304" pitchFamily="18" charset="0"/>
                <a:cs typeface="Times New Roman" panose="02020603050405020304" pitchFamily="18" charset="0"/>
              </a:rPr>
              <a:t>Consistent User Interface:</a:t>
            </a:r>
          </a:p>
          <a:p>
            <a:pPr marL="171450" indent="-171450">
              <a:buFont typeface="Arial" panose="020B0604020202020204" pitchFamily="34" charset="0"/>
              <a:buChar char="•"/>
            </a:pPr>
            <a:r>
              <a:rPr lang="en-US" sz="1200" b="0" i="0" dirty="0">
                <a:solidFill>
                  <a:srgbClr val="374151"/>
                </a:solidFill>
                <a:effectLst/>
                <a:latin typeface="Söhne"/>
              </a:rPr>
              <a:t>Maintain a consistent and intuitive user interface across platforms and devices to ensure a seamless user experience.</a:t>
            </a:r>
          </a:p>
          <a:p>
            <a:endParaRPr lang="en-US" sz="1400" dirty="0">
              <a:latin typeface="Times New Roman" pitchFamily="18" charset="0"/>
              <a:cs typeface="Times New Roman" pitchFamily="18" charset="0"/>
            </a:endParaRPr>
          </a:p>
          <a:p>
            <a:pPr algn="l"/>
            <a:r>
              <a:rPr lang="en-US" sz="1400" b="1" i="0" u="sng" dirty="0">
                <a:solidFill>
                  <a:srgbClr val="374151"/>
                </a:solidFill>
                <a:effectLst/>
                <a:latin typeface="Times New Roman" panose="02020603050405020304" pitchFamily="18" charset="0"/>
                <a:cs typeface="Times New Roman" panose="02020603050405020304" pitchFamily="18" charset="0"/>
              </a:rPr>
              <a:t>Resizable and Movable:</a:t>
            </a:r>
          </a:p>
          <a:p>
            <a:pPr marL="285750" indent="-285750" algn="l">
              <a:buFont typeface="Arial" panose="020B0604020202020204" pitchFamily="34" charset="0"/>
              <a:buChar char="•"/>
            </a:pPr>
            <a:r>
              <a:rPr lang="en-US" sz="1400" b="0" i="0" dirty="0">
                <a:solidFill>
                  <a:srgbClr val="374151"/>
                </a:solidFill>
                <a:effectLst/>
                <a:latin typeface="Söhne"/>
              </a:rPr>
              <a:t>Allow users to resize and move the virtual keyboard on the screen. This flexibility enables users to position the keyboard where it is most comfortable and convenient for their workflow.</a:t>
            </a:r>
          </a:p>
          <a:p>
            <a:pPr marL="285750" indent="-285750" algn="l">
              <a:buFont typeface="Arial" panose="020B0604020202020204" pitchFamily="34" charset="0"/>
              <a:buChar char="•"/>
            </a:pPr>
            <a:endParaRPr lang="en-US" sz="1400" dirty="0">
              <a:solidFill>
                <a:srgbClr val="374151"/>
              </a:solidFill>
              <a:latin typeface="Söhne"/>
            </a:endParaRPr>
          </a:p>
          <a:p>
            <a:pPr algn="l"/>
            <a:r>
              <a:rPr lang="en-US" sz="1400" b="1" i="0" u="sng" dirty="0">
                <a:solidFill>
                  <a:srgbClr val="374151"/>
                </a:solidFill>
                <a:effectLst/>
                <a:latin typeface="Times New Roman" panose="02020603050405020304" pitchFamily="18" charset="0"/>
                <a:cs typeface="Times New Roman" panose="02020603050405020304" pitchFamily="18" charset="0"/>
              </a:rPr>
              <a:t>Customizable Layouts:</a:t>
            </a:r>
          </a:p>
          <a:p>
            <a:pPr marL="285750" indent="-285750" algn="l">
              <a:buFont typeface="Arial" panose="020B0604020202020204" pitchFamily="34" charset="0"/>
              <a:buChar char="•"/>
            </a:pPr>
            <a:r>
              <a:rPr lang="en-US" sz="1400" b="0" i="0" dirty="0">
                <a:solidFill>
                  <a:srgbClr val="374151"/>
                </a:solidFill>
                <a:effectLst/>
                <a:latin typeface="Söhne"/>
              </a:rPr>
              <a:t>Allow users to customize the layout of the virtual keyboard to meet their preferences and specific needs. This includes the ability to add or remove keys, rearrange them, and adjust the size of keys.</a:t>
            </a:r>
          </a:p>
          <a:p>
            <a:pPr marL="285750" indent="-285750" algn="l">
              <a:buFont typeface="Arial" panose="020B0604020202020204" pitchFamily="34" charset="0"/>
              <a:buChar char="•"/>
            </a:pPr>
            <a:endParaRPr lang="en-US" sz="1400" dirty="0">
              <a:solidFill>
                <a:srgbClr val="374151"/>
              </a:solidFill>
              <a:latin typeface="Söhne"/>
            </a:endParaRPr>
          </a:p>
          <a:p>
            <a:pPr algn="l"/>
            <a:r>
              <a:rPr lang="en-US" sz="1400" b="1" i="0" u="sng" dirty="0">
                <a:solidFill>
                  <a:srgbClr val="374151"/>
                </a:solidFill>
                <a:effectLst/>
                <a:latin typeface="Times New Roman" panose="02020603050405020304" pitchFamily="18" charset="0"/>
                <a:cs typeface="Times New Roman" panose="02020603050405020304" pitchFamily="18" charset="0"/>
              </a:rPr>
              <a:t>Accessibility Features:</a:t>
            </a:r>
            <a:endParaRPr lang="en-US" sz="1400" b="0" i="0" u="sng"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0" i="0" dirty="0">
                <a:solidFill>
                  <a:srgbClr val="374151"/>
                </a:solidFill>
                <a:effectLst/>
                <a:latin typeface="Söhne"/>
              </a:rPr>
              <a:t>Implement accessibility features, such as support for screen readers, voice input, and compatibility with assistive technologies. Ensure that the virtual keyboard is usable by individuals with disabilities.</a:t>
            </a:r>
          </a:p>
          <a:p>
            <a:pPr marL="285750" indent="-285750" algn="l">
              <a:buFont typeface="Arial" panose="020B0604020202020204" pitchFamily="34" charset="0"/>
              <a:buChar char="•"/>
            </a:pPr>
            <a:endParaRPr lang="en-US" sz="1400" dirty="0">
              <a:solidFill>
                <a:srgbClr val="374151"/>
              </a:solidFill>
              <a:latin typeface="Söhne"/>
            </a:endParaRPr>
          </a:p>
          <a:p>
            <a:pPr algn="l"/>
            <a:r>
              <a:rPr lang="en-US" sz="1400" b="1" i="0" u="sng" dirty="0">
                <a:solidFill>
                  <a:srgbClr val="374151"/>
                </a:solidFill>
                <a:effectLst/>
                <a:latin typeface="Times New Roman" panose="02020603050405020304" pitchFamily="18" charset="0"/>
                <a:cs typeface="Times New Roman" panose="02020603050405020304" pitchFamily="18" charset="0"/>
              </a:rPr>
              <a:t>Responsive Design:</a:t>
            </a:r>
            <a:endParaRPr lang="en-US" sz="1400" b="0" i="0" u="sng"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0" i="0" dirty="0">
                <a:solidFill>
                  <a:srgbClr val="374151"/>
                </a:solidFill>
                <a:effectLst/>
                <a:latin typeface="Söhne"/>
              </a:rPr>
              <a:t>Optimize the virtual keyboard for various screen sizes and resolutions, especially for mobile devices. A responsive design ensures that the virtual keyboard functions well on a wide range of devices and form factors.</a:t>
            </a:r>
          </a:p>
          <a:p>
            <a:pPr marL="285750" indent="-285750" algn="l">
              <a:buFont typeface="Arial" panose="020B0604020202020204" pitchFamily="34" charset="0"/>
              <a:buChar char="•"/>
            </a:pPr>
            <a:endParaRPr lang="en-US" sz="1400" dirty="0">
              <a:solidFill>
                <a:srgbClr val="374151"/>
              </a:solidFill>
              <a:latin typeface="Söhne"/>
            </a:endParaRPr>
          </a:p>
          <a:p>
            <a:pPr marL="285750" indent="-285750" algn="l">
              <a:buFont typeface="Arial" panose="020B0604020202020204" pitchFamily="34" charset="0"/>
              <a:buChar char="•"/>
            </a:pPr>
            <a:endParaRPr lang="en-US" sz="1400" b="0" i="0" dirty="0">
              <a:solidFill>
                <a:srgbClr val="374151"/>
              </a:solidFill>
              <a:effectLst/>
              <a:latin typeface="Söhne"/>
            </a:endParaRPr>
          </a:p>
          <a:p>
            <a:pPr algn="l"/>
            <a:endParaRPr lang="en-US" sz="1400" b="0" i="0" dirty="0">
              <a:solidFill>
                <a:srgbClr val="374151"/>
              </a:solidFill>
              <a:effectLst/>
              <a:latin typeface="Söhne"/>
            </a:endParaRPr>
          </a:p>
          <a:p>
            <a:pPr marL="285750" indent="-285750" algn="l">
              <a:buFont typeface="Arial" panose="020B0604020202020204" pitchFamily="34" charset="0"/>
              <a:buChar char="•"/>
            </a:pPr>
            <a:endParaRPr lang="en-US" sz="1400" b="0" i="0" dirty="0">
              <a:solidFill>
                <a:srgbClr val="374151"/>
              </a:solidFill>
              <a:effectLst/>
              <a:latin typeface="Söhne"/>
            </a:endParaRPr>
          </a:p>
          <a:p>
            <a:pPr algn="l"/>
            <a:endParaRPr lang="en-US" sz="1400" b="0" i="0" dirty="0">
              <a:solidFill>
                <a:srgbClr val="374151"/>
              </a:solidFill>
              <a:effectLst/>
              <a:latin typeface="Söhne"/>
            </a:endParaRPr>
          </a:p>
          <a:p>
            <a:endParaRPr lang="en-US" sz="14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88DB9ABA-98EC-A1F2-8985-1E63E6CF3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354" y="1628800"/>
            <a:ext cx="4755292" cy="4320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A91C-9ABF-B621-928E-AC58AA526CDC}"/>
              </a:ext>
            </a:extLst>
          </p:cNvPr>
          <p:cNvSpPr>
            <a:spLocks noGrp="1"/>
          </p:cNvSpPr>
          <p:nvPr>
            <p:ph type="ctrTitle"/>
          </p:nvPr>
        </p:nvSpPr>
        <p:spPr/>
        <p:txBody>
          <a:bodyPr/>
          <a:lstStyle/>
          <a:p>
            <a:r>
              <a:rPr lang="en-IN" u="sng" dirty="0"/>
              <a:t>PROJECT HIGHLIGHTS</a:t>
            </a:r>
          </a:p>
        </p:txBody>
      </p:sp>
      <p:sp>
        <p:nvSpPr>
          <p:cNvPr id="3" name="Subtitle 2">
            <a:extLst>
              <a:ext uri="{FF2B5EF4-FFF2-40B4-BE49-F238E27FC236}">
                <a16:creationId xmlns:a16="http://schemas.microsoft.com/office/drawing/2014/main" id="{675CE60E-0C36-7992-C4E1-A724F473A20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CCE49554-72DE-1931-7856-781133995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07" y="1371600"/>
            <a:ext cx="8153400"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658724"/>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1399</Words>
  <Application>Microsoft Office PowerPoint</Application>
  <PresentationFormat>On-screen Show (4:3)</PresentationFormat>
  <Paragraphs>246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Söhne</vt:lpstr>
      <vt:lpstr>Times New Roman</vt:lpstr>
      <vt:lpstr>Wingdings</vt:lpstr>
      <vt:lpstr>Bubble Sort</vt:lpstr>
      <vt:lpstr>VIRTUAL KEYBOARD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vt:lpstr>
      <vt:lpstr>PROJECT HIGHLIGHTS</vt:lpstr>
      <vt:lpstr>PROJECT HIGHLIGHTS</vt:lpstr>
      <vt:lpstr>PROJECT HIGHLIGHTS</vt:lpstr>
      <vt:lpstr>PowerPoint Presentation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YASHMEEN KAUR</cp:lastModifiedBy>
  <cp:revision>34</cp:revision>
  <dcterms:created xsi:type="dcterms:W3CDTF">2022-12-12T14:14:34Z</dcterms:created>
  <dcterms:modified xsi:type="dcterms:W3CDTF">2023-12-06T07:53:25Z</dcterms:modified>
</cp:coreProperties>
</file>