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8C9"/>
    <a:srgbClr val="7ACEB8"/>
    <a:srgbClr val="E3D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499"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D0C1BDA-BC6B-44C2-A494-190E030E7E9C}"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84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C1BDA-BC6B-44C2-A494-190E030E7E9C}"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589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C1BDA-BC6B-44C2-A494-190E030E7E9C}"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260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C1BDA-BC6B-44C2-A494-190E030E7E9C}"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10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C1BDA-BC6B-44C2-A494-190E030E7E9C}"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24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C1BDA-BC6B-44C2-A494-190E030E7E9C}"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40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C1BDA-BC6B-44C2-A494-190E030E7E9C}"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876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C1BDA-BC6B-44C2-A494-190E030E7E9C}"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236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C1BDA-BC6B-44C2-A494-190E030E7E9C}" type="slidenum">
              <a:rPr lang="en-US" smtClean="0"/>
              <a:pPr/>
              <a:t>‹#›</a:t>
            </a:fld>
            <a:endParaRPr lang="en-US"/>
          </a:p>
        </p:txBody>
      </p:sp>
    </p:spTree>
    <p:extLst>
      <p:ext uri="{BB962C8B-B14F-4D97-AF65-F5344CB8AC3E}">
        <p14:creationId xmlns:p14="http://schemas.microsoft.com/office/powerpoint/2010/main" val="240282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CB893A-F021-45CD-9A39-422D80510B5E}" type="datetimeFigureOut">
              <a:rPr lang="en-US" smtClean="0"/>
              <a:pPr/>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C1BDA-BC6B-44C2-A494-190E030E7E9C}"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9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CB893A-F021-45CD-9A39-422D80510B5E}" type="datetimeFigureOut">
              <a:rPr lang="en-US" smtClean="0"/>
              <a:pPr/>
              <a:t>12/19/2023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D0C1BDA-BC6B-44C2-A494-190E030E7E9C}"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7961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CCB893A-F021-45CD-9A39-422D80510B5E}" type="datetimeFigureOut">
              <a:rPr lang="en-US" smtClean="0"/>
              <a:pPr/>
              <a:t>12/19/2023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0C1BDA-BC6B-44C2-A494-190E030E7E9C}"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07295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B9D-243B-E155-1E8A-A3BF2F5D39B7}"/>
              </a:ext>
            </a:extLst>
          </p:cNvPr>
          <p:cNvSpPr>
            <a:spLocks noGrp="1"/>
          </p:cNvSpPr>
          <p:nvPr>
            <p:ph type="ctrTitle"/>
          </p:nvPr>
        </p:nvSpPr>
        <p:spPr>
          <a:xfrm>
            <a:off x="1653989" y="215507"/>
            <a:ext cx="8884022" cy="2882152"/>
          </a:xfrm>
        </p:spPr>
        <p:txBody>
          <a:bodyPr>
            <a:normAutofit fontScale="90000"/>
          </a:bodyPr>
          <a:lstStyle/>
          <a:p>
            <a:r>
              <a:rPr lang="en-US" sz="4900" dirty="0"/>
              <a:t>SMS Based LPG Gas Leakage Detection System Using GSM</a:t>
            </a:r>
            <a:br>
              <a:rPr lang="en-US" dirty="0"/>
            </a:br>
            <a:endParaRPr lang="en-US" dirty="0"/>
          </a:p>
        </p:txBody>
      </p:sp>
      <p:sp>
        <p:nvSpPr>
          <p:cNvPr id="3" name="Subtitle 2">
            <a:extLst>
              <a:ext uri="{FF2B5EF4-FFF2-40B4-BE49-F238E27FC236}">
                <a16:creationId xmlns:a16="http://schemas.microsoft.com/office/drawing/2014/main" id="{F064A385-D6C2-239A-6367-51D2B2BB099E}"/>
              </a:ext>
            </a:extLst>
          </p:cNvPr>
          <p:cNvSpPr>
            <a:spLocks noGrp="1"/>
          </p:cNvSpPr>
          <p:nvPr>
            <p:ph type="subTitle" idx="1"/>
          </p:nvPr>
        </p:nvSpPr>
        <p:spPr>
          <a:xfrm>
            <a:off x="1363579" y="3946358"/>
            <a:ext cx="4732421" cy="1861468"/>
          </a:xfrm>
        </p:spPr>
        <p:txBody>
          <a:bodyPr>
            <a:normAutofit fontScale="92500" lnSpcReduction="10000"/>
          </a:bodyPr>
          <a:lstStyle/>
          <a:p>
            <a:r>
              <a:rPr lang="en-US" sz="2600" dirty="0"/>
              <a:t>TEAM MEMBERS:</a:t>
            </a:r>
          </a:p>
          <a:p>
            <a:r>
              <a:rPr lang="en-US" sz="1800" dirty="0"/>
              <a:t>N.SAI SRI DHARANI  </a:t>
            </a:r>
          </a:p>
          <a:p>
            <a:r>
              <a:rPr lang="en-US" sz="1800" dirty="0"/>
              <a:t>N.YASHWANTH</a:t>
            </a:r>
          </a:p>
          <a:p>
            <a:r>
              <a:rPr lang="en-US" sz="1800" dirty="0"/>
              <a:t>B.BALAJI</a:t>
            </a:r>
          </a:p>
        </p:txBody>
      </p:sp>
      <p:sp>
        <p:nvSpPr>
          <p:cNvPr id="4" name="TextBox 3">
            <a:extLst>
              <a:ext uri="{FF2B5EF4-FFF2-40B4-BE49-F238E27FC236}">
                <a16:creationId xmlns:a16="http://schemas.microsoft.com/office/drawing/2014/main" id="{305EBA95-F43F-2D69-0587-07121E2B3D84}"/>
              </a:ext>
            </a:extLst>
          </p:cNvPr>
          <p:cNvSpPr txBox="1"/>
          <p:nvPr/>
        </p:nvSpPr>
        <p:spPr>
          <a:xfrm>
            <a:off x="6456947" y="4010526"/>
            <a:ext cx="4539916" cy="1292662"/>
          </a:xfrm>
          <a:prstGeom prst="rect">
            <a:avLst/>
          </a:prstGeom>
          <a:noFill/>
        </p:spPr>
        <p:txBody>
          <a:bodyPr wrap="square" rtlCol="0">
            <a:spAutoFit/>
          </a:bodyPr>
          <a:lstStyle/>
          <a:p>
            <a:r>
              <a:rPr lang="en-US" dirty="0"/>
              <a:t> </a:t>
            </a:r>
            <a:r>
              <a:rPr lang="en-US" sz="2400" dirty="0"/>
              <a:t>UNDER THE GUIDANCE OF</a:t>
            </a:r>
            <a:r>
              <a:rPr lang="en-US" dirty="0"/>
              <a:t>:</a:t>
            </a:r>
          </a:p>
          <a:p>
            <a:r>
              <a:rPr lang="en-US" dirty="0"/>
              <a:t>      </a:t>
            </a:r>
          </a:p>
          <a:p>
            <a:r>
              <a:rPr lang="en-US" dirty="0"/>
              <a:t>             </a:t>
            </a:r>
            <a:r>
              <a:rPr lang="en-US" dirty="0" err="1"/>
              <a:t>Mr.R.NARENDER</a:t>
            </a:r>
            <a:endParaRPr lang="en-US" dirty="0"/>
          </a:p>
          <a:p>
            <a:r>
              <a:rPr lang="en-US" dirty="0"/>
              <a:t>            (Assistant Professor)</a:t>
            </a:r>
          </a:p>
        </p:txBody>
      </p:sp>
    </p:spTree>
    <p:extLst>
      <p:ext uri="{BB962C8B-B14F-4D97-AF65-F5344CB8AC3E}">
        <p14:creationId xmlns:p14="http://schemas.microsoft.com/office/powerpoint/2010/main" val="189476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AD1FE-1FDC-FC2B-D2FA-FA98335F7B91}"/>
              </a:ext>
            </a:extLst>
          </p:cNvPr>
          <p:cNvSpPr>
            <a:spLocks noGrp="1"/>
          </p:cNvSpPr>
          <p:nvPr>
            <p:ph idx="1"/>
          </p:nvPr>
        </p:nvSpPr>
        <p:spPr>
          <a:xfrm>
            <a:off x="753035" y="2268071"/>
            <a:ext cx="10965208" cy="4778188"/>
          </a:xfrm>
        </p:spPr>
        <p:txBody>
          <a:bodyPr>
            <a:noAutofit/>
          </a:bodyPr>
          <a:lstStyle/>
          <a:p>
            <a:pPr marL="0" indent="0">
              <a:buNone/>
            </a:pPr>
            <a:r>
              <a:rPr lang="en-US" sz="1800" dirty="0">
                <a:solidFill>
                  <a:srgbClr val="000000"/>
                </a:solidFill>
                <a:effectLst/>
                <a:latin typeface="Times New Roman" panose="02020603050405020304" pitchFamily="18" charset="0"/>
              </a:rPr>
              <a:t>There are numerous answers for fireplace accidents that agencies continually endorse. Smoke detectors, hearth alarms, hearth extinguishers and sprinklers are examples of those gadgets. On reflection, those devices can also alert or prevent the unfold of fire but they do not save you hearth injuries, and that alone is a main downside already. This have a look at makes a </a:t>
            </a:r>
            <a:r>
              <a:rPr lang="en-US" sz="1800" dirty="0" err="1">
                <a:solidFill>
                  <a:srgbClr val="000000"/>
                </a:solidFill>
                <a:effectLst/>
                <a:latin typeface="Times New Roman" panose="02020603050405020304" pitchFamily="18" charset="0"/>
              </a:rPr>
              <a:t>speciality</a:t>
            </a:r>
            <a:r>
              <a:rPr lang="en-US" sz="1800" dirty="0">
                <a:solidFill>
                  <a:srgbClr val="000000"/>
                </a:solidFill>
                <a:effectLst/>
                <a:latin typeface="Times New Roman" panose="02020603050405020304" pitchFamily="18" charset="0"/>
              </a:rPr>
              <a:t> of the LPG fuel and the way to save you it from causing greater injuries. There's a want to build a system that aids people's negligence of their surroundings even as stopping the begin of conflagration. The device also implements a shut-off mechanism which acts as the first line of </a:t>
            </a:r>
            <a:r>
              <a:rPr lang="en-US" sz="1800" dirty="0" err="1">
                <a:solidFill>
                  <a:srgbClr val="000000"/>
                </a:solidFill>
                <a:effectLst/>
                <a:latin typeface="Times New Roman" panose="02020603050405020304" pitchFamily="18" charset="0"/>
              </a:rPr>
              <a:t>defence</a:t>
            </a:r>
            <a:r>
              <a:rPr lang="en-US" sz="1800" dirty="0">
                <a:solidFill>
                  <a:srgbClr val="000000"/>
                </a:solidFill>
                <a:effectLst/>
                <a:latin typeface="Times New Roman" panose="02020603050405020304" pitchFamily="18" charset="0"/>
              </a:rPr>
              <a:t> inside the prevention of the coincidence ought to there be an absence of individual inside the residence</a:t>
            </a:r>
            <a:endParaRPr lang="en-US" sz="1100" dirty="0"/>
          </a:p>
        </p:txBody>
      </p:sp>
      <p:sp>
        <p:nvSpPr>
          <p:cNvPr id="5" name="Title 4">
            <a:extLst>
              <a:ext uri="{FF2B5EF4-FFF2-40B4-BE49-F238E27FC236}">
                <a16:creationId xmlns:a16="http://schemas.microsoft.com/office/drawing/2014/main" id="{40BC0281-F64F-9382-0030-19F4CE055E32}"/>
              </a:ext>
            </a:extLst>
          </p:cNvPr>
          <p:cNvSpPr>
            <a:spLocks noGrp="1"/>
          </p:cNvSpPr>
          <p:nvPr>
            <p:ph type="title"/>
          </p:nvPr>
        </p:nvSpPr>
        <p:spPr/>
        <p:txBody>
          <a:bodyPr/>
          <a:lstStyle/>
          <a:p>
            <a:r>
              <a:rPr lang="en-US" dirty="0"/>
              <a:t>                               ABSTRACT</a:t>
            </a:r>
            <a:endParaRPr lang="en-IN" dirty="0"/>
          </a:p>
        </p:txBody>
      </p:sp>
    </p:spTree>
    <p:extLst>
      <p:ext uri="{BB962C8B-B14F-4D97-AF65-F5344CB8AC3E}">
        <p14:creationId xmlns:p14="http://schemas.microsoft.com/office/powerpoint/2010/main" val="341899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CC86-501E-82D5-A9FB-258E5C6B54EE}"/>
              </a:ext>
            </a:extLst>
          </p:cNvPr>
          <p:cNvSpPr>
            <a:spLocks noGrp="1"/>
          </p:cNvSpPr>
          <p:nvPr>
            <p:ph type="title"/>
          </p:nvPr>
        </p:nvSpPr>
        <p:spPr>
          <a:xfrm>
            <a:off x="1021273" y="840432"/>
            <a:ext cx="9603275" cy="1049235"/>
          </a:xfrm>
        </p:spPr>
        <p:txBody>
          <a:bodyPr/>
          <a:lstStyle/>
          <a:p>
            <a:r>
              <a:rPr lang="en-US" dirty="0"/>
              <a:t>                         </a:t>
            </a:r>
            <a:r>
              <a:rPr lang="en-US" sz="4400" dirty="0"/>
              <a:t>Block diagram</a:t>
            </a:r>
          </a:p>
        </p:txBody>
      </p:sp>
      <p:sp>
        <p:nvSpPr>
          <p:cNvPr id="11" name="Content Placeholder 10">
            <a:extLst>
              <a:ext uri="{FF2B5EF4-FFF2-40B4-BE49-F238E27FC236}">
                <a16:creationId xmlns:a16="http://schemas.microsoft.com/office/drawing/2014/main" id="{CE133210-5F94-523B-A7C6-D818E4EB3006}"/>
              </a:ext>
            </a:extLst>
          </p:cNvPr>
          <p:cNvSpPr>
            <a:spLocks noGrp="1"/>
          </p:cNvSpPr>
          <p:nvPr>
            <p:ph idx="1"/>
          </p:nvPr>
        </p:nvSpPr>
        <p:spPr>
          <a:xfrm>
            <a:off x="1294362" y="1786550"/>
            <a:ext cx="9603275" cy="4609186"/>
          </a:xfrm>
        </p:spPr>
        <p:txBody>
          <a:bodyPr/>
          <a:lstStyle/>
          <a:p>
            <a:endParaRPr lang="en-US" dirty="0"/>
          </a:p>
        </p:txBody>
      </p:sp>
      <p:sp>
        <p:nvSpPr>
          <p:cNvPr id="12" name="Rectangle 11">
            <a:extLst>
              <a:ext uri="{FF2B5EF4-FFF2-40B4-BE49-F238E27FC236}">
                <a16:creationId xmlns:a16="http://schemas.microsoft.com/office/drawing/2014/main" id="{52D4A1A5-2210-A342-91A6-1153BF7521B9}"/>
              </a:ext>
            </a:extLst>
          </p:cNvPr>
          <p:cNvSpPr/>
          <p:nvPr/>
        </p:nvSpPr>
        <p:spPr>
          <a:xfrm>
            <a:off x="4622853" y="3274858"/>
            <a:ext cx="2469782" cy="2461474"/>
          </a:xfrm>
          <a:prstGeom prst="rect">
            <a:avLst/>
          </a:prstGeom>
          <a:solidFill>
            <a:schemeClr val="bg1">
              <a:lumMod val="65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effectLst>
                  <a:outerShdw blurRad="38100" dist="38100" dir="2700000" algn="tl">
                    <a:srgbClr val="000000">
                      <a:alpha val="43137"/>
                    </a:srgbClr>
                  </a:outerShdw>
                </a:effectLst>
              </a:rPr>
              <a:t>Arduino UNO</a:t>
            </a:r>
          </a:p>
        </p:txBody>
      </p:sp>
      <p:sp>
        <p:nvSpPr>
          <p:cNvPr id="14" name="Rectangle: Rounded Corners 13">
            <a:extLst>
              <a:ext uri="{FF2B5EF4-FFF2-40B4-BE49-F238E27FC236}">
                <a16:creationId xmlns:a16="http://schemas.microsoft.com/office/drawing/2014/main" id="{62CB87BB-1496-9AF5-5B66-C27F8AE6E8BF}"/>
              </a:ext>
            </a:extLst>
          </p:cNvPr>
          <p:cNvSpPr/>
          <p:nvPr/>
        </p:nvSpPr>
        <p:spPr>
          <a:xfrm flipH="1">
            <a:off x="8381990" y="2949387"/>
            <a:ext cx="1523999" cy="1134697"/>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GSM</a:t>
            </a:r>
          </a:p>
        </p:txBody>
      </p:sp>
      <p:sp>
        <p:nvSpPr>
          <p:cNvPr id="15" name="Rectangle: Rounded Corners 14">
            <a:extLst>
              <a:ext uri="{FF2B5EF4-FFF2-40B4-BE49-F238E27FC236}">
                <a16:creationId xmlns:a16="http://schemas.microsoft.com/office/drawing/2014/main" id="{F95CA9BB-2FF0-4D50-F563-B3F36C760F68}"/>
              </a:ext>
            </a:extLst>
          </p:cNvPr>
          <p:cNvSpPr/>
          <p:nvPr/>
        </p:nvSpPr>
        <p:spPr>
          <a:xfrm>
            <a:off x="5583626" y="1851278"/>
            <a:ext cx="1523999" cy="863104"/>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BUZZER</a:t>
            </a:r>
          </a:p>
        </p:txBody>
      </p:sp>
      <p:sp>
        <p:nvSpPr>
          <p:cNvPr id="16" name="Rectangle: Rounded Corners 15">
            <a:extLst>
              <a:ext uri="{FF2B5EF4-FFF2-40B4-BE49-F238E27FC236}">
                <a16:creationId xmlns:a16="http://schemas.microsoft.com/office/drawing/2014/main" id="{64E0424B-6743-33CF-1EB7-B6EE81DED460}"/>
              </a:ext>
            </a:extLst>
          </p:cNvPr>
          <p:cNvSpPr/>
          <p:nvPr/>
        </p:nvSpPr>
        <p:spPr>
          <a:xfrm rot="10800000" flipH="1" flipV="1">
            <a:off x="4173236" y="1924280"/>
            <a:ext cx="1290919" cy="863105"/>
          </a:xfrm>
          <a:prstGeom prst="roundRect">
            <a:avLst/>
          </a:prstGeom>
          <a:solidFill>
            <a:srgbClr val="7ACE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 Gas Sensor</a:t>
            </a:r>
          </a:p>
        </p:txBody>
      </p:sp>
      <p:sp>
        <p:nvSpPr>
          <p:cNvPr id="17" name="Rectangle: Rounded Corners 16">
            <a:extLst>
              <a:ext uri="{FF2B5EF4-FFF2-40B4-BE49-F238E27FC236}">
                <a16:creationId xmlns:a16="http://schemas.microsoft.com/office/drawing/2014/main" id="{9BB2ABBA-090D-14D4-4D85-B1312DBEC10A}"/>
              </a:ext>
            </a:extLst>
          </p:cNvPr>
          <p:cNvSpPr/>
          <p:nvPr/>
        </p:nvSpPr>
        <p:spPr>
          <a:xfrm>
            <a:off x="2429435" y="3617919"/>
            <a:ext cx="1452281" cy="932332"/>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outerShdw blurRad="38100" dist="38100" dir="2700000" algn="tl">
                    <a:srgbClr val="000000">
                      <a:alpha val="43137"/>
                    </a:srgbClr>
                  </a:outerShdw>
                </a:effectLst>
              </a:rPr>
              <a:t>POWER SUPPLY UNIT</a:t>
            </a:r>
          </a:p>
        </p:txBody>
      </p:sp>
      <p:cxnSp>
        <p:nvCxnSpPr>
          <p:cNvPr id="21" name="Straight Arrow Connector 20">
            <a:extLst>
              <a:ext uri="{FF2B5EF4-FFF2-40B4-BE49-F238E27FC236}">
                <a16:creationId xmlns:a16="http://schemas.microsoft.com/office/drawing/2014/main" id="{094CC944-4A15-CBF3-1A71-1E00FCFC9CC6}"/>
              </a:ext>
            </a:extLst>
          </p:cNvPr>
          <p:cNvCxnSpPr>
            <a:cxnSpLocks/>
          </p:cNvCxnSpPr>
          <p:nvPr/>
        </p:nvCxnSpPr>
        <p:spPr>
          <a:xfrm>
            <a:off x="7107625" y="3544876"/>
            <a:ext cx="1116105" cy="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88231F-7F72-FED2-C2F0-3F50C4F0A540}"/>
              </a:ext>
            </a:extLst>
          </p:cNvPr>
          <p:cNvCxnSpPr>
            <a:cxnSpLocks/>
          </p:cNvCxnSpPr>
          <p:nvPr/>
        </p:nvCxnSpPr>
        <p:spPr>
          <a:xfrm>
            <a:off x="6347679" y="2696748"/>
            <a:ext cx="0" cy="586219"/>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E6D3A48-7F97-CB78-635E-52900DE39E2C}"/>
              </a:ext>
            </a:extLst>
          </p:cNvPr>
          <p:cNvCxnSpPr>
            <a:cxnSpLocks/>
          </p:cNvCxnSpPr>
          <p:nvPr/>
        </p:nvCxnSpPr>
        <p:spPr>
          <a:xfrm>
            <a:off x="4818696" y="2780943"/>
            <a:ext cx="17594" cy="497027"/>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7FA1D06-C3FC-FA1D-2ED6-3AD42B71289C}"/>
              </a:ext>
            </a:extLst>
          </p:cNvPr>
          <p:cNvCxnSpPr>
            <a:cxnSpLocks/>
            <a:stCxn id="17" idx="3"/>
          </p:cNvCxnSpPr>
          <p:nvPr/>
        </p:nvCxnSpPr>
        <p:spPr>
          <a:xfrm>
            <a:off x="3881716" y="4084085"/>
            <a:ext cx="741137" cy="7058"/>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490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4F0B-B392-4BF8-1F11-CFCC47FD2C79}"/>
              </a:ext>
            </a:extLst>
          </p:cNvPr>
          <p:cNvSpPr>
            <a:spLocks noGrp="1"/>
          </p:cNvSpPr>
          <p:nvPr>
            <p:ph type="title"/>
          </p:nvPr>
        </p:nvSpPr>
        <p:spPr/>
        <p:txBody>
          <a:bodyPr/>
          <a:lstStyle/>
          <a:p>
            <a:r>
              <a:rPr lang="en-US" dirty="0"/>
              <a:t>                                    </a:t>
            </a:r>
            <a:br>
              <a:rPr lang="en-US" dirty="0"/>
            </a:br>
            <a:r>
              <a:rPr lang="en-US"/>
              <a:t>                            RESULT</a:t>
            </a:r>
            <a:endParaRPr lang="en-IN" dirty="0"/>
          </a:p>
        </p:txBody>
      </p:sp>
      <p:pic>
        <p:nvPicPr>
          <p:cNvPr id="5" name="Content Placeholder 4">
            <a:extLst>
              <a:ext uri="{FF2B5EF4-FFF2-40B4-BE49-F238E27FC236}">
                <a16:creationId xmlns:a16="http://schemas.microsoft.com/office/drawing/2014/main" id="{09015405-C69C-6DDD-7D6F-4BCB888E9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1741" y="2333550"/>
            <a:ext cx="3664064" cy="3320300"/>
          </a:xfrm>
        </p:spPr>
      </p:pic>
    </p:spTree>
    <p:extLst>
      <p:ext uri="{BB962C8B-B14F-4D97-AF65-F5344CB8AC3E}">
        <p14:creationId xmlns:p14="http://schemas.microsoft.com/office/powerpoint/2010/main" val="288300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76F3-4D66-478B-A770-9588561D5D73}"/>
              </a:ext>
            </a:extLst>
          </p:cNvPr>
          <p:cNvSpPr>
            <a:spLocks noGrp="1"/>
          </p:cNvSpPr>
          <p:nvPr>
            <p:ph type="title"/>
          </p:nvPr>
        </p:nvSpPr>
        <p:spPr>
          <a:xfrm>
            <a:off x="725438" y="867037"/>
            <a:ext cx="9603275" cy="1049235"/>
          </a:xfrm>
        </p:spPr>
        <p:txBody>
          <a:bodyPr>
            <a:normAutofit/>
          </a:bodyPr>
          <a:lstStyle/>
          <a:p>
            <a:r>
              <a:rPr lang="en-US" sz="4000" dirty="0"/>
              <a:t>                            ADVANTAGES</a:t>
            </a:r>
          </a:p>
        </p:txBody>
      </p:sp>
      <p:sp>
        <p:nvSpPr>
          <p:cNvPr id="3" name="Content Placeholder 2">
            <a:extLst>
              <a:ext uri="{FF2B5EF4-FFF2-40B4-BE49-F238E27FC236}">
                <a16:creationId xmlns:a16="http://schemas.microsoft.com/office/drawing/2014/main" id="{C62A6E76-C03C-1962-BB75-CD3F0172F3A2}"/>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rPr>
              <a:t>Low cost </a:t>
            </a:r>
            <a:endParaRPr lang="en-US" dirty="0"/>
          </a:p>
          <a:p>
            <a:r>
              <a:rPr lang="en-US" sz="1800" dirty="0">
                <a:solidFill>
                  <a:srgbClr val="000000"/>
                </a:solidFill>
                <a:effectLst/>
                <a:latin typeface="Times New Roman" panose="02020603050405020304" pitchFamily="18" charset="0"/>
              </a:rPr>
              <a:t>2. Low power consumption </a:t>
            </a:r>
            <a:endParaRPr lang="en-US" dirty="0"/>
          </a:p>
          <a:p>
            <a:r>
              <a:rPr lang="en-US" sz="1800" dirty="0">
                <a:solidFill>
                  <a:srgbClr val="000000"/>
                </a:solidFill>
                <a:effectLst/>
                <a:latin typeface="Times New Roman" panose="02020603050405020304" pitchFamily="18" charset="0"/>
              </a:rPr>
              <a:t>3. High accuracy </a:t>
            </a:r>
            <a:endParaRPr lang="en-US" dirty="0"/>
          </a:p>
          <a:p>
            <a:r>
              <a:rPr lang="en-US" sz="1800" dirty="0">
                <a:solidFill>
                  <a:srgbClr val="000000"/>
                </a:solidFill>
                <a:effectLst/>
                <a:latin typeface="Times New Roman" panose="02020603050405020304" pitchFamily="18" charset="0"/>
              </a:rPr>
              <a:t>4. It also detects alcohol so it is used as liquor tester. </a:t>
            </a:r>
            <a:endParaRPr lang="en-US" dirty="0"/>
          </a:p>
          <a:p>
            <a:r>
              <a:rPr lang="en-US" sz="1800" dirty="0">
                <a:solidFill>
                  <a:srgbClr val="000000"/>
                </a:solidFill>
                <a:effectLst/>
                <a:latin typeface="Times New Roman" panose="02020603050405020304" pitchFamily="18" charset="0"/>
              </a:rPr>
              <a:t>5. The sensor has excellent sensitivity combined with a quick response time.</a:t>
            </a:r>
            <a:endParaRPr lang="en-US" dirty="0"/>
          </a:p>
        </p:txBody>
      </p:sp>
    </p:spTree>
    <p:extLst>
      <p:ext uri="{BB962C8B-B14F-4D97-AF65-F5344CB8AC3E}">
        <p14:creationId xmlns:p14="http://schemas.microsoft.com/office/powerpoint/2010/main" val="318666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CD4C-8C33-1925-2A81-EA0BE83B3B31}"/>
              </a:ext>
            </a:extLst>
          </p:cNvPr>
          <p:cNvSpPr>
            <a:spLocks noGrp="1"/>
          </p:cNvSpPr>
          <p:nvPr>
            <p:ph type="title"/>
          </p:nvPr>
        </p:nvSpPr>
        <p:spPr>
          <a:xfrm>
            <a:off x="1191603" y="867037"/>
            <a:ext cx="9603275" cy="1049235"/>
          </a:xfrm>
        </p:spPr>
        <p:txBody>
          <a:bodyPr/>
          <a:lstStyle/>
          <a:p>
            <a:r>
              <a:rPr lang="en-US" dirty="0"/>
              <a:t>                          </a:t>
            </a:r>
            <a:r>
              <a:rPr lang="en-US" sz="4000" dirty="0"/>
              <a:t>DISADVANTAGES</a:t>
            </a:r>
          </a:p>
        </p:txBody>
      </p:sp>
      <p:sp>
        <p:nvSpPr>
          <p:cNvPr id="3" name="Content Placeholder 2">
            <a:extLst>
              <a:ext uri="{FF2B5EF4-FFF2-40B4-BE49-F238E27FC236}">
                <a16:creationId xmlns:a16="http://schemas.microsoft.com/office/drawing/2014/main" id="{8F55E58A-71D0-694B-5824-9D288B600611}"/>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rPr>
              <a:t>1. No prevention of fires possible with kit. </a:t>
            </a:r>
            <a:endParaRPr lang="en-US" dirty="0"/>
          </a:p>
          <a:p>
            <a:r>
              <a:rPr lang="en-US" sz="1800" dirty="0">
                <a:solidFill>
                  <a:srgbClr val="000000"/>
                </a:solidFill>
                <a:effectLst/>
                <a:latin typeface="Times New Roman" panose="02020603050405020304" pitchFamily="18" charset="0"/>
              </a:rPr>
              <a:t>3. It works only when at 5V power supply is given. . </a:t>
            </a:r>
            <a:endParaRPr lang="en-US" dirty="0"/>
          </a:p>
          <a:p>
            <a:r>
              <a:rPr lang="en-US" sz="1800" dirty="0">
                <a:solidFill>
                  <a:srgbClr val="000000"/>
                </a:solidFill>
                <a:effectLst/>
                <a:latin typeface="Times New Roman" panose="02020603050405020304" pitchFamily="18" charset="0"/>
              </a:rPr>
              <a:t>5. It is a little sensitive to smoke</a:t>
            </a:r>
            <a:endParaRPr lang="en-US" dirty="0"/>
          </a:p>
        </p:txBody>
      </p:sp>
    </p:spTree>
    <p:extLst>
      <p:ext uri="{BB962C8B-B14F-4D97-AF65-F5344CB8AC3E}">
        <p14:creationId xmlns:p14="http://schemas.microsoft.com/office/powerpoint/2010/main" val="239292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0E56-608E-5424-369A-733DE919576E}"/>
              </a:ext>
            </a:extLst>
          </p:cNvPr>
          <p:cNvSpPr>
            <a:spLocks noGrp="1"/>
          </p:cNvSpPr>
          <p:nvPr>
            <p:ph type="title"/>
          </p:nvPr>
        </p:nvSpPr>
        <p:spPr>
          <a:xfrm>
            <a:off x="1110920" y="867037"/>
            <a:ext cx="9603275" cy="1049235"/>
          </a:xfrm>
        </p:spPr>
        <p:txBody>
          <a:bodyPr>
            <a:normAutofit/>
          </a:bodyPr>
          <a:lstStyle/>
          <a:p>
            <a:r>
              <a:rPr lang="en-US" sz="4000" dirty="0"/>
              <a:t>                       APPLICATIONS</a:t>
            </a:r>
          </a:p>
        </p:txBody>
      </p:sp>
      <p:sp>
        <p:nvSpPr>
          <p:cNvPr id="3" name="Content Placeholder 2">
            <a:extLst>
              <a:ext uri="{FF2B5EF4-FFF2-40B4-BE49-F238E27FC236}">
                <a16:creationId xmlns:a16="http://schemas.microsoft.com/office/drawing/2014/main" id="{F7974175-81B3-B97A-D412-DCEE888A3494}"/>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rPr>
              <a:t>1. No prevention of fires possible with kit. </a:t>
            </a:r>
            <a:endParaRPr lang="en-US" dirty="0"/>
          </a:p>
          <a:p>
            <a:r>
              <a:rPr lang="en-US" sz="1800" dirty="0">
                <a:solidFill>
                  <a:srgbClr val="000000"/>
                </a:solidFill>
                <a:effectLst/>
                <a:latin typeface="Times New Roman" panose="02020603050405020304" pitchFamily="18" charset="0"/>
              </a:rPr>
              <a:t>2. Applicable only as indicator/alarming device. </a:t>
            </a:r>
            <a:endParaRPr lang="en-US" dirty="0"/>
          </a:p>
          <a:p>
            <a:r>
              <a:rPr lang="en-US" sz="1800" dirty="0">
                <a:solidFill>
                  <a:srgbClr val="000000"/>
                </a:solidFill>
                <a:effectLst/>
                <a:latin typeface="Times New Roman" panose="02020603050405020304" pitchFamily="18" charset="0"/>
              </a:rPr>
              <a:t>3. It works only when at 5V power supply is given. </a:t>
            </a:r>
            <a:endParaRPr lang="en-US" dirty="0"/>
          </a:p>
          <a:p>
            <a:r>
              <a:rPr lang="en-US" sz="1800" dirty="0">
                <a:solidFill>
                  <a:srgbClr val="000000"/>
                </a:solidFill>
                <a:effectLst/>
                <a:latin typeface="Times New Roman" panose="02020603050405020304" pitchFamily="18" charset="0"/>
              </a:rPr>
              <a:t>4. Its sensitivity depends on Humidity and temperature. </a:t>
            </a:r>
            <a:endParaRPr lang="en-US" dirty="0"/>
          </a:p>
          <a:p>
            <a:r>
              <a:rPr lang="en-US" sz="1800" dirty="0">
                <a:solidFill>
                  <a:srgbClr val="000000"/>
                </a:solidFill>
                <a:effectLst/>
                <a:latin typeface="Times New Roman" panose="02020603050405020304" pitchFamily="18" charset="0"/>
              </a:rPr>
              <a:t>5. It is a little sensitive to smoke</a:t>
            </a:r>
            <a:endParaRPr lang="en-US" dirty="0"/>
          </a:p>
        </p:txBody>
      </p:sp>
    </p:spTree>
    <p:extLst>
      <p:ext uri="{BB962C8B-B14F-4D97-AF65-F5344CB8AC3E}">
        <p14:creationId xmlns:p14="http://schemas.microsoft.com/office/powerpoint/2010/main" val="118930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5B06-7391-2641-C79F-5028F490E9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DE89F-7100-8B72-D84A-BAF472AD75E1}"/>
              </a:ext>
            </a:extLst>
          </p:cNvPr>
          <p:cNvSpPr>
            <a:spLocks noGrp="1"/>
          </p:cNvSpPr>
          <p:nvPr>
            <p:ph idx="1"/>
          </p:nvPr>
        </p:nvSpPr>
        <p:spPr>
          <a:xfrm>
            <a:off x="2410803" y="2481897"/>
            <a:ext cx="9603275" cy="3450613"/>
          </a:xfrm>
        </p:spPr>
        <p:txBody>
          <a:bodyPr>
            <a:normAutofit/>
          </a:bodyPr>
          <a:lstStyle/>
          <a:p>
            <a:pPr marL="0" indent="0">
              <a:buNone/>
            </a:pPr>
            <a:r>
              <a:rPr lang="en-US" sz="7200" dirty="0"/>
              <a:t>THANK YOU</a:t>
            </a:r>
          </a:p>
        </p:txBody>
      </p:sp>
    </p:spTree>
    <p:extLst>
      <p:ext uri="{BB962C8B-B14F-4D97-AF65-F5344CB8AC3E}">
        <p14:creationId xmlns:p14="http://schemas.microsoft.com/office/powerpoint/2010/main" val="38711476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TotalTime>
  <Words>331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SMS Based LPG Gas Leakage Detection System Using GSM </vt:lpstr>
      <vt:lpstr>                               ABSTRACT</vt:lpstr>
      <vt:lpstr>                         Block diagram</vt:lpstr>
      <vt:lpstr>                                                                 RESULT</vt:lpstr>
      <vt:lpstr>                            ADVANTAGES</vt:lpstr>
      <vt:lpstr>                          DISADVANTAGES</vt:lpstr>
      <vt:lpstr>                       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Based LPG Gas Leakage Detection System Using GSM</dc:title>
  <dc:creator>dharani reddy</dc:creator>
  <cp:lastModifiedBy>dharani reddy</cp:lastModifiedBy>
  <cp:revision>4</cp:revision>
  <dcterms:created xsi:type="dcterms:W3CDTF">2023-08-18T14:03:16Z</dcterms:created>
  <dcterms:modified xsi:type="dcterms:W3CDTF">2023-12-19T03:56:46Z</dcterms:modified>
</cp:coreProperties>
</file>