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Google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GoogleSans-italic.fntdata"/><Relationship Id="rId12" Type="http://schemas.openxmlformats.org/officeDocument/2006/relationships/font" Target="fonts/Google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font" Target="fonts/Google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44f2aab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44f2aab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1503128" y="54122"/>
            <a:ext cx="7570093" cy="5035264"/>
            <a:chOff x="5192871" y="853670"/>
            <a:chExt cx="6134100" cy="3329100"/>
          </a:xfrm>
        </p:grpSpPr>
        <p:sp>
          <p:nvSpPr>
            <p:cNvPr id="55" name="Google Shape;55;p13"/>
            <p:cNvSpPr/>
            <p:nvPr/>
          </p:nvSpPr>
          <p:spPr>
            <a:xfrm>
              <a:off x="5192871" y="853670"/>
              <a:ext cx="6134100" cy="3329100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05833" y="935027"/>
              <a:ext cx="1008600" cy="130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" name="Google Shape;57;p13"/>
          <p:cNvGrpSpPr/>
          <p:nvPr/>
        </p:nvGrpSpPr>
        <p:grpSpPr>
          <a:xfrm>
            <a:off x="2823085" y="118054"/>
            <a:ext cx="6112630" cy="4924921"/>
            <a:chOff x="2178037" y="1054762"/>
            <a:chExt cx="1211405" cy="615900"/>
          </a:xfrm>
        </p:grpSpPr>
        <p:sp>
          <p:nvSpPr>
            <p:cNvPr id="58" name="Google Shape;58;p13"/>
            <p:cNvSpPr/>
            <p:nvPr/>
          </p:nvSpPr>
          <p:spPr>
            <a:xfrm>
              <a:off x="2178042" y="1054762"/>
              <a:ext cx="1211400" cy="615900"/>
            </a:xfrm>
            <a:prstGeom prst="roundRect">
              <a:avLst>
                <a:gd fmla="val 827" name="adj"/>
              </a:avLst>
            </a:prstGeom>
            <a:solidFill>
              <a:srgbClr val="FCE4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2178037" y="1054764"/>
              <a:ext cx="518100" cy="2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" sz="75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Google </a:t>
              </a:r>
              <a:r>
                <a:rPr b="0" i="0" lang="en" sz="750" u="none" cap="none" strike="noStrik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Kubernetes </a:t>
              </a:r>
              <a:r>
                <a:rPr lang="en" sz="75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" name="Google Shape;60;p13"/>
          <p:cNvGrpSpPr/>
          <p:nvPr/>
        </p:nvGrpSpPr>
        <p:grpSpPr>
          <a:xfrm>
            <a:off x="2928052" y="290807"/>
            <a:ext cx="5917375" cy="4661436"/>
            <a:chOff x="2178028" y="1049030"/>
            <a:chExt cx="1762802" cy="567195"/>
          </a:xfrm>
        </p:grpSpPr>
        <p:sp>
          <p:nvSpPr>
            <p:cNvPr id="61" name="Google Shape;61;p13"/>
            <p:cNvSpPr/>
            <p:nvPr/>
          </p:nvSpPr>
          <p:spPr>
            <a:xfrm>
              <a:off x="2178030" y="1055225"/>
              <a:ext cx="1762800" cy="56100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2178028" y="1049030"/>
              <a:ext cx="345000" cy="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6400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" sz="80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us-west1</a:t>
              </a:r>
              <a:endParaRPr b="0" i="0" sz="8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3" name="Google Shape;63;p13"/>
          <p:cNvSpPr/>
          <p:nvPr/>
        </p:nvSpPr>
        <p:spPr>
          <a:xfrm>
            <a:off x="3134624" y="487200"/>
            <a:ext cx="5548200" cy="4369800"/>
          </a:xfrm>
          <a:prstGeom prst="roundRect">
            <a:avLst>
              <a:gd fmla="val 827" name="adj"/>
            </a:avLst>
          </a:prstGeom>
          <a:solidFill>
            <a:srgbClr val="FFF3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6710575" y="1160825"/>
            <a:ext cx="1706100" cy="29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3105900" y="516450"/>
            <a:ext cx="10071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0" wrap="square" tIns="640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Font typeface="Roboto"/>
              <a:buNone/>
            </a:pPr>
            <a:r>
              <a:rPr lang="en" sz="8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Zone: U</a:t>
            </a:r>
            <a:r>
              <a:rPr b="0" i="0" lang="en" sz="8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s-</a:t>
            </a:r>
            <a:r>
              <a:rPr lang="en" sz="8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west1-a/b/c</a:t>
            </a:r>
            <a:endParaRPr b="0" i="0" sz="800" u="none" cap="none" strike="noStrike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657050" y="1781375"/>
            <a:ext cx="10677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b="0" i="0" lang="en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r>
              <a:rPr lang="en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" sz="7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  <a:endParaRPr b="0" i="0" sz="7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loud-Load-Balancing.png" id="67" name="Google Shape;67;p13"/>
          <p:cNvPicPr preferRelativeResize="0"/>
          <p:nvPr/>
        </p:nvPicPr>
        <p:blipFill rotWithShape="1">
          <a:blip r:embed="rId4">
            <a:alphaModFix/>
          </a:blip>
          <a:srcRect b="5027" l="0" r="0" t="5036"/>
          <a:stretch/>
        </p:blipFill>
        <p:spPr>
          <a:xfrm>
            <a:off x="1718491" y="1849185"/>
            <a:ext cx="274200" cy="24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" name="Google Shape;68;p13"/>
          <p:cNvGrpSpPr/>
          <p:nvPr/>
        </p:nvGrpSpPr>
        <p:grpSpPr>
          <a:xfrm>
            <a:off x="3875480" y="1717266"/>
            <a:ext cx="1037539" cy="767541"/>
            <a:chOff x="1295644" y="1717100"/>
            <a:chExt cx="1215343" cy="892800"/>
          </a:xfrm>
        </p:grpSpPr>
        <p:grpSp>
          <p:nvGrpSpPr>
            <p:cNvPr id="69" name="Google Shape;69;p13"/>
            <p:cNvGrpSpPr/>
            <p:nvPr/>
          </p:nvGrpSpPr>
          <p:grpSpPr>
            <a:xfrm>
              <a:off x="1295644" y="1717100"/>
              <a:ext cx="1215343" cy="892800"/>
              <a:chOff x="1295644" y="1717100"/>
              <a:chExt cx="1215343" cy="892800"/>
            </a:xfrm>
          </p:grpSpPr>
          <p:sp>
            <p:nvSpPr>
              <p:cNvPr id="70" name="Google Shape;70;p13"/>
              <p:cNvSpPr/>
              <p:nvPr/>
            </p:nvSpPr>
            <p:spPr>
              <a:xfrm>
                <a:off x="1415388" y="1924400"/>
                <a:ext cx="1095600" cy="685500"/>
              </a:xfrm>
              <a:prstGeom prst="roundRect">
                <a:avLst>
                  <a:gd fmla="val 1674" name="adj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36575" lIns="292600" spcFirstLastPara="1" rIns="45700" wrap="square" tIns="36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Roboto"/>
                  <a:buNone/>
                </a:pPr>
                <a:r>
                  <a:t/>
                </a:r>
                <a:endParaRPr sz="1000">
                  <a:solidFill>
                    <a:srgbClr val="434343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1357913" y="1791825"/>
                <a:ext cx="1095600" cy="754800"/>
              </a:xfrm>
              <a:prstGeom prst="roundRect">
                <a:avLst>
                  <a:gd fmla="val 1674" name="adj"/>
                </a:avLst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36575" lIns="292600" spcFirstLastPara="1" rIns="45700" wrap="square" tIns="36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Roboto"/>
                  <a:buNone/>
                </a:pPr>
                <a:r>
                  <a:t/>
                </a:r>
                <a:endParaRPr sz="1000">
                  <a:solidFill>
                    <a:srgbClr val="434343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1295644" y="1717100"/>
                <a:ext cx="1095600" cy="397500"/>
              </a:xfrm>
              <a:prstGeom prst="roundRect">
                <a:avLst>
                  <a:gd fmla="val 1674" name="adj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36575" lIns="292600" spcFirstLastPara="1" rIns="45700" wrap="square" tIns="36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Roboto"/>
                  <a:buNone/>
                </a:pPr>
                <a:r>
                  <a:t/>
                </a:r>
                <a:endParaRPr sz="1000">
                  <a:solidFill>
                    <a:srgbClr val="434343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1364213" y="1791828"/>
                <a:ext cx="974100" cy="2658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1295644" y="2084500"/>
                <a:ext cx="1095600" cy="397500"/>
              </a:xfrm>
              <a:prstGeom prst="roundRect">
                <a:avLst>
                  <a:gd fmla="val 1674" name="adj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36575" lIns="292600" spcFirstLastPara="1" rIns="45700" wrap="square" tIns="36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Roboto"/>
                  <a:buNone/>
                </a:pPr>
                <a:r>
                  <a:rPr lang="en" sz="1000">
                    <a:solidFill>
                      <a:srgbClr val="434343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    </a:t>
                </a:r>
                <a:endParaRPr sz="1000">
                  <a:solidFill>
                    <a:srgbClr val="434343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1364226" y="2147628"/>
                <a:ext cx="974100" cy="2658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1547850" y="2150350"/>
                <a:ext cx="790500" cy="2658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latin typeface="Google Sans"/>
                    <a:ea typeface="Google Sans"/>
                    <a:cs typeface="Google Sans"/>
                    <a:sym typeface="Google Sans"/>
                  </a:rPr>
                  <a:t>Proxy</a:t>
                </a:r>
                <a:endParaRPr sz="800"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1547825" y="1794550"/>
                <a:ext cx="790500" cy="2658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latin typeface="Google Sans"/>
                    <a:ea typeface="Google Sans"/>
                    <a:cs typeface="Google Sans"/>
                    <a:sym typeface="Google Sans"/>
                  </a:rPr>
                  <a:t>   Istio Ingress</a:t>
                </a:r>
                <a:endParaRPr sz="800"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sp>
          <p:nvSpPr>
            <p:cNvPr id="78" name="Google Shape;78;p13"/>
            <p:cNvSpPr/>
            <p:nvPr/>
          </p:nvSpPr>
          <p:spPr>
            <a:xfrm>
              <a:off x="1415388" y="1831974"/>
              <a:ext cx="190944" cy="190946"/>
            </a:xfrm>
            <a:custGeom>
              <a:rect b="b" l="l" r="r" t="t"/>
              <a:pathLst>
                <a:path extrusionOk="0" h="155874" w="155873">
                  <a:moveTo>
                    <a:pt x="86581" y="69293"/>
                  </a:moveTo>
                  <a:lnTo>
                    <a:pt x="86581" y="86616"/>
                  </a:lnTo>
                  <a:lnTo>
                    <a:pt x="69257" y="86616"/>
                  </a:lnTo>
                  <a:lnTo>
                    <a:pt x="69257" y="69293"/>
                  </a:lnTo>
                  <a:close/>
                  <a:moveTo>
                    <a:pt x="51917" y="51953"/>
                  </a:moveTo>
                  <a:lnTo>
                    <a:pt x="51917" y="103939"/>
                  </a:lnTo>
                  <a:lnTo>
                    <a:pt x="103904" y="103939"/>
                  </a:lnTo>
                  <a:lnTo>
                    <a:pt x="103904" y="51953"/>
                  </a:lnTo>
                  <a:close/>
                  <a:moveTo>
                    <a:pt x="121227" y="34612"/>
                  </a:moveTo>
                  <a:lnTo>
                    <a:pt x="121227" y="121280"/>
                  </a:lnTo>
                  <a:lnTo>
                    <a:pt x="34576" y="121280"/>
                  </a:lnTo>
                  <a:lnTo>
                    <a:pt x="34576" y="34612"/>
                  </a:lnTo>
                  <a:close/>
                  <a:moveTo>
                    <a:pt x="51969" y="1"/>
                  </a:moveTo>
                  <a:lnTo>
                    <a:pt x="51969" y="17324"/>
                  </a:lnTo>
                  <a:lnTo>
                    <a:pt x="34646" y="17324"/>
                  </a:lnTo>
                  <a:lnTo>
                    <a:pt x="33757" y="17341"/>
                  </a:lnTo>
                  <a:lnTo>
                    <a:pt x="32015" y="17516"/>
                  </a:lnTo>
                  <a:lnTo>
                    <a:pt x="30324" y="17864"/>
                  </a:lnTo>
                  <a:lnTo>
                    <a:pt x="28703" y="18370"/>
                  </a:lnTo>
                  <a:lnTo>
                    <a:pt x="27152" y="19032"/>
                  </a:lnTo>
                  <a:lnTo>
                    <a:pt x="25688" y="19834"/>
                  </a:lnTo>
                  <a:lnTo>
                    <a:pt x="24294" y="20775"/>
                  </a:lnTo>
                  <a:lnTo>
                    <a:pt x="23022" y="21838"/>
                  </a:lnTo>
                  <a:lnTo>
                    <a:pt x="21837" y="23005"/>
                  </a:lnTo>
                  <a:lnTo>
                    <a:pt x="20774" y="24295"/>
                  </a:lnTo>
                  <a:lnTo>
                    <a:pt x="19833" y="25672"/>
                  </a:lnTo>
                  <a:lnTo>
                    <a:pt x="19031" y="27153"/>
                  </a:lnTo>
                  <a:lnTo>
                    <a:pt x="18369" y="28704"/>
                  </a:lnTo>
                  <a:lnTo>
                    <a:pt x="17863" y="30325"/>
                  </a:lnTo>
                  <a:lnTo>
                    <a:pt x="17515" y="32016"/>
                  </a:lnTo>
                  <a:lnTo>
                    <a:pt x="17341" y="33741"/>
                  </a:lnTo>
                  <a:lnTo>
                    <a:pt x="17323" y="34647"/>
                  </a:lnTo>
                  <a:lnTo>
                    <a:pt x="17323" y="51953"/>
                  </a:lnTo>
                  <a:lnTo>
                    <a:pt x="0" y="51953"/>
                  </a:lnTo>
                  <a:lnTo>
                    <a:pt x="0" y="69276"/>
                  </a:lnTo>
                  <a:lnTo>
                    <a:pt x="17323" y="69276"/>
                  </a:lnTo>
                  <a:lnTo>
                    <a:pt x="17323" y="86599"/>
                  </a:lnTo>
                  <a:lnTo>
                    <a:pt x="0" y="86599"/>
                  </a:lnTo>
                  <a:lnTo>
                    <a:pt x="0" y="103922"/>
                  </a:lnTo>
                  <a:lnTo>
                    <a:pt x="17323" y="103922"/>
                  </a:lnTo>
                  <a:lnTo>
                    <a:pt x="17323" y="121228"/>
                  </a:lnTo>
                  <a:lnTo>
                    <a:pt x="17341" y="122116"/>
                  </a:lnTo>
                  <a:lnTo>
                    <a:pt x="17515" y="123859"/>
                  </a:lnTo>
                  <a:lnTo>
                    <a:pt x="17863" y="125550"/>
                  </a:lnTo>
                  <a:lnTo>
                    <a:pt x="18369" y="127171"/>
                  </a:lnTo>
                  <a:lnTo>
                    <a:pt x="19031" y="128722"/>
                  </a:lnTo>
                  <a:lnTo>
                    <a:pt x="19833" y="130203"/>
                  </a:lnTo>
                  <a:lnTo>
                    <a:pt x="20774" y="131580"/>
                  </a:lnTo>
                  <a:lnTo>
                    <a:pt x="21837" y="132869"/>
                  </a:lnTo>
                  <a:lnTo>
                    <a:pt x="23022" y="134037"/>
                  </a:lnTo>
                  <a:lnTo>
                    <a:pt x="24294" y="135100"/>
                  </a:lnTo>
                  <a:lnTo>
                    <a:pt x="25688" y="136041"/>
                  </a:lnTo>
                  <a:lnTo>
                    <a:pt x="27152" y="136843"/>
                  </a:lnTo>
                  <a:lnTo>
                    <a:pt x="28703" y="137505"/>
                  </a:lnTo>
                  <a:lnTo>
                    <a:pt x="30324" y="138010"/>
                  </a:lnTo>
                  <a:lnTo>
                    <a:pt x="32015" y="138359"/>
                  </a:lnTo>
                  <a:lnTo>
                    <a:pt x="33757" y="138533"/>
                  </a:lnTo>
                  <a:lnTo>
                    <a:pt x="34646" y="138551"/>
                  </a:lnTo>
                  <a:lnTo>
                    <a:pt x="51969" y="138551"/>
                  </a:lnTo>
                  <a:lnTo>
                    <a:pt x="51969" y="155874"/>
                  </a:lnTo>
                  <a:lnTo>
                    <a:pt x="69292" y="155874"/>
                  </a:lnTo>
                  <a:lnTo>
                    <a:pt x="69292" y="138551"/>
                  </a:lnTo>
                  <a:lnTo>
                    <a:pt x="86598" y="138551"/>
                  </a:lnTo>
                  <a:lnTo>
                    <a:pt x="86598" y="155874"/>
                  </a:lnTo>
                  <a:lnTo>
                    <a:pt x="103921" y="155874"/>
                  </a:lnTo>
                  <a:lnTo>
                    <a:pt x="103921" y="138551"/>
                  </a:lnTo>
                  <a:lnTo>
                    <a:pt x="121244" y="138551"/>
                  </a:lnTo>
                  <a:lnTo>
                    <a:pt x="122133" y="138533"/>
                  </a:lnTo>
                  <a:lnTo>
                    <a:pt x="123876" y="138359"/>
                  </a:lnTo>
                  <a:lnTo>
                    <a:pt x="125549" y="138010"/>
                  </a:lnTo>
                  <a:lnTo>
                    <a:pt x="127187" y="137505"/>
                  </a:lnTo>
                  <a:lnTo>
                    <a:pt x="128738" y="136843"/>
                  </a:lnTo>
                  <a:lnTo>
                    <a:pt x="130202" y="136041"/>
                  </a:lnTo>
                  <a:lnTo>
                    <a:pt x="131579" y="135100"/>
                  </a:lnTo>
                  <a:lnTo>
                    <a:pt x="132868" y="134037"/>
                  </a:lnTo>
                  <a:lnTo>
                    <a:pt x="134053" y="132869"/>
                  </a:lnTo>
                  <a:lnTo>
                    <a:pt x="135117" y="131580"/>
                  </a:lnTo>
                  <a:lnTo>
                    <a:pt x="136040" y="130203"/>
                  </a:lnTo>
                  <a:lnTo>
                    <a:pt x="136842" y="128722"/>
                  </a:lnTo>
                  <a:lnTo>
                    <a:pt x="137504" y="127171"/>
                  </a:lnTo>
                  <a:lnTo>
                    <a:pt x="138010" y="125550"/>
                  </a:lnTo>
                  <a:lnTo>
                    <a:pt x="138358" y="123859"/>
                  </a:lnTo>
                  <a:lnTo>
                    <a:pt x="138550" y="122116"/>
                  </a:lnTo>
                  <a:lnTo>
                    <a:pt x="138567" y="121228"/>
                  </a:lnTo>
                  <a:lnTo>
                    <a:pt x="138567" y="103922"/>
                  </a:lnTo>
                  <a:lnTo>
                    <a:pt x="155873" y="103922"/>
                  </a:lnTo>
                  <a:lnTo>
                    <a:pt x="155873" y="86599"/>
                  </a:lnTo>
                  <a:lnTo>
                    <a:pt x="138567" y="86599"/>
                  </a:lnTo>
                  <a:lnTo>
                    <a:pt x="138567" y="69276"/>
                  </a:lnTo>
                  <a:lnTo>
                    <a:pt x="155873" y="69276"/>
                  </a:lnTo>
                  <a:lnTo>
                    <a:pt x="155873" y="51953"/>
                  </a:lnTo>
                  <a:lnTo>
                    <a:pt x="138567" y="51953"/>
                  </a:lnTo>
                  <a:lnTo>
                    <a:pt x="138567" y="34647"/>
                  </a:lnTo>
                  <a:lnTo>
                    <a:pt x="138550" y="33741"/>
                  </a:lnTo>
                  <a:lnTo>
                    <a:pt x="138358" y="32016"/>
                  </a:lnTo>
                  <a:lnTo>
                    <a:pt x="138010" y="30325"/>
                  </a:lnTo>
                  <a:lnTo>
                    <a:pt x="137504" y="28704"/>
                  </a:lnTo>
                  <a:lnTo>
                    <a:pt x="136842" y="27153"/>
                  </a:lnTo>
                  <a:lnTo>
                    <a:pt x="136040" y="25672"/>
                  </a:lnTo>
                  <a:lnTo>
                    <a:pt x="135117" y="24295"/>
                  </a:lnTo>
                  <a:lnTo>
                    <a:pt x="134053" y="23005"/>
                  </a:lnTo>
                  <a:lnTo>
                    <a:pt x="132868" y="21838"/>
                  </a:lnTo>
                  <a:lnTo>
                    <a:pt x="131579" y="20775"/>
                  </a:lnTo>
                  <a:lnTo>
                    <a:pt x="130202" y="19834"/>
                  </a:lnTo>
                  <a:lnTo>
                    <a:pt x="128738" y="19032"/>
                  </a:lnTo>
                  <a:lnTo>
                    <a:pt x="127187" y="18370"/>
                  </a:lnTo>
                  <a:lnTo>
                    <a:pt x="125549" y="17864"/>
                  </a:lnTo>
                  <a:lnTo>
                    <a:pt x="123876" y="17516"/>
                  </a:lnTo>
                  <a:lnTo>
                    <a:pt x="122133" y="17341"/>
                  </a:lnTo>
                  <a:lnTo>
                    <a:pt x="121244" y="17324"/>
                  </a:lnTo>
                  <a:lnTo>
                    <a:pt x="103921" y="17324"/>
                  </a:lnTo>
                  <a:lnTo>
                    <a:pt x="103921" y="1"/>
                  </a:lnTo>
                  <a:lnTo>
                    <a:pt x="86598" y="1"/>
                  </a:lnTo>
                  <a:lnTo>
                    <a:pt x="86598" y="17324"/>
                  </a:lnTo>
                  <a:lnTo>
                    <a:pt x="69292" y="17324"/>
                  </a:lnTo>
                  <a:lnTo>
                    <a:pt x="69292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9" name="Google Shape;79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15410" y="2182536"/>
              <a:ext cx="190925" cy="1909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0" name="Google Shape;80;p13"/>
          <p:cNvCxnSpPr>
            <a:stCxn id="66" idx="3"/>
            <a:endCxn id="75" idx="1"/>
          </p:cNvCxnSpPr>
          <p:nvPr/>
        </p:nvCxnSpPr>
        <p:spPr>
          <a:xfrm>
            <a:off x="2724750" y="1972475"/>
            <a:ext cx="1209300" cy="2292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81" name="Google Shape;81;p13"/>
          <p:cNvCxnSpPr>
            <a:stCxn id="66" idx="1"/>
          </p:cNvCxnSpPr>
          <p:nvPr/>
        </p:nvCxnSpPr>
        <p:spPr>
          <a:xfrm rot="10800000">
            <a:off x="991950" y="1766075"/>
            <a:ext cx="665100" cy="206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triangle"/>
            <a:tailEnd len="sm" w="sm" type="triangle"/>
          </a:ln>
        </p:spPr>
      </p:cxnSp>
      <p:grpSp>
        <p:nvGrpSpPr>
          <p:cNvPr id="82" name="Google Shape;82;p13"/>
          <p:cNvGrpSpPr/>
          <p:nvPr/>
        </p:nvGrpSpPr>
        <p:grpSpPr>
          <a:xfrm rot="5400000">
            <a:off x="232782" y="1235818"/>
            <a:ext cx="588396" cy="930183"/>
            <a:chOff x="2178037" y="1054764"/>
            <a:chExt cx="1146300" cy="251700"/>
          </a:xfrm>
        </p:grpSpPr>
        <p:sp>
          <p:nvSpPr>
            <p:cNvPr id="83" name="Google Shape;83;p13"/>
            <p:cNvSpPr/>
            <p:nvPr/>
          </p:nvSpPr>
          <p:spPr>
            <a:xfrm>
              <a:off x="2178037" y="1054764"/>
              <a:ext cx="1146300" cy="251700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3"/>
            <p:cNvSpPr txBox="1"/>
            <p:nvPr/>
          </p:nvSpPr>
          <p:spPr>
            <a:xfrm>
              <a:off x="2178037" y="1054764"/>
              <a:ext cx="845100" cy="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54850">
              <a:noAutofit/>
            </a:bodyPr>
            <a:lstStyle/>
            <a:p>
              <a:pPr indent="0" lvl="0" marL="0" marR="0" rtl="0" algn="l">
                <a:lnSpc>
                  <a:spcPct val="14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t/>
              </a:r>
              <a:endParaRPr b="0" i="0" sz="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5" name="Google Shape;85;p13"/>
          <p:cNvGrpSpPr/>
          <p:nvPr/>
        </p:nvGrpSpPr>
        <p:grpSpPr>
          <a:xfrm>
            <a:off x="6909630" y="1710003"/>
            <a:ext cx="1037539" cy="767541"/>
            <a:chOff x="1295644" y="1717100"/>
            <a:chExt cx="1215343" cy="892800"/>
          </a:xfrm>
        </p:grpSpPr>
        <p:grpSp>
          <p:nvGrpSpPr>
            <p:cNvPr id="86" name="Google Shape;86;p13"/>
            <p:cNvGrpSpPr/>
            <p:nvPr/>
          </p:nvGrpSpPr>
          <p:grpSpPr>
            <a:xfrm>
              <a:off x="1295644" y="1717100"/>
              <a:ext cx="1215343" cy="892800"/>
              <a:chOff x="1295644" y="1717100"/>
              <a:chExt cx="1215343" cy="892800"/>
            </a:xfrm>
          </p:grpSpPr>
          <p:sp>
            <p:nvSpPr>
              <p:cNvPr id="87" name="Google Shape;87;p13"/>
              <p:cNvSpPr/>
              <p:nvPr/>
            </p:nvSpPr>
            <p:spPr>
              <a:xfrm>
                <a:off x="1415388" y="1924400"/>
                <a:ext cx="1095600" cy="685500"/>
              </a:xfrm>
              <a:prstGeom prst="roundRect">
                <a:avLst>
                  <a:gd fmla="val 1674" name="adj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36575" lIns="292600" spcFirstLastPara="1" rIns="45700" wrap="square" tIns="36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Roboto"/>
                  <a:buNone/>
                </a:pPr>
                <a:r>
                  <a:t/>
                </a:r>
                <a:endParaRPr sz="1000">
                  <a:solidFill>
                    <a:srgbClr val="434343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1357913" y="1791825"/>
                <a:ext cx="1095600" cy="754800"/>
              </a:xfrm>
              <a:prstGeom prst="roundRect">
                <a:avLst>
                  <a:gd fmla="val 1674" name="adj"/>
                </a:avLst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36575" lIns="292600" spcFirstLastPara="1" rIns="45700" wrap="square" tIns="36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Roboto"/>
                  <a:buNone/>
                </a:pPr>
                <a:r>
                  <a:t/>
                </a:r>
                <a:endParaRPr sz="1000">
                  <a:solidFill>
                    <a:srgbClr val="434343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1295644" y="1717100"/>
                <a:ext cx="1095600" cy="397500"/>
              </a:xfrm>
              <a:prstGeom prst="roundRect">
                <a:avLst>
                  <a:gd fmla="val 1674" name="adj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36575" lIns="292600" spcFirstLastPara="1" rIns="45700" wrap="square" tIns="36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Roboto"/>
                  <a:buNone/>
                </a:pPr>
                <a:r>
                  <a:t/>
                </a:r>
                <a:endParaRPr sz="1000">
                  <a:solidFill>
                    <a:srgbClr val="434343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1364213" y="1791828"/>
                <a:ext cx="974100" cy="2658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1295644" y="2084500"/>
                <a:ext cx="1095600" cy="397500"/>
              </a:xfrm>
              <a:prstGeom prst="roundRect">
                <a:avLst>
                  <a:gd fmla="val 1674" name="adj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36575" lIns="292600" spcFirstLastPara="1" rIns="45700" wrap="square" tIns="36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Roboto"/>
                  <a:buNone/>
                </a:pPr>
                <a:r>
                  <a:rPr lang="en" sz="1000">
                    <a:solidFill>
                      <a:srgbClr val="434343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    </a:t>
                </a:r>
                <a:endParaRPr sz="1000">
                  <a:solidFill>
                    <a:srgbClr val="434343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1364226" y="2147628"/>
                <a:ext cx="974100" cy="2658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1547850" y="2150350"/>
                <a:ext cx="790500" cy="2658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latin typeface="Google Sans"/>
                    <a:ea typeface="Google Sans"/>
                    <a:cs typeface="Google Sans"/>
                    <a:sym typeface="Google Sans"/>
                  </a:rPr>
                  <a:t>Proxy</a:t>
                </a:r>
                <a:endParaRPr sz="800"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1547825" y="1794550"/>
                <a:ext cx="790500" cy="2658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latin typeface="Google Sans"/>
                    <a:ea typeface="Google Sans"/>
                    <a:cs typeface="Google Sans"/>
                    <a:sym typeface="Google Sans"/>
                  </a:rPr>
                  <a:t>    GraphQL   </a:t>
                </a:r>
                <a:endParaRPr sz="800"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sp>
          <p:nvSpPr>
            <p:cNvPr id="95" name="Google Shape;95;p13"/>
            <p:cNvSpPr/>
            <p:nvPr/>
          </p:nvSpPr>
          <p:spPr>
            <a:xfrm>
              <a:off x="1415388" y="1831974"/>
              <a:ext cx="190944" cy="190946"/>
            </a:xfrm>
            <a:custGeom>
              <a:rect b="b" l="l" r="r" t="t"/>
              <a:pathLst>
                <a:path extrusionOk="0" h="155874" w="155873">
                  <a:moveTo>
                    <a:pt x="86581" y="69293"/>
                  </a:moveTo>
                  <a:lnTo>
                    <a:pt x="86581" y="86616"/>
                  </a:lnTo>
                  <a:lnTo>
                    <a:pt x="69257" y="86616"/>
                  </a:lnTo>
                  <a:lnTo>
                    <a:pt x="69257" y="69293"/>
                  </a:lnTo>
                  <a:close/>
                  <a:moveTo>
                    <a:pt x="51917" y="51953"/>
                  </a:moveTo>
                  <a:lnTo>
                    <a:pt x="51917" y="103939"/>
                  </a:lnTo>
                  <a:lnTo>
                    <a:pt x="103904" y="103939"/>
                  </a:lnTo>
                  <a:lnTo>
                    <a:pt x="103904" y="51953"/>
                  </a:lnTo>
                  <a:close/>
                  <a:moveTo>
                    <a:pt x="121227" y="34612"/>
                  </a:moveTo>
                  <a:lnTo>
                    <a:pt x="121227" y="121280"/>
                  </a:lnTo>
                  <a:lnTo>
                    <a:pt x="34576" y="121280"/>
                  </a:lnTo>
                  <a:lnTo>
                    <a:pt x="34576" y="34612"/>
                  </a:lnTo>
                  <a:close/>
                  <a:moveTo>
                    <a:pt x="51969" y="1"/>
                  </a:moveTo>
                  <a:lnTo>
                    <a:pt x="51969" y="17324"/>
                  </a:lnTo>
                  <a:lnTo>
                    <a:pt x="34646" y="17324"/>
                  </a:lnTo>
                  <a:lnTo>
                    <a:pt x="33757" y="17341"/>
                  </a:lnTo>
                  <a:lnTo>
                    <a:pt x="32015" y="17516"/>
                  </a:lnTo>
                  <a:lnTo>
                    <a:pt x="30324" y="17864"/>
                  </a:lnTo>
                  <a:lnTo>
                    <a:pt x="28703" y="18370"/>
                  </a:lnTo>
                  <a:lnTo>
                    <a:pt x="27152" y="19032"/>
                  </a:lnTo>
                  <a:lnTo>
                    <a:pt x="25688" y="19834"/>
                  </a:lnTo>
                  <a:lnTo>
                    <a:pt x="24294" y="20775"/>
                  </a:lnTo>
                  <a:lnTo>
                    <a:pt x="23022" y="21838"/>
                  </a:lnTo>
                  <a:lnTo>
                    <a:pt x="21837" y="23005"/>
                  </a:lnTo>
                  <a:lnTo>
                    <a:pt x="20774" y="24295"/>
                  </a:lnTo>
                  <a:lnTo>
                    <a:pt x="19833" y="25672"/>
                  </a:lnTo>
                  <a:lnTo>
                    <a:pt x="19031" y="27153"/>
                  </a:lnTo>
                  <a:lnTo>
                    <a:pt x="18369" y="28704"/>
                  </a:lnTo>
                  <a:lnTo>
                    <a:pt x="17863" y="30325"/>
                  </a:lnTo>
                  <a:lnTo>
                    <a:pt x="17515" y="32016"/>
                  </a:lnTo>
                  <a:lnTo>
                    <a:pt x="17341" y="33741"/>
                  </a:lnTo>
                  <a:lnTo>
                    <a:pt x="17323" y="34647"/>
                  </a:lnTo>
                  <a:lnTo>
                    <a:pt x="17323" y="51953"/>
                  </a:lnTo>
                  <a:lnTo>
                    <a:pt x="0" y="51953"/>
                  </a:lnTo>
                  <a:lnTo>
                    <a:pt x="0" y="69276"/>
                  </a:lnTo>
                  <a:lnTo>
                    <a:pt x="17323" y="69276"/>
                  </a:lnTo>
                  <a:lnTo>
                    <a:pt x="17323" y="86599"/>
                  </a:lnTo>
                  <a:lnTo>
                    <a:pt x="0" y="86599"/>
                  </a:lnTo>
                  <a:lnTo>
                    <a:pt x="0" y="103922"/>
                  </a:lnTo>
                  <a:lnTo>
                    <a:pt x="17323" y="103922"/>
                  </a:lnTo>
                  <a:lnTo>
                    <a:pt x="17323" y="121228"/>
                  </a:lnTo>
                  <a:lnTo>
                    <a:pt x="17341" y="122116"/>
                  </a:lnTo>
                  <a:lnTo>
                    <a:pt x="17515" y="123859"/>
                  </a:lnTo>
                  <a:lnTo>
                    <a:pt x="17863" y="125550"/>
                  </a:lnTo>
                  <a:lnTo>
                    <a:pt x="18369" y="127171"/>
                  </a:lnTo>
                  <a:lnTo>
                    <a:pt x="19031" y="128722"/>
                  </a:lnTo>
                  <a:lnTo>
                    <a:pt x="19833" y="130203"/>
                  </a:lnTo>
                  <a:lnTo>
                    <a:pt x="20774" y="131580"/>
                  </a:lnTo>
                  <a:lnTo>
                    <a:pt x="21837" y="132869"/>
                  </a:lnTo>
                  <a:lnTo>
                    <a:pt x="23022" y="134037"/>
                  </a:lnTo>
                  <a:lnTo>
                    <a:pt x="24294" y="135100"/>
                  </a:lnTo>
                  <a:lnTo>
                    <a:pt x="25688" y="136041"/>
                  </a:lnTo>
                  <a:lnTo>
                    <a:pt x="27152" y="136843"/>
                  </a:lnTo>
                  <a:lnTo>
                    <a:pt x="28703" y="137505"/>
                  </a:lnTo>
                  <a:lnTo>
                    <a:pt x="30324" y="138010"/>
                  </a:lnTo>
                  <a:lnTo>
                    <a:pt x="32015" y="138359"/>
                  </a:lnTo>
                  <a:lnTo>
                    <a:pt x="33757" y="138533"/>
                  </a:lnTo>
                  <a:lnTo>
                    <a:pt x="34646" y="138551"/>
                  </a:lnTo>
                  <a:lnTo>
                    <a:pt x="51969" y="138551"/>
                  </a:lnTo>
                  <a:lnTo>
                    <a:pt x="51969" y="155874"/>
                  </a:lnTo>
                  <a:lnTo>
                    <a:pt x="69292" y="155874"/>
                  </a:lnTo>
                  <a:lnTo>
                    <a:pt x="69292" y="138551"/>
                  </a:lnTo>
                  <a:lnTo>
                    <a:pt x="86598" y="138551"/>
                  </a:lnTo>
                  <a:lnTo>
                    <a:pt x="86598" y="155874"/>
                  </a:lnTo>
                  <a:lnTo>
                    <a:pt x="103921" y="155874"/>
                  </a:lnTo>
                  <a:lnTo>
                    <a:pt x="103921" y="138551"/>
                  </a:lnTo>
                  <a:lnTo>
                    <a:pt x="121244" y="138551"/>
                  </a:lnTo>
                  <a:lnTo>
                    <a:pt x="122133" y="138533"/>
                  </a:lnTo>
                  <a:lnTo>
                    <a:pt x="123876" y="138359"/>
                  </a:lnTo>
                  <a:lnTo>
                    <a:pt x="125549" y="138010"/>
                  </a:lnTo>
                  <a:lnTo>
                    <a:pt x="127187" y="137505"/>
                  </a:lnTo>
                  <a:lnTo>
                    <a:pt x="128738" y="136843"/>
                  </a:lnTo>
                  <a:lnTo>
                    <a:pt x="130202" y="136041"/>
                  </a:lnTo>
                  <a:lnTo>
                    <a:pt x="131579" y="135100"/>
                  </a:lnTo>
                  <a:lnTo>
                    <a:pt x="132868" y="134037"/>
                  </a:lnTo>
                  <a:lnTo>
                    <a:pt x="134053" y="132869"/>
                  </a:lnTo>
                  <a:lnTo>
                    <a:pt x="135117" y="131580"/>
                  </a:lnTo>
                  <a:lnTo>
                    <a:pt x="136040" y="130203"/>
                  </a:lnTo>
                  <a:lnTo>
                    <a:pt x="136842" y="128722"/>
                  </a:lnTo>
                  <a:lnTo>
                    <a:pt x="137504" y="127171"/>
                  </a:lnTo>
                  <a:lnTo>
                    <a:pt x="138010" y="125550"/>
                  </a:lnTo>
                  <a:lnTo>
                    <a:pt x="138358" y="123859"/>
                  </a:lnTo>
                  <a:lnTo>
                    <a:pt x="138550" y="122116"/>
                  </a:lnTo>
                  <a:lnTo>
                    <a:pt x="138567" y="121228"/>
                  </a:lnTo>
                  <a:lnTo>
                    <a:pt x="138567" y="103922"/>
                  </a:lnTo>
                  <a:lnTo>
                    <a:pt x="155873" y="103922"/>
                  </a:lnTo>
                  <a:lnTo>
                    <a:pt x="155873" y="86599"/>
                  </a:lnTo>
                  <a:lnTo>
                    <a:pt x="138567" y="86599"/>
                  </a:lnTo>
                  <a:lnTo>
                    <a:pt x="138567" y="69276"/>
                  </a:lnTo>
                  <a:lnTo>
                    <a:pt x="155873" y="69276"/>
                  </a:lnTo>
                  <a:lnTo>
                    <a:pt x="155873" y="51953"/>
                  </a:lnTo>
                  <a:lnTo>
                    <a:pt x="138567" y="51953"/>
                  </a:lnTo>
                  <a:lnTo>
                    <a:pt x="138567" y="34647"/>
                  </a:lnTo>
                  <a:lnTo>
                    <a:pt x="138550" y="33741"/>
                  </a:lnTo>
                  <a:lnTo>
                    <a:pt x="138358" y="32016"/>
                  </a:lnTo>
                  <a:lnTo>
                    <a:pt x="138010" y="30325"/>
                  </a:lnTo>
                  <a:lnTo>
                    <a:pt x="137504" y="28704"/>
                  </a:lnTo>
                  <a:lnTo>
                    <a:pt x="136842" y="27153"/>
                  </a:lnTo>
                  <a:lnTo>
                    <a:pt x="136040" y="25672"/>
                  </a:lnTo>
                  <a:lnTo>
                    <a:pt x="135117" y="24295"/>
                  </a:lnTo>
                  <a:lnTo>
                    <a:pt x="134053" y="23005"/>
                  </a:lnTo>
                  <a:lnTo>
                    <a:pt x="132868" y="21838"/>
                  </a:lnTo>
                  <a:lnTo>
                    <a:pt x="131579" y="20775"/>
                  </a:lnTo>
                  <a:lnTo>
                    <a:pt x="130202" y="19834"/>
                  </a:lnTo>
                  <a:lnTo>
                    <a:pt x="128738" y="19032"/>
                  </a:lnTo>
                  <a:lnTo>
                    <a:pt x="127187" y="18370"/>
                  </a:lnTo>
                  <a:lnTo>
                    <a:pt x="125549" y="17864"/>
                  </a:lnTo>
                  <a:lnTo>
                    <a:pt x="123876" y="17516"/>
                  </a:lnTo>
                  <a:lnTo>
                    <a:pt x="122133" y="17341"/>
                  </a:lnTo>
                  <a:lnTo>
                    <a:pt x="121244" y="17324"/>
                  </a:lnTo>
                  <a:lnTo>
                    <a:pt x="103921" y="17324"/>
                  </a:lnTo>
                  <a:lnTo>
                    <a:pt x="103921" y="1"/>
                  </a:lnTo>
                  <a:lnTo>
                    <a:pt x="86598" y="1"/>
                  </a:lnTo>
                  <a:lnTo>
                    <a:pt x="86598" y="17324"/>
                  </a:lnTo>
                  <a:lnTo>
                    <a:pt x="69292" y="17324"/>
                  </a:lnTo>
                  <a:lnTo>
                    <a:pt x="69292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6" name="Google Shape;96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15410" y="2182536"/>
              <a:ext cx="190925" cy="1909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97" name="Google Shape;97;p13"/>
          <p:cNvCxnSpPr>
            <a:stCxn id="76" idx="3"/>
            <a:endCxn id="92" idx="1"/>
          </p:cNvCxnSpPr>
          <p:nvPr/>
        </p:nvCxnSpPr>
        <p:spPr>
          <a:xfrm flipH="1" rot="10800000">
            <a:off x="4765638" y="2194385"/>
            <a:ext cx="2202600" cy="9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grpSp>
        <p:nvGrpSpPr>
          <p:cNvPr id="98" name="Google Shape;98;p13"/>
          <p:cNvGrpSpPr/>
          <p:nvPr/>
        </p:nvGrpSpPr>
        <p:grpSpPr>
          <a:xfrm>
            <a:off x="6909630" y="3093316"/>
            <a:ext cx="1037539" cy="767541"/>
            <a:chOff x="1295644" y="1717100"/>
            <a:chExt cx="1215343" cy="892800"/>
          </a:xfrm>
        </p:grpSpPr>
        <p:sp>
          <p:nvSpPr>
            <p:cNvPr id="99" name="Google Shape;99;p13"/>
            <p:cNvSpPr/>
            <p:nvPr/>
          </p:nvSpPr>
          <p:spPr>
            <a:xfrm>
              <a:off x="1415388" y="1924400"/>
              <a:ext cx="1095600" cy="685500"/>
            </a:xfrm>
            <a:prstGeom prst="roundRect">
              <a:avLst>
                <a:gd fmla="val 1674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Roboto"/>
                <a:buNone/>
              </a:pPr>
              <a:r>
                <a:t/>
              </a:r>
              <a:endParaRPr sz="10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1357913" y="1791825"/>
              <a:ext cx="1095600" cy="754800"/>
            </a:xfrm>
            <a:prstGeom prst="roundRect">
              <a:avLst>
                <a:gd fmla="val 1674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Roboto"/>
                <a:buNone/>
              </a:pPr>
              <a:r>
                <a:t/>
              </a:r>
              <a:endParaRPr sz="10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1295644" y="1717100"/>
              <a:ext cx="1095600" cy="397500"/>
            </a:xfrm>
            <a:prstGeom prst="roundRect">
              <a:avLst>
                <a:gd fmla="val 1674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Roboto"/>
                <a:buNone/>
              </a:pPr>
              <a:r>
                <a:t/>
              </a:r>
              <a:endParaRPr sz="10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1364213" y="1791828"/>
              <a:ext cx="974100" cy="26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1295644" y="2084500"/>
              <a:ext cx="1095600" cy="397500"/>
            </a:xfrm>
            <a:prstGeom prst="roundRect">
              <a:avLst>
                <a:gd fmla="val 1674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36575" lIns="292600" spcFirstLastPara="1" rIns="45700" wrap="square" tIns="36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Roboto"/>
                <a:buNone/>
              </a:pPr>
              <a:r>
                <a:rPr lang="en" sz="1000">
                  <a:solidFill>
                    <a:srgbClr val="434343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    </a:t>
              </a:r>
              <a:endParaRPr sz="10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1364226" y="2147628"/>
              <a:ext cx="974100" cy="26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1547850" y="2150350"/>
              <a:ext cx="790500" cy="26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Google Sans"/>
                  <a:ea typeface="Google Sans"/>
                  <a:cs typeface="Google Sans"/>
                  <a:sym typeface="Google Sans"/>
                </a:rPr>
                <a:t>Node JS Express</a:t>
              </a:r>
              <a:endParaRPr sz="8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1547825" y="1794550"/>
              <a:ext cx="790500" cy="26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Google Sans"/>
                  <a:ea typeface="Google Sans"/>
                  <a:cs typeface="Google Sans"/>
                  <a:sym typeface="Google Sans"/>
                </a:rPr>
                <a:t>   Proxy  </a:t>
              </a:r>
              <a:endParaRPr sz="8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107" name="Google Shape;107;p13"/>
          <p:cNvSpPr/>
          <p:nvPr/>
        </p:nvSpPr>
        <p:spPr>
          <a:xfrm>
            <a:off x="7005855" y="3506748"/>
            <a:ext cx="162887" cy="164057"/>
          </a:xfrm>
          <a:custGeom>
            <a:rect b="b" l="l" r="r" t="t"/>
            <a:pathLst>
              <a:path extrusionOk="0" h="155874" w="155873">
                <a:moveTo>
                  <a:pt x="86581" y="69293"/>
                </a:moveTo>
                <a:lnTo>
                  <a:pt x="86581" y="86616"/>
                </a:lnTo>
                <a:lnTo>
                  <a:pt x="69257" y="86616"/>
                </a:lnTo>
                <a:lnTo>
                  <a:pt x="69257" y="69293"/>
                </a:lnTo>
                <a:close/>
                <a:moveTo>
                  <a:pt x="51917" y="51953"/>
                </a:moveTo>
                <a:lnTo>
                  <a:pt x="51917" y="103939"/>
                </a:lnTo>
                <a:lnTo>
                  <a:pt x="103904" y="103939"/>
                </a:lnTo>
                <a:lnTo>
                  <a:pt x="103904" y="51953"/>
                </a:lnTo>
                <a:close/>
                <a:moveTo>
                  <a:pt x="121227" y="34612"/>
                </a:moveTo>
                <a:lnTo>
                  <a:pt x="121227" y="121280"/>
                </a:lnTo>
                <a:lnTo>
                  <a:pt x="34576" y="121280"/>
                </a:lnTo>
                <a:lnTo>
                  <a:pt x="34576" y="34612"/>
                </a:lnTo>
                <a:close/>
                <a:moveTo>
                  <a:pt x="51969" y="1"/>
                </a:moveTo>
                <a:lnTo>
                  <a:pt x="51969" y="17324"/>
                </a:lnTo>
                <a:lnTo>
                  <a:pt x="34646" y="17324"/>
                </a:lnTo>
                <a:lnTo>
                  <a:pt x="33757" y="17341"/>
                </a:lnTo>
                <a:lnTo>
                  <a:pt x="32015" y="17516"/>
                </a:lnTo>
                <a:lnTo>
                  <a:pt x="30324" y="17864"/>
                </a:lnTo>
                <a:lnTo>
                  <a:pt x="28703" y="18370"/>
                </a:lnTo>
                <a:lnTo>
                  <a:pt x="27152" y="19032"/>
                </a:lnTo>
                <a:lnTo>
                  <a:pt x="25688" y="19834"/>
                </a:lnTo>
                <a:lnTo>
                  <a:pt x="24294" y="20775"/>
                </a:lnTo>
                <a:lnTo>
                  <a:pt x="23022" y="21838"/>
                </a:lnTo>
                <a:lnTo>
                  <a:pt x="21837" y="23005"/>
                </a:lnTo>
                <a:lnTo>
                  <a:pt x="20774" y="24295"/>
                </a:lnTo>
                <a:lnTo>
                  <a:pt x="19833" y="25672"/>
                </a:lnTo>
                <a:lnTo>
                  <a:pt x="19031" y="27153"/>
                </a:lnTo>
                <a:lnTo>
                  <a:pt x="18369" y="28704"/>
                </a:lnTo>
                <a:lnTo>
                  <a:pt x="17863" y="30325"/>
                </a:lnTo>
                <a:lnTo>
                  <a:pt x="17515" y="32016"/>
                </a:lnTo>
                <a:lnTo>
                  <a:pt x="17341" y="33741"/>
                </a:lnTo>
                <a:lnTo>
                  <a:pt x="17323" y="34647"/>
                </a:lnTo>
                <a:lnTo>
                  <a:pt x="17323" y="51953"/>
                </a:lnTo>
                <a:lnTo>
                  <a:pt x="0" y="51953"/>
                </a:lnTo>
                <a:lnTo>
                  <a:pt x="0" y="69276"/>
                </a:lnTo>
                <a:lnTo>
                  <a:pt x="17323" y="69276"/>
                </a:lnTo>
                <a:lnTo>
                  <a:pt x="17323" y="86599"/>
                </a:lnTo>
                <a:lnTo>
                  <a:pt x="0" y="86599"/>
                </a:lnTo>
                <a:lnTo>
                  <a:pt x="0" y="103922"/>
                </a:lnTo>
                <a:lnTo>
                  <a:pt x="17323" y="103922"/>
                </a:lnTo>
                <a:lnTo>
                  <a:pt x="17323" y="121228"/>
                </a:lnTo>
                <a:lnTo>
                  <a:pt x="17341" y="122116"/>
                </a:lnTo>
                <a:lnTo>
                  <a:pt x="17515" y="123859"/>
                </a:lnTo>
                <a:lnTo>
                  <a:pt x="17863" y="125550"/>
                </a:lnTo>
                <a:lnTo>
                  <a:pt x="18369" y="127171"/>
                </a:lnTo>
                <a:lnTo>
                  <a:pt x="19031" y="128722"/>
                </a:lnTo>
                <a:lnTo>
                  <a:pt x="19833" y="130203"/>
                </a:lnTo>
                <a:lnTo>
                  <a:pt x="20774" y="131580"/>
                </a:lnTo>
                <a:lnTo>
                  <a:pt x="21837" y="132869"/>
                </a:lnTo>
                <a:lnTo>
                  <a:pt x="23022" y="134037"/>
                </a:lnTo>
                <a:lnTo>
                  <a:pt x="24294" y="135100"/>
                </a:lnTo>
                <a:lnTo>
                  <a:pt x="25688" y="136041"/>
                </a:lnTo>
                <a:lnTo>
                  <a:pt x="27152" y="136843"/>
                </a:lnTo>
                <a:lnTo>
                  <a:pt x="28703" y="137505"/>
                </a:lnTo>
                <a:lnTo>
                  <a:pt x="30324" y="138010"/>
                </a:lnTo>
                <a:lnTo>
                  <a:pt x="32015" y="138359"/>
                </a:lnTo>
                <a:lnTo>
                  <a:pt x="33757" y="138533"/>
                </a:lnTo>
                <a:lnTo>
                  <a:pt x="34646" y="138551"/>
                </a:lnTo>
                <a:lnTo>
                  <a:pt x="51969" y="138551"/>
                </a:lnTo>
                <a:lnTo>
                  <a:pt x="51969" y="155874"/>
                </a:lnTo>
                <a:lnTo>
                  <a:pt x="69292" y="155874"/>
                </a:lnTo>
                <a:lnTo>
                  <a:pt x="69292" y="138551"/>
                </a:lnTo>
                <a:lnTo>
                  <a:pt x="86598" y="138551"/>
                </a:lnTo>
                <a:lnTo>
                  <a:pt x="86598" y="155874"/>
                </a:lnTo>
                <a:lnTo>
                  <a:pt x="103921" y="155874"/>
                </a:lnTo>
                <a:lnTo>
                  <a:pt x="103921" y="138551"/>
                </a:lnTo>
                <a:lnTo>
                  <a:pt x="121244" y="138551"/>
                </a:lnTo>
                <a:lnTo>
                  <a:pt x="122133" y="138533"/>
                </a:lnTo>
                <a:lnTo>
                  <a:pt x="123876" y="138359"/>
                </a:lnTo>
                <a:lnTo>
                  <a:pt x="125549" y="138010"/>
                </a:lnTo>
                <a:lnTo>
                  <a:pt x="127187" y="137505"/>
                </a:lnTo>
                <a:lnTo>
                  <a:pt x="128738" y="136843"/>
                </a:lnTo>
                <a:lnTo>
                  <a:pt x="130202" y="136041"/>
                </a:lnTo>
                <a:lnTo>
                  <a:pt x="131579" y="135100"/>
                </a:lnTo>
                <a:lnTo>
                  <a:pt x="132868" y="134037"/>
                </a:lnTo>
                <a:lnTo>
                  <a:pt x="134053" y="132869"/>
                </a:lnTo>
                <a:lnTo>
                  <a:pt x="135117" y="131580"/>
                </a:lnTo>
                <a:lnTo>
                  <a:pt x="136040" y="130203"/>
                </a:lnTo>
                <a:lnTo>
                  <a:pt x="136842" y="128722"/>
                </a:lnTo>
                <a:lnTo>
                  <a:pt x="137504" y="127171"/>
                </a:lnTo>
                <a:lnTo>
                  <a:pt x="138010" y="125550"/>
                </a:lnTo>
                <a:lnTo>
                  <a:pt x="138358" y="123859"/>
                </a:lnTo>
                <a:lnTo>
                  <a:pt x="138550" y="122116"/>
                </a:lnTo>
                <a:lnTo>
                  <a:pt x="138567" y="121228"/>
                </a:lnTo>
                <a:lnTo>
                  <a:pt x="138567" y="103922"/>
                </a:lnTo>
                <a:lnTo>
                  <a:pt x="155873" y="103922"/>
                </a:lnTo>
                <a:lnTo>
                  <a:pt x="155873" y="86599"/>
                </a:lnTo>
                <a:lnTo>
                  <a:pt x="138567" y="86599"/>
                </a:lnTo>
                <a:lnTo>
                  <a:pt x="138567" y="69276"/>
                </a:lnTo>
                <a:lnTo>
                  <a:pt x="155873" y="69276"/>
                </a:lnTo>
                <a:lnTo>
                  <a:pt x="155873" y="51953"/>
                </a:lnTo>
                <a:lnTo>
                  <a:pt x="138567" y="51953"/>
                </a:lnTo>
                <a:lnTo>
                  <a:pt x="138567" y="34647"/>
                </a:lnTo>
                <a:lnTo>
                  <a:pt x="138550" y="33741"/>
                </a:lnTo>
                <a:lnTo>
                  <a:pt x="138358" y="32016"/>
                </a:lnTo>
                <a:lnTo>
                  <a:pt x="138010" y="30325"/>
                </a:lnTo>
                <a:lnTo>
                  <a:pt x="137504" y="28704"/>
                </a:lnTo>
                <a:lnTo>
                  <a:pt x="136842" y="27153"/>
                </a:lnTo>
                <a:lnTo>
                  <a:pt x="136040" y="25672"/>
                </a:lnTo>
                <a:lnTo>
                  <a:pt x="135117" y="24295"/>
                </a:lnTo>
                <a:lnTo>
                  <a:pt x="134053" y="23005"/>
                </a:lnTo>
                <a:lnTo>
                  <a:pt x="132868" y="21838"/>
                </a:lnTo>
                <a:lnTo>
                  <a:pt x="131579" y="20775"/>
                </a:lnTo>
                <a:lnTo>
                  <a:pt x="130202" y="19834"/>
                </a:lnTo>
                <a:lnTo>
                  <a:pt x="128738" y="19032"/>
                </a:lnTo>
                <a:lnTo>
                  <a:pt x="127187" y="18370"/>
                </a:lnTo>
                <a:lnTo>
                  <a:pt x="125549" y="17864"/>
                </a:lnTo>
                <a:lnTo>
                  <a:pt x="123876" y="17516"/>
                </a:lnTo>
                <a:lnTo>
                  <a:pt x="122133" y="17341"/>
                </a:lnTo>
                <a:lnTo>
                  <a:pt x="121244" y="17324"/>
                </a:lnTo>
                <a:lnTo>
                  <a:pt x="103921" y="17324"/>
                </a:lnTo>
                <a:lnTo>
                  <a:pt x="103921" y="1"/>
                </a:lnTo>
                <a:lnTo>
                  <a:pt x="86598" y="1"/>
                </a:lnTo>
                <a:lnTo>
                  <a:pt x="86598" y="17324"/>
                </a:lnTo>
                <a:lnTo>
                  <a:pt x="69292" y="17324"/>
                </a:lnTo>
                <a:lnTo>
                  <a:pt x="69292" y="1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05799" y="3199726"/>
            <a:ext cx="162993" cy="1641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3"/>
          <p:cNvCxnSpPr>
            <a:stCxn id="93" idx="2"/>
            <a:endCxn id="106" idx="0"/>
          </p:cNvCxnSpPr>
          <p:nvPr/>
        </p:nvCxnSpPr>
        <p:spPr>
          <a:xfrm>
            <a:off x="7462364" y="2310977"/>
            <a:ext cx="0" cy="8490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110" name="Google Shape;110;p13"/>
          <p:cNvSpPr/>
          <p:nvPr/>
        </p:nvSpPr>
        <p:spPr>
          <a:xfrm>
            <a:off x="189575" y="1510000"/>
            <a:ext cx="637200" cy="382200"/>
          </a:xfrm>
          <a:prstGeom prst="roundRect">
            <a:avLst>
              <a:gd fmla="val 1674" name="adj"/>
            </a:avLst>
          </a:prstGeom>
          <a:solidFill>
            <a:srgbClr val="FFFFFF"/>
          </a:solidFill>
          <a:ln>
            <a:noFill/>
          </a:ln>
          <a:effectLst>
            <a:outerShdw blurRad="19050" rotWithShape="0" algn="ctr" dir="5400000" dist="6350">
              <a:srgbClr val="000000">
                <a:alpha val="44710"/>
              </a:srgbClr>
            </a:outerShdw>
          </a:effectLst>
        </p:spPr>
        <p:txBody>
          <a:bodyPr anchorCtr="0" anchor="ctr" bIns="73150" lIns="429750" spcFirstLastPara="1" rIns="45700" wrap="square" tIns="73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170300" y="1542300"/>
            <a:ext cx="930300" cy="1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REST Client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3872400" y="2961100"/>
            <a:ext cx="891300" cy="8997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3881550" y="2951613"/>
            <a:ext cx="1016700" cy="1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Okta Auth Policy</a:t>
            </a:r>
            <a:endParaRPr/>
          </a:p>
        </p:txBody>
      </p:sp>
      <p:pic>
        <p:nvPicPr>
          <p:cNvPr id="114" name="Google Shape;114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72250" y="3285375"/>
            <a:ext cx="499750" cy="419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3"/>
          <p:cNvCxnSpPr>
            <a:endCxn id="71" idx="2"/>
          </p:cNvCxnSpPr>
          <p:nvPr/>
        </p:nvCxnSpPr>
        <p:spPr>
          <a:xfrm rot="10800000">
            <a:off x="4396296" y="2430409"/>
            <a:ext cx="300" cy="4920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dash"/>
            <a:round/>
            <a:headEnd len="sm" w="sm" type="triangle"/>
            <a:tailEnd len="sm" w="sm" type="triangle"/>
          </a:ln>
        </p:spPr>
      </p:cxnSp>
      <p:pic>
        <p:nvPicPr>
          <p:cNvPr id="116" name="Google Shape;116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8300" y="3280388"/>
            <a:ext cx="637200" cy="27343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3"/>
          <p:cNvSpPr txBox="1"/>
          <p:nvPr/>
        </p:nvSpPr>
        <p:spPr>
          <a:xfrm>
            <a:off x="7413050" y="2515225"/>
            <a:ext cx="11289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Google Sans"/>
                <a:ea typeface="Google Sans"/>
                <a:cs typeface="Google Sans"/>
                <a:sym typeface="Google Sans"/>
              </a:rPr>
              <a:t>Method: GET</a:t>
            </a:r>
            <a:endParaRPr sz="7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Google Sans"/>
                <a:ea typeface="Google Sans"/>
                <a:cs typeface="Google Sans"/>
                <a:sym typeface="Google Sans"/>
              </a:rPr>
              <a:t>RBAC: Istio</a:t>
            </a:r>
            <a:endParaRPr sz="7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Type: Services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8" name="Google Shape;118;p13"/>
          <p:cNvSpPr txBox="1"/>
          <p:nvPr/>
        </p:nvSpPr>
        <p:spPr>
          <a:xfrm>
            <a:off x="5538000" y="1717275"/>
            <a:ext cx="11289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Google Sans"/>
                <a:ea typeface="Google Sans"/>
                <a:cs typeface="Google Sans"/>
                <a:sym typeface="Google Sans"/>
              </a:rPr>
              <a:t>Method: POST</a:t>
            </a:r>
            <a:endParaRPr sz="7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Google Sans"/>
                <a:ea typeface="Google Sans"/>
                <a:cs typeface="Google Sans"/>
                <a:sym typeface="Google Sans"/>
              </a:rPr>
              <a:t>RBAC: Istio</a:t>
            </a:r>
            <a:endParaRPr sz="7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Google Sans"/>
                <a:ea typeface="Google Sans"/>
                <a:cs typeface="Google Sans"/>
                <a:sym typeface="Google Sans"/>
              </a:rPr>
              <a:t>Type: </a:t>
            </a: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Services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9" name="Google Shape;119;p13"/>
          <p:cNvSpPr txBox="1"/>
          <p:nvPr/>
        </p:nvSpPr>
        <p:spPr>
          <a:xfrm>
            <a:off x="6657500" y="1084625"/>
            <a:ext cx="17592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Google Sans"/>
                <a:ea typeface="Google Sans"/>
                <a:cs typeface="Google Sans"/>
                <a:sym typeface="Google Sans"/>
              </a:rPr>
              <a:t>Role: Read Only</a:t>
            </a:r>
            <a:endParaRPr sz="7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Google Sans"/>
                <a:ea typeface="Google Sans"/>
                <a:cs typeface="Google Sans"/>
                <a:sym typeface="Google Sans"/>
              </a:rPr>
              <a:t>RBAC: Kubernetes</a:t>
            </a:r>
            <a:endParaRPr sz="7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Google Sans"/>
                <a:ea typeface="Google Sans"/>
                <a:cs typeface="Google Sans"/>
                <a:sym typeface="Google Sans"/>
              </a:rPr>
              <a:t>Type: ServiceAccount</a:t>
            </a:r>
            <a:endParaRPr/>
          </a:p>
        </p:txBody>
      </p:sp>
      <p:sp>
        <p:nvSpPr>
          <p:cNvPr id="120" name="Google Shape;120;p13"/>
          <p:cNvSpPr txBox="1"/>
          <p:nvPr/>
        </p:nvSpPr>
        <p:spPr>
          <a:xfrm>
            <a:off x="61838" y="1971500"/>
            <a:ext cx="9303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Google Sans"/>
                <a:ea typeface="Google Sans"/>
                <a:cs typeface="Google Sans"/>
                <a:sym typeface="Google Sans"/>
              </a:rPr>
              <a:t>Request: POST</a:t>
            </a:r>
            <a:endParaRPr sz="7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Google Sans"/>
                <a:ea typeface="Google Sans"/>
                <a:cs typeface="Google Sans"/>
                <a:sym typeface="Google Sans"/>
              </a:rPr>
              <a:t>Endpoint: /graphql</a:t>
            </a:r>
            <a:endParaRPr sz="7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Google Sans"/>
                <a:ea typeface="Google Sans"/>
                <a:cs typeface="Google Sans"/>
                <a:sym typeface="Google Sans"/>
              </a:rPr>
              <a:t>Auth: &lt;TOKEN&gt;</a:t>
            </a:r>
            <a:endParaRPr sz="700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21" name="Google Shape;121;p13"/>
          <p:cNvCxnSpPr>
            <a:stCxn id="116" idx="3"/>
            <a:endCxn id="112" idx="1"/>
          </p:cNvCxnSpPr>
          <p:nvPr/>
        </p:nvCxnSpPr>
        <p:spPr>
          <a:xfrm flipH="1" rot="10800000">
            <a:off x="995500" y="3410807"/>
            <a:ext cx="2877000" cy="6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dash"/>
            <a:round/>
            <a:headEnd len="sm" w="sm" type="triangl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