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8" r:id="rId8"/>
    <p:sldId id="289" r:id="rId9"/>
    <p:sldId id="290" r:id="rId10"/>
    <p:sldId id="297" r:id="rId11"/>
    <p:sldId id="291" r:id="rId12"/>
    <p:sldId id="292" r:id="rId13"/>
    <p:sldId id="295" r:id="rId14"/>
    <p:sldId id="294" r:id="rId15"/>
    <p:sldId id="298" r:id="rId16"/>
    <p:sldId id="299" r:id="rId17"/>
    <p:sldId id="300" r:id="rId18"/>
    <p:sldId id="301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5646" autoAdjust="0"/>
  </p:normalViewPr>
  <p:slideViewPr>
    <p:cSldViewPr snapToGrid="0">
      <p:cViewPr varScale="1">
        <p:scale>
          <a:sx n="59" d="100"/>
          <a:sy n="59" d="100"/>
        </p:scale>
        <p:origin x="78" y="110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0676E-588F-967D-A470-CE360024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E901F-2301-857C-C4D0-6C9CBD4FF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12BE7-D990-6385-7008-D73EE0E58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EB62-179E-FFC1-7105-E7100D68B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B0841-524E-0358-6201-46FABC551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A5145-AC00-080D-5968-07EB7DCBE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BE91D-B45F-5F61-4127-6892BD20C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9CD0E-3C10-FCAC-62D1-199E476B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58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E9835-DDCB-6B28-B828-1E2F3E342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8014B-88A2-0421-E7AF-01215967D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AEE1C-69CB-02DD-8CBE-6D689E87C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93C0-319D-C765-6555-8FF6D3B0C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3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9135836" cy="3830130"/>
          </a:xfrm>
        </p:spPr>
        <p:txBody>
          <a:bodyPr/>
          <a:lstStyle/>
          <a:p>
            <a:r>
              <a:rPr lang="en-IN" i="0" dirty="0">
                <a:effectLst/>
                <a:latin typeface="Inter"/>
              </a:rPr>
              <a:t>Stock Price Prediction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F23F-4CE0-B4D4-B179-BEDEF7D6227E}"/>
              </a:ext>
            </a:extLst>
          </p:cNvPr>
          <p:cNvSpPr txBox="1"/>
          <p:nvPr/>
        </p:nvSpPr>
        <p:spPr>
          <a:xfrm>
            <a:off x="2269671" y="5045529"/>
            <a:ext cx="824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Yashodeep Narendra Sonar</a:t>
            </a:r>
          </a:p>
          <a:p>
            <a:r>
              <a:rPr lang="en-IN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UNID: UMIP273074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7" y="22980"/>
            <a:ext cx="9692640" cy="1371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007" y="1483728"/>
            <a:ext cx="10556422" cy="4443543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Features &amp; Target Variables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Open, High, Low, Volume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Closing Price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Moving Averages 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smooth out price fluctuations for better trend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7" y="391885"/>
            <a:ext cx="7105154" cy="7977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5385" y="1482045"/>
            <a:ext cx="11121571" cy="325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Standardization?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features have the same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one feature from dominating the model.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Techniques Used :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 – Normalizes feature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130628"/>
            <a:ext cx="8552634" cy="890135"/>
          </a:xfrm>
        </p:spPr>
        <p:txBody>
          <a:bodyPr/>
          <a:lstStyle/>
          <a:p>
            <a:r>
              <a:rPr lang="en-IN" dirty="0"/>
              <a:t>Model Training &amp; Evaluation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3BC3A9-3DD5-D816-6231-AE23B46D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94783"/>
              </p:ext>
            </p:extLst>
          </p:nvPr>
        </p:nvGraphicFramePr>
        <p:xfrm>
          <a:off x="522515" y="2209011"/>
          <a:ext cx="11357193" cy="34896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21507">
                  <a:extLst>
                    <a:ext uri="{9D8B030D-6E8A-4147-A177-3AD203B41FA5}">
                      <a16:colId xmlns:a16="http://schemas.microsoft.com/office/drawing/2014/main" val="327167617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194070880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764634103"/>
                    </a:ext>
                  </a:extLst>
                </a:gridCol>
              </a:tblGrid>
              <a:tr h="1201994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Train-Test Split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818615"/>
                  </a:ext>
                </a:extLst>
              </a:tr>
              <a:tr h="2287666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 Data → Training</a:t>
                      </a:r>
                    </a:p>
                    <a:p>
                      <a:pPr algn="l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 Data →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Regressor :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Handles stock price  prediction efficiently.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 (MSE) – Measures prediction accuracy.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95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86927-EDA9-B52F-09FE-7E6775FE3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D903-36F5-BF5F-2322-DAC8474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7" y="391885"/>
            <a:ext cx="7105154" cy="7977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6EF5-3A14-206A-9B17-F606D901776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5385" y="1482045"/>
            <a:ext cx="11121571" cy="325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: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MSE = 1.05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(Lower value = Better accuracy)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</a:p>
          <a:p>
            <a:pPr lvl="3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prices show seasonal trends.</a:t>
            </a:r>
          </a:p>
          <a:p>
            <a:pPr lvl="3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performed well, but improvements are possible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24AB0-1366-3397-EA6E-36D7737C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82E3-D659-2920-E66E-C2CC14D2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1" y="97972"/>
            <a:ext cx="10643508" cy="1371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6573-CE83-82D9-BB96-2B9756A4081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0" y="2375126"/>
            <a:ext cx="12034157" cy="44828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&amp; Deep Learning :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LSTM (Long Short-Term Memory) for time-series forecasting.</a:t>
            </a:r>
          </a:p>
          <a:p>
            <a:pPr lvl="3"/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Analysis :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live stock prices using APIs for better predictions.</a:t>
            </a:r>
          </a:p>
          <a:p>
            <a:pPr lvl="3"/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: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social media/news impact on stock prices.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4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F398-28AD-31B4-B655-856F0472D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6E2E-9AFD-05A0-4112-A74C92C0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7" y="22980"/>
            <a:ext cx="9692640" cy="1371600"/>
          </a:xfrm>
        </p:spPr>
        <p:txBody>
          <a:bodyPr/>
          <a:lstStyle/>
          <a:p>
            <a:r>
              <a:rPr lang="en-IN" dirty="0"/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A8CA0-27A1-3680-C9E1-09FAB8FE17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007" y="1483728"/>
            <a:ext cx="10556422" cy="4443543"/>
          </a:xfrm>
        </p:spPr>
        <p:txBody>
          <a:bodyPr/>
          <a:lstStyle/>
          <a:p>
            <a:pPr marL="742950" marR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Learning-Based Stock Price Prediction Using LSTM and Bi-Directional LSTM Model.</a:t>
            </a:r>
          </a:p>
          <a:p>
            <a:pPr marL="742950" marR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Deep Learning-Based LSTM for Stock Price Prediction Using Twitter Sentiment Analysis.</a:t>
            </a:r>
          </a:p>
          <a:p>
            <a:pPr marL="742950" marR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Based Stock Price Prediction with Bollinger Band, RSI, MACD, and OHLC Features.</a:t>
            </a:r>
          </a:p>
          <a:p>
            <a:pPr marL="742950" marR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LSTM-based Deep Learning Model for Stock Prediction and Predictive Optimization Model.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7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771503"/>
            <a:ext cx="6833506" cy="131499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6" y="163286"/>
            <a:ext cx="8015233" cy="62179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08" y="972439"/>
            <a:ext cx="11610078" cy="5722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Technologies &amp; Libraries Used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 Collection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Exploratory Data Analysis (EDA)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Correlation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Model Training &amp;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Results &amp; Conclusions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76" y="97971"/>
            <a:ext cx="10507437" cy="88174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B74AA-80A0-A455-1287-D4AD57FB5B1A}"/>
              </a:ext>
            </a:extLst>
          </p:cNvPr>
          <p:cNvSpPr txBox="1"/>
          <p:nvPr/>
        </p:nvSpPr>
        <p:spPr>
          <a:xfrm>
            <a:off x="1045029" y="1289957"/>
            <a:ext cx="110054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analyzes stock prices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Apple, Microsoft, Netflix, and Google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last three months.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trends, assess volatility, and predict stock prices using machine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3658A1-61E5-60C4-9E04-E820DCFA40D9}"/>
              </a:ext>
            </a:extLst>
          </p:cNvPr>
          <p:cNvSpPr/>
          <p:nvPr/>
        </p:nvSpPr>
        <p:spPr>
          <a:xfrm>
            <a:off x="601432" y="3771082"/>
            <a:ext cx="2792186" cy="15675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767B1-3A90-A262-71C4-92B63F34CFF5}"/>
              </a:ext>
            </a:extLst>
          </p:cNvPr>
          <p:cNvSpPr/>
          <p:nvPr/>
        </p:nvSpPr>
        <p:spPr>
          <a:xfrm>
            <a:off x="3458933" y="3771082"/>
            <a:ext cx="2792186" cy="15675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1D9E0D-4552-A5C4-806A-CE4DA687746F}"/>
              </a:ext>
            </a:extLst>
          </p:cNvPr>
          <p:cNvSpPr/>
          <p:nvPr/>
        </p:nvSpPr>
        <p:spPr>
          <a:xfrm>
            <a:off x="6316434" y="3771081"/>
            <a:ext cx="2792186" cy="15675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29BD5F-A040-EE12-EC8F-4984C9F2DB14}"/>
              </a:ext>
            </a:extLst>
          </p:cNvPr>
          <p:cNvSpPr/>
          <p:nvPr/>
        </p:nvSpPr>
        <p:spPr>
          <a:xfrm>
            <a:off x="9168491" y="3771081"/>
            <a:ext cx="2792186" cy="15675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Training &amp; Evaluation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D24ABD3-268B-2B3C-7526-F8C26641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329" y="-121579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2FC7EC-01E4-E44B-2F6A-FCB55A244618}"/>
              </a:ext>
            </a:extLst>
          </p:cNvPr>
          <p:cNvSpPr txBox="1"/>
          <p:nvPr/>
        </p:nvSpPr>
        <p:spPr>
          <a:xfrm>
            <a:off x="996043" y="445923"/>
            <a:ext cx="9078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87F69-3EC5-4365-F2F3-78E53BFCE093}"/>
              </a:ext>
            </a:extLst>
          </p:cNvPr>
          <p:cNvSpPr txBox="1"/>
          <p:nvPr/>
        </p:nvSpPr>
        <p:spPr>
          <a:xfrm>
            <a:off x="996043" y="1485900"/>
            <a:ext cx="90786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&amp; Tools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Excel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Data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Numerical Computations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 – 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– Machine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Data Collection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83910-1B4C-6DAF-F984-F80B05C3A3F5}"/>
              </a:ext>
            </a:extLst>
          </p:cNvPr>
          <p:cNvSpPr>
            <a:spLocks noGrp="1" noChangeArrowheads="1"/>
          </p:cNvSpPr>
          <p:nvPr>
            <p:ph idx="14"/>
          </p:nvPr>
        </p:nvSpPr>
        <p:spPr bwMode="auto">
          <a:xfrm>
            <a:off x="993321" y="2371939"/>
            <a:ext cx="1020535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stock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Apple, Microsoft, Netflix, and Google.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Data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Price</a:t>
            </a: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Price</a:t>
            </a: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Close Price</a:t>
            </a:r>
          </a:p>
          <a:p>
            <a:pPr marL="22402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Data Preparation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40530-044A-67EC-2B71-356F83748861}"/>
              </a:ext>
            </a:extLst>
          </p:cNvPr>
          <p:cNvSpPr/>
          <p:nvPr/>
        </p:nvSpPr>
        <p:spPr>
          <a:xfrm>
            <a:off x="454480" y="2669722"/>
            <a:ext cx="3249386" cy="2784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empty or corrupted records.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6069D-F911-FBD9-F8C1-3EDA4934ABE2}"/>
              </a:ext>
            </a:extLst>
          </p:cNvPr>
          <p:cNvSpPr/>
          <p:nvPr/>
        </p:nvSpPr>
        <p:spPr>
          <a:xfrm>
            <a:off x="3986893" y="2669722"/>
            <a:ext cx="3249386" cy="278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date values into a time-series format.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64EE7-5462-7654-69DE-2FE63D01BA1B}"/>
              </a:ext>
            </a:extLst>
          </p:cNvPr>
          <p:cNvSpPr/>
          <p:nvPr/>
        </p:nvSpPr>
        <p:spPr>
          <a:xfrm>
            <a:off x="7519306" y="2669721"/>
            <a:ext cx="3249386" cy="2784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data (stock tickers) into numerical format.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42257-BFC4-FA35-B2EE-BCDFC0EC9D37}"/>
              </a:ext>
            </a:extLst>
          </p:cNvPr>
          <p:cNvSpPr txBox="1"/>
          <p:nvPr/>
        </p:nvSpPr>
        <p:spPr>
          <a:xfrm>
            <a:off x="538843" y="2045143"/>
            <a:ext cx="295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B8110-B693-A3EA-5BE6-CC643CFC3078}"/>
              </a:ext>
            </a:extLst>
          </p:cNvPr>
          <p:cNvSpPr txBox="1"/>
          <p:nvPr/>
        </p:nvSpPr>
        <p:spPr>
          <a:xfrm>
            <a:off x="3986893" y="2070595"/>
            <a:ext cx="295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Conversion: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1D59-6E67-F95A-1BA9-04F23E4AA32E}"/>
              </a:ext>
            </a:extLst>
          </p:cNvPr>
          <p:cNvSpPr txBox="1"/>
          <p:nvPr/>
        </p:nvSpPr>
        <p:spPr>
          <a:xfrm>
            <a:off x="7434943" y="2045143"/>
            <a:ext cx="295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80" y="1108281"/>
            <a:ext cx="6245912" cy="3269447"/>
          </a:xfrm>
        </p:spPr>
        <p:txBody>
          <a:bodyPr/>
          <a:lstStyle/>
          <a:p>
            <a:r>
              <a:rPr lang="en-IN" dirty="0"/>
              <a:t>Exploratory Data Analysis (EDA)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77" y="46167"/>
            <a:ext cx="9779908" cy="978652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Analysis: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0" y="1602986"/>
            <a:ext cx="4664075" cy="333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Analysis :</a:t>
            </a:r>
          </a:p>
          <a:p>
            <a:pPr marL="909828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stock price distribution.</a:t>
            </a:r>
          </a:p>
          <a:p>
            <a:pPr marL="909828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trends and price fluctuations.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7476" y="3859076"/>
            <a:ext cx="4664075" cy="33321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Analysis: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variation in stock prices over time.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4DE7BD-029B-94DA-1292-AD373D016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27" y="1680039"/>
            <a:ext cx="7001349" cy="38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1" y="97972"/>
            <a:ext cx="10643508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0" y="2375127"/>
            <a:ext cx="5394325" cy="343693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relationships between stock prices of different companies.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industry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show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movements of tech companies (Apple, Microsoft, Google) are closely linked.</a:t>
            </a:r>
          </a:p>
          <a:p>
            <a:endParaRPr lang="en-US" dirty="0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D0AF19C8-639B-4E08-DCA4-BA787F69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89" y="2375127"/>
            <a:ext cx="4382297" cy="38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70</TotalTime>
  <Words>547</Words>
  <Application>Microsoft Office PowerPoint</Application>
  <PresentationFormat>Widescreen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</vt:lpstr>
      <vt:lpstr>Tenorite</vt:lpstr>
      <vt:lpstr>Times New Roman</vt:lpstr>
      <vt:lpstr>Custom</vt:lpstr>
      <vt:lpstr>Stock Price Prediction </vt:lpstr>
      <vt:lpstr>Agenda</vt:lpstr>
      <vt:lpstr>Introduction</vt:lpstr>
      <vt:lpstr>PowerPoint Presentation</vt:lpstr>
      <vt:lpstr>Data Collection</vt:lpstr>
      <vt:lpstr>Data Preparation</vt:lpstr>
      <vt:lpstr>Exploratory Data Analysis (EDA)</vt:lpstr>
      <vt:lpstr>Histogram Analysis:</vt:lpstr>
      <vt:lpstr>Correlation Analysis</vt:lpstr>
      <vt:lpstr>Feature Engineering</vt:lpstr>
      <vt:lpstr>Data Standardization</vt:lpstr>
      <vt:lpstr>Model Training &amp; Evaluation</vt:lpstr>
      <vt:lpstr>Results &amp; Conclusions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yashodeep sonar</dc:creator>
  <cp:lastModifiedBy>yashodeep sonar</cp:lastModifiedBy>
  <cp:revision>1</cp:revision>
  <dcterms:created xsi:type="dcterms:W3CDTF">2025-02-16T07:40:00Z</dcterms:created>
  <dcterms:modified xsi:type="dcterms:W3CDTF">2025-02-16T08:50:34Z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