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4" r:id="rId9"/>
    <p:sldId id="263" r:id="rId10"/>
    <p:sldId id="269" r:id="rId11"/>
    <p:sldId id="270" r:id="rId12"/>
  </p:sldIdLst>
  <p:sldSz cx="18288000" cy="10287000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Arial Rounded MT Bold" panose="020F070403050403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ter" panose="020B0604020202020204" charset="0"/>
      <p:regular r:id="rId20"/>
    </p:embeddedFont>
    <p:embeddedFont>
      <p:font typeface="Inter Medium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4" autoAdjust="0"/>
    <p:restoredTop sz="95514" autoAdjust="0"/>
  </p:normalViewPr>
  <p:slideViewPr>
    <p:cSldViewPr>
      <p:cViewPr varScale="1">
        <p:scale>
          <a:sx n="54" d="100"/>
          <a:sy n="54" d="100"/>
        </p:scale>
        <p:origin x="3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A349A-70A2-41C6-B951-6071F482FDC8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79B13-0FE2-4385-BB85-B48CC5A06F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3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79B13-0FE2-4385-BB85-B48CC5A06F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5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1334617" y="8711310"/>
            <a:ext cx="3591070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endParaRPr lang="en-US" sz="2100" b="1" dirty="0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6712" y="990600"/>
            <a:ext cx="260696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endParaRPr lang="en-US" sz="2100" b="1" dirty="0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" name="TextBox 19"/>
          <p:cNvSpPr txBox="1"/>
          <p:nvPr/>
        </p:nvSpPr>
        <p:spPr>
          <a:xfrm rot="-5400000">
            <a:off x="8966583" y="4965382"/>
            <a:ext cx="2775822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dirty="0">
                <a:solidFill>
                  <a:srgbClr val="FEFAF4"/>
                </a:solidFill>
                <a:latin typeface="Inter Medium"/>
                <a:ea typeface="Inter Medium"/>
                <a:cs typeface="Inter Medium"/>
                <a:sym typeface="Inter Medium"/>
              </a:rPr>
              <a:t>Getting Started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0D206-D094-2A61-7895-C51112F9E66C}"/>
              </a:ext>
            </a:extLst>
          </p:cNvPr>
          <p:cNvSpPr txBox="1"/>
          <p:nvPr/>
        </p:nvSpPr>
        <p:spPr>
          <a:xfrm>
            <a:off x="228600" y="1587230"/>
            <a:ext cx="9785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24C5B-4285-21A1-7F7D-0EC366075367}"/>
              </a:ext>
            </a:extLst>
          </p:cNvPr>
          <p:cNvSpPr txBox="1"/>
          <p:nvPr/>
        </p:nvSpPr>
        <p:spPr>
          <a:xfrm>
            <a:off x="228600" y="3924300"/>
            <a:ext cx="8634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Algerian" panose="04020705040A02060702" pitchFamily="82" charset="0"/>
                <a:cs typeface="Times New Roman" panose="02020603050405020304" pitchFamily="18" charset="0"/>
              </a:rPr>
              <a:t>Presented By:</a:t>
            </a:r>
            <a:r>
              <a:rPr lang="en-IN" sz="4000" u="sng" dirty="0">
                <a:latin typeface="Algerian" panose="04020705040A02060702" pitchFamily="82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4000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endParaRPr lang="en-IN" sz="4000" dirty="0">
              <a:latin typeface="Algerian" panose="04020705040A02060702" pitchFamily="82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>
                <a:latin typeface="Algerian" panose="04020705040A02060702" pitchFamily="82" charset="0"/>
                <a:cs typeface="Times New Roman" panose="02020603050405020304" pitchFamily="18" charset="0"/>
              </a:rPr>
              <a:t>YASHODEV ROUT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>
                <a:latin typeface="Algerian" panose="04020705040A02060702" pitchFamily="82" charset="0"/>
                <a:cs typeface="Times New Roman" panose="02020603050405020304" pitchFamily="18" charset="0"/>
              </a:rPr>
              <a:t>SUMAN SOURAV DASH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>
                <a:latin typeface="Algerian" panose="04020705040A02060702" pitchFamily="82" charset="0"/>
                <a:cs typeface="Times New Roman" panose="02020603050405020304" pitchFamily="18" charset="0"/>
              </a:rPr>
              <a:t>SRITAM MOHAPATRA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>
                <a:latin typeface="Algerian" panose="04020705040A02060702" pitchFamily="82" charset="0"/>
                <a:cs typeface="Times New Roman" panose="02020603050405020304" pitchFamily="18" charset="0"/>
              </a:rPr>
              <a:t>ASHIS KUMAR BHUYAN</a:t>
            </a:r>
          </a:p>
        </p:txBody>
      </p:sp>
      <p:pic>
        <p:nvPicPr>
          <p:cNvPr id="1026" name="Picture 2" descr="CTTC Bhubaneswar">
            <a:extLst>
              <a:ext uri="{FF2B5EF4-FFF2-40B4-BE49-F238E27FC236}">
                <a16:creationId xmlns:a16="http://schemas.microsoft.com/office/drawing/2014/main" id="{BC6E8043-C40C-BA74-72C2-C93138F6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8"/>
            <a:ext cx="2133600" cy="17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19A313-88A5-2F9F-7174-B7C4FFE2E06F}"/>
              </a:ext>
            </a:extLst>
          </p:cNvPr>
          <p:cNvSpPr txBox="1"/>
          <p:nvPr/>
        </p:nvSpPr>
        <p:spPr>
          <a:xfrm>
            <a:off x="1026712" y="213249"/>
            <a:ext cx="17032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 STOCK PRICE PREDICTION (ML)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0B5FF2-8B4B-4DED-9234-6757415F8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45" y="2781300"/>
            <a:ext cx="8863355" cy="750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286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6977353" y="7307294"/>
            <a:ext cx="4333295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EFAF4"/>
                </a:solidFill>
                <a:latin typeface="Inter"/>
                <a:ea typeface="Inter"/>
                <a:cs typeface="Inter"/>
                <a:sym typeface="Inter"/>
              </a:rPr>
              <a:t>Socially responsible investments support ethical practices, enhancing community development and fair labor standards.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77353" y="6788225"/>
            <a:ext cx="4333295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dirty="0">
                <a:solidFill>
                  <a:srgbClr val="FEFAF4"/>
                </a:solidFill>
                <a:latin typeface="Inter Medium"/>
                <a:ea typeface="Inter Medium"/>
                <a:cs typeface="Inter Medium"/>
                <a:sym typeface="Inter Medium"/>
              </a:rPr>
              <a:t>Social Responsibility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5C1D6-7EE3-986C-57F5-1F55ECC4FEA6}"/>
              </a:ext>
            </a:extLst>
          </p:cNvPr>
          <p:cNvSpPr txBox="1"/>
          <p:nvPr/>
        </p:nvSpPr>
        <p:spPr>
          <a:xfrm>
            <a:off x="264816" y="497118"/>
            <a:ext cx="17642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FAB520-DD30-03D0-0A7C-9A5B8C8CC323}"/>
              </a:ext>
            </a:extLst>
          </p:cNvPr>
          <p:cNvSpPr txBox="1"/>
          <p:nvPr/>
        </p:nvSpPr>
        <p:spPr>
          <a:xfrm>
            <a:off x="990600" y="2171700"/>
            <a:ext cx="16611600" cy="580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</a:rPr>
              <a:t>Stock markets often change and are hard to predict.</a:t>
            </a:r>
          </a:p>
          <a:p>
            <a:pPr marL="571500" lvl="0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</a:rPr>
              <a:t>Prediction models can help, but they are not always correct.</a:t>
            </a:r>
          </a:p>
          <a:p>
            <a:pPr marL="571500" lvl="0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</a:rPr>
              <a:t>AI and machine learning have made some predictions better.</a:t>
            </a:r>
          </a:p>
          <a:p>
            <a:pPr marL="571500" lvl="0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</a:rPr>
              <a:t>Good data and choosing the right features are very important.</a:t>
            </a:r>
          </a:p>
          <a:p>
            <a:pPr marL="571500" lvl="0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</a:rPr>
              <a:t>But it should be used along with human thinking.</a:t>
            </a:r>
            <a:br>
              <a:rPr lang="en-US" sz="3600" dirty="0">
                <a:latin typeface="Arial Rounded MT Bold" panose="020F0704030504030204" pitchFamily="34" charset="0"/>
              </a:rPr>
            </a:br>
            <a:br>
              <a:rPr lang="en-US" sz="3600" dirty="0">
                <a:latin typeface="Arial Rounded MT Bold" panose="020F0704030504030204" pitchFamily="34" charset="0"/>
              </a:rPr>
            </a:br>
            <a:endParaRPr lang="en-US" altLang="en-US" sz="3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D7934926-5A0A-4BF8-84B7-B34D2EB5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-228600" y="2628900"/>
            <a:ext cx="182880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0" b="1" dirty="0">
                <a:solidFill>
                  <a:srgbClr val="7030A0"/>
                </a:solidFill>
                <a:latin typeface="Algerian" panose="04020705040A02060702" pitchFamily="82" charset="0"/>
                <a:ea typeface="Open Sans Bold"/>
                <a:cs typeface="Open Sans Bold"/>
                <a:sym typeface="Open Sans Bold"/>
              </a:rPr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052F0-4F9B-4328-AB42-F0AA4F0A2A4D}"/>
              </a:ext>
            </a:extLst>
          </p:cNvPr>
          <p:cNvGrpSpPr/>
          <p:nvPr/>
        </p:nvGrpSpPr>
        <p:grpSpPr>
          <a:xfrm rot="6699167">
            <a:off x="617469" y="4520407"/>
            <a:ext cx="1953871" cy="2061891"/>
            <a:chOff x="4056187" y="1370620"/>
            <a:chExt cx="1887415" cy="24606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C30E860-DBAE-47BC-87DC-9EBFEB5D9DF7}"/>
                </a:ext>
              </a:extLst>
            </p:cNvPr>
            <p:cNvSpPr/>
            <p:nvPr/>
          </p:nvSpPr>
          <p:spPr>
            <a:xfrm rot="16200000">
              <a:off x="4294297" y="2181939"/>
              <a:ext cx="2384210" cy="914400"/>
            </a:xfrm>
            <a:custGeom>
              <a:avLst/>
              <a:gdLst>
                <a:gd name="connsiteX0" fmla="*/ 2384210 w 2384210"/>
                <a:gd name="connsiteY0" fmla="*/ 0 h 914400"/>
                <a:gd name="connsiteX1" fmla="*/ 3 w 2384210"/>
                <a:gd name="connsiteY1" fmla="*/ 914400 h 914400"/>
                <a:gd name="connsiteX2" fmla="*/ 0 w 2384210"/>
                <a:gd name="connsiteY2" fmla="*/ 914400 h 914400"/>
                <a:gd name="connsiteX3" fmla="*/ 914402 w 2384210"/>
                <a:gd name="connsiteY3" fmla="*/ 0 h 914400"/>
                <a:gd name="connsiteX4" fmla="*/ 2384210 w 238421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4210" h="914400">
                  <a:moveTo>
                    <a:pt x="2384210" y="0"/>
                  </a:moveTo>
                  <a:lnTo>
                    <a:pt x="3" y="914400"/>
                  </a:lnTo>
                  <a:lnTo>
                    <a:pt x="0" y="914400"/>
                  </a:lnTo>
                  <a:lnTo>
                    <a:pt x="914402" y="0"/>
                  </a:lnTo>
                  <a:lnTo>
                    <a:pt x="238421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DEFF189-549A-413D-9F32-C88FF367AF4B}"/>
                </a:ext>
              </a:extLst>
            </p:cNvPr>
            <p:cNvSpPr/>
            <p:nvPr/>
          </p:nvSpPr>
          <p:spPr>
            <a:xfrm rot="16200000">
              <a:off x="3312382" y="2114425"/>
              <a:ext cx="2460625" cy="973015"/>
            </a:xfrm>
            <a:custGeom>
              <a:avLst/>
              <a:gdLst>
                <a:gd name="connsiteX0" fmla="*/ 2460625 w 2460625"/>
                <a:gd name="connsiteY0" fmla="*/ 943708 h 973015"/>
                <a:gd name="connsiteX1" fmla="*/ 2460624 w 2460625"/>
                <a:gd name="connsiteY1" fmla="*/ 943708 h 973015"/>
                <a:gd name="connsiteX2" fmla="*/ 2384210 w 2460625"/>
                <a:gd name="connsiteY2" fmla="*/ 973015 h 973015"/>
                <a:gd name="connsiteX3" fmla="*/ 914402 w 2460625"/>
                <a:gd name="connsiteY3" fmla="*/ 973015 h 973015"/>
                <a:gd name="connsiteX4" fmla="*/ 943709 w 2460625"/>
                <a:gd name="connsiteY4" fmla="*/ 943708 h 973015"/>
                <a:gd name="connsiteX5" fmla="*/ 0 w 2460625"/>
                <a:gd name="connsiteY5" fmla="*/ 0 h 973015"/>
                <a:gd name="connsiteX6" fmla="*/ 2460624 w 2460625"/>
                <a:gd name="connsiteY6" fmla="*/ 943707 h 973015"/>
                <a:gd name="connsiteX7" fmla="*/ 2460625 w 2460625"/>
                <a:gd name="connsiteY7" fmla="*/ 943708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0625" h="973015">
                  <a:moveTo>
                    <a:pt x="2460625" y="943708"/>
                  </a:moveTo>
                  <a:lnTo>
                    <a:pt x="2460624" y="943708"/>
                  </a:lnTo>
                  <a:lnTo>
                    <a:pt x="2384210" y="973015"/>
                  </a:lnTo>
                  <a:lnTo>
                    <a:pt x="914402" y="973015"/>
                  </a:lnTo>
                  <a:lnTo>
                    <a:pt x="943709" y="943708"/>
                  </a:lnTo>
                  <a:lnTo>
                    <a:pt x="0" y="0"/>
                  </a:lnTo>
                  <a:lnTo>
                    <a:pt x="2460624" y="943707"/>
                  </a:lnTo>
                  <a:lnTo>
                    <a:pt x="2460625" y="943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B2F90B0-FC01-4F68-96A0-78E6E2FB1912}"/>
              </a:ext>
            </a:extLst>
          </p:cNvPr>
          <p:cNvGrpSpPr/>
          <p:nvPr/>
        </p:nvGrpSpPr>
        <p:grpSpPr>
          <a:xfrm rot="6082723">
            <a:off x="2885835" y="5061350"/>
            <a:ext cx="2115050" cy="2682958"/>
            <a:chOff x="4056187" y="1370620"/>
            <a:chExt cx="1887415" cy="24606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F728ABA-EF87-4B34-BFBD-B4A52B9E6708}"/>
                </a:ext>
              </a:extLst>
            </p:cNvPr>
            <p:cNvSpPr/>
            <p:nvPr/>
          </p:nvSpPr>
          <p:spPr>
            <a:xfrm rot="16200000">
              <a:off x="4294297" y="2181939"/>
              <a:ext cx="2384210" cy="914400"/>
            </a:xfrm>
            <a:custGeom>
              <a:avLst/>
              <a:gdLst>
                <a:gd name="connsiteX0" fmla="*/ 2384210 w 2384210"/>
                <a:gd name="connsiteY0" fmla="*/ 0 h 914400"/>
                <a:gd name="connsiteX1" fmla="*/ 3 w 2384210"/>
                <a:gd name="connsiteY1" fmla="*/ 914400 h 914400"/>
                <a:gd name="connsiteX2" fmla="*/ 0 w 2384210"/>
                <a:gd name="connsiteY2" fmla="*/ 914400 h 914400"/>
                <a:gd name="connsiteX3" fmla="*/ 914402 w 2384210"/>
                <a:gd name="connsiteY3" fmla="*/ 0 h 914400"/>
                <a:gd name="connsiteX4" fmla="*/ 2384210 w 238421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4210" h="914400">
                  <a:moveTo>
                    <a:pt x="2384210" y="0"/>
                  </a:moveTo>
                  <a:lnTo>
                    <a:pt x="3" y="914400"/>
                  </a:lnTo>
                  <a:lnTo>
                    <a:pt x="0" y="914400"/>
                  </a:lnTo>
                  <a:lnTo>
                    <a:pt x="914402" y="0"/>
                  </a:lnTo>
                  <a:lnTo>
                    <a:pt x="238421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BA960BD-977E-47BD-9FF1-5A4B99B95EB1}"/>
                </a:ext>
              </a:extLst>
            </p:cNvPr>
            <p:cNvSpPr/>
            <p:nvPr/>
          </p:nvSpPr>
          <p:spPr>
            <a:xfrm rot="16200000">
              <a:off x="3312382" y="2114425"/>
              <a:ext cx="2460625" cy="973015"/>
            </a:xfrm>
            <a:custGeom>
              <a:avLst/>
              <a:gdLst>
                <a:gd name="connsiteX0" fmla="*/ 2460625 w 2460625"/>
                <a:gd name="connsiteY0" fmla="*/ 943708 h 973015"/>
                <a:gd name="connsiteX1" fmla="*/ 2460624 w 2460625"/>
                <a:gd name="connsiteY1" fmla="*/ 943708 h 973015"/>
                <a:gd name="connsiteX2" fmla="*/ 2384210 w 2460625"/>
                <a:gd name="connsiteY2" fmla="*/ 973015 h 973015"/>
                <a:gd name="connsiteX3" fmla="*/ 914402 w 2460625"/>
                <a:gd name="connsiteY3" fmla="*/ 973015 h 973015"/>
                <a:gd name="connsiteX4" fmla="*/ 943709 w 2460625"/>
                <a:gd name="connsiteY4" fmla="*/ 943708 h 973015"/>
                <a:gd name="connsiteX5" fmla="*/ 0 w 2460625"/>
                <a:gd name="connsiteY5" fmla="*/ 0 h 973015"/>
                <a:gd name="connsiteX6" fmla="*/ 2460624 w 2460625"/>
                <a:gd name="connsiteY6" fmla="*/ 943707 h 973015"/>
                <a:gd name="connsiteX7" fmla="*/ 2460625 w 2460625"/>
                <a:gd name="connsiteY7" fmla="*/ 943708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0625" h="973015">
                  <a:moveTo>
                    <a:pt x="2460625" y="943708"/>
                  </a:moveTo>
                  <a:lnTo>
                    <a:pt x="2460624" y="943708"/>
                  </a:lnTo>
                  <a:lnTo>
                    <a:pt x="2384210" y="973015"/>
                  </a:lnTo>
                  <a:lnTo>
                    <a:pt x="914402" y="973015"/>
                  </a:lnTo>
                  <a:lnTo>
                    <a:pt x="943709" y="943708"/>
                  </a:lnTo>
                  <a:lnTo>
                    <a:pt x="0" y="0"/>
                  </a:lnTo>
                  <a:lnTo>
                    <a:pt x="2460624" y="943707"/>
                  </a:lnTo>
                  <a:lnTo>
                    <a:pt x="2460625" y="943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E8997-73A3-41F6-BAE8-8E7C6CA2BCF9}"/>
              </a:ext>
            </a:extLst>
          </p:cNvPr>
          <p:cNvGrpSpPr/>
          <p:nvPr/>
        </p:nvGrpSpPr>
        <p:grpSpPr>
          <a:xfrm rot="4755800">
            <a:off x="6078488" y="5070966"/>
            <a:ext cx="2549506" cy="3490319"/>
            <a:chOff x="4056187" y="1370620"/>
            <a:chExt cx="1887415" cy="24606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9D4A6A-6F5A-4A7E-B7D7-73251913C9C0}"/>
                </a:ext>
              </a:extLst>
            </p:cNvPr>
            <p:cNvSpPr/>
            <p:nvPr/>
          </p:nvSpPr>
          <p:spPr>
            <a:xfrm rot="16200000">
              <a:off x="4294297" y="2181939"/>
              <a:ext cx="2384210" cy="914400"/>
            </a:xfrm>
            <a:custGeom>
              <a:avLst/>
              <a:gdLst>
                <a:gd name="connsiteX0" fmla="*/ 2384210 w 2384210"/>
                <a:gd name="connsiteY0" fmla="*/ 0 h 914400"/>
                <a:gd name="connsiteX1" fmla="*/ 3 w 2384210"/>
                <a:gd name="connsiteY1" fmla="*/ 914400 h 914400"/>
                <a:gd name="connsiteX2" fmla="*/ 0 w 2384210"/>
                <a:gd name="connsiteY2" fmla="*/ 914400 h 914400"/>
                <a:gd name="connsiteX3" fmla="*/ 914402 w 2384210"/>
                <a:gd name="connsiteY3" fmla="*/ 0 h 914400"/>
                <a:gd name="connsiteX4" fmla="*/ 2384210 w 238421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4210" h="914400">
                  <a:moveTo>
                    <a:pt x="2384210" y="0"/>
                  </a:moveTo>
                  <a:lnTo>
                    <a:pt x="3" y="914400"/>
                  </a:lnTo>
                  <a:lnTo>
                    <a:pt x="0" y="914400"/>
                  </a:lnTo>
                  <a:lnTo>
                    <a:pt x="914402" y="0"/>
                  </a:lnTo>
                  <a:lnTo>
                    <a:pt x="238421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1C1FE4-9348-4F99-AC12-D8940A2176D3}"/>
                </a:ext>
              </a:extLst>
            </p:cNvPr>
            <p:cNvSpPr/>
            <p:nvPr/>
          </p:nvSpPr>
          <p:spPr>
            <a:xfrm rot="16200000">
              <a:off x="3312382" y="2114425"/>
              <a:ext cx="2460625" cy="973015"/>
            </a:xfrm>
            <a:custGeom>
              <a:avLst/>
              <a:gdLst>
                <a:gd name="connsiteX0" fmla="*/ 2460625 w 2460625"/>
                <a:gd name="connsiteY0" fmla="*/ 943708 h 973015"/>
                <a:gd name="connsiteX1" fmla="*/ 2460624 w 2460625"/>
                <a:gd name="connsiteY1" fmla="*/ 943708 h 973015"/>
                <a:gd name="connsiteX2" fmla="*/ 2384210 w 2460625"/>
                <a:gd name="connsiteY2" fmla="*/ 973015 h 973015"/>
                <a:gd name="connsiteX3" fmla="*/ 914402 w 2460625"/>
                <a:gd name="connsiteY3" fmla="*/ 973015 h 973015"/>
                <a:gd name="connsiteX4" fmla="*/ 943709 w 2460625"/>
                <a:gd name="connsiteY4" fmla="*/ 943708 h 973015"/>
                <a:gd name="connsiteX5" fmla="*/ 0 w 2460625"/>
                <a:gd name="connsiteY5" fmla="*/ 0 h 973015"/>
                <a:gd name="connsiteX6" fmla="*/ 2460624 w 2460625"/>
                <a:gd name="connsiteY6" fmla="*/ 943707 h 973015"/>
                <a:gd name="connsiteX7" fmla="*/ 2460625 w 2460625"/>
                <a:gd name="connsiteY7" fmla="*/ 943708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0625" h="973015">
                  <a:moveTo>
                    <a:pt x="2460625" y="943708"/>
                  </a:moveTo>
                  <a:lnTo>
                    <a:pt x="2460624" y="943708"/>
                  </a:lnTo>
                  <a:lnTo>
                    <a:pt x="2384210" y="973015"/>
                  </a:lnTo>
                  <a:lnTo>
                    <a:pt x="914402" y="973015"/>
                  </a:lnTo>
                  <a:lnTo>
                    <a:pt x="943709" y="943708"/>
                  </a:lnTo>
                  <a:lnTo>
                    <a:pt x="0" y="0"/>
                  </a:lnTo>
                  <a:lnTo>
                    <a:pt x="2460624" y="943707"/>
                  </a:lnTo>
                  <a:lnTo>
                    <a:pt x="2460625" y="943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6" name="TextBox 16"/>
          <p:cNvSpPr txBox="1"/>
          <p:nvPr/>
        </p:nvSpPr>
        <p:spPr>
          <a:xfrm>
            <a:off x="9958744" y="2746505"/>
            <a:ext cx="7075822" cy="29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621315" y="6133321"/>
            <a:ext cx="4036994" cy="813830"/>
            <a:chOff x="0" y="-38100"/>
            <a:chExt cx="5382659" cy="1085107"/>
          </a:xfrm>
        </p:grpSpPr>
        <p:sp>
          <p:nvSpPr>
            <p:cNvPr id="18" name="TextBox 18"/>
            <p:cNvSpPr txBox="1"/>
            <p:nvPr/>
          </p:nvSpPr>
          <p:spPr>
            <a:xfrm>
              <a:off x="0" y="653992"/>
              <a:ext cx="5382659" cy="393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endPara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82659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 lang="en-US" sz="2100" b="1" dirty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760121" y="6133321"/>
            <a:ext cx="4036994" cy="813830"/>
            <a:chOff x="0" y="-38100"/>
            <a:chExt cx="5382659" cy="108510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653992"/>
              <a:ext cx="5382659" cy="393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endParaRPr lang="en-US" sz="1800" dirty="0">
                <a:solidFill>
                  <a:srgbClr val="FEFAF4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382659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 lang="en-US" sz="2100" b="1" dirty="0">
                <a:solidFill>
                  <a:srgbClr val="FEFAF4"/>
                </a:solidFill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BCD98CC-BE72-98F2-ED09-23F656C34AA6}"/>
              </a:ext>
            </a:extLst>
          </p:cNvPr>
          <p:cNvSpPr txBox="1"/>
          <p:nvPr/>
        </p:nvSpPr>
        <p:spPr>
          <a:xfrm>
            <a:off x="457200" y="266700"/>
            <a:ext cx="1783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8EE09-E765-14C4-E2B3-71CEBE7B4071}"/>
              </a:ext>
            </a:extLst>
          </p:cNvPr>
          <p:cNvSpPr txBox="1"/>
          <p:nvPr/>
        </p:nvSpPr>
        <p:spPr>
          <a:xfrm>
            <a:off x="1101230" y="991674"/>
            <a:ext cx="975360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000000"/>
                </a:solidFill>
                <a:latin typeface="Arial Rounded MT Bold" panose="020F0704030504030204" pitchFamily="34" charset="0"/>
                <a:ea typeface="Open Sans Bold"/>
                <a:cs typeface="Times New Roman" panose="02020603050405020304" pitchFamily="18" charset="0"/>
                <a:sym typeface="Open Sans Bold"/>
              </a:rPr>
              <a:t>Tools Used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Datasets Used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Workflow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Visualization &amp; Deployment 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000000"/>
                </a:solidFill>
                <a:latin typeface="Arial Rounded MT Bold" panose="020F0704030504030204" pitchFamily="34" charset="0"/>
                <a:ea typeface="Open Sans Bold"/>
                <a:cs typeface="Times New Roman" panose="02020603050405020304" pitchFamily="18" charset="0"/>
                <a:sym typeface="Open Sans Bold"/>
              </a:rPr>
              <a:t>Sample result Visualization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4800" b="1" dirty="0">
              <a:solidFill>
                <a:srgbClr val="000000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  <a:p>
            <a:endParaRPr lang="en-US" sz="4800" b="1" dirty="0">
              <a:solidFill>
                <a:srgbClr val="000000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8" descr="Free Financial Data Display Image | Download at StockCake">
            <a:extLst>
              <a:ext uri="{FF2B5EF4-FFF2-40B4-BE49-F238E27FC236}">
                <a16:creationId xmlns:a16="http://schemas.microsoft.com/office/drawing/2014/main" id="{26C80708-4E25-402D-B415-2FCBB33B3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444" y="1590139"/>
            <a:ext cx="7122356" cy="83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5" y="-18573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3" name="TextBox 13"/>
          <p:cNvSpPr txBox="1"/>
          <p:nvPr/>
        </p:nvSpPr>
        <p:spPr>
          <a:xfrm>
            <a:off x="12451161" y="5620746"/>
            <a:ext cx="4333295" cy="29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endParaRPr lang="en-US"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977353" y="5620746"/>
            <a:ext cx="4333295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EFAF4"/>
                </a:solidFill>
                <a:latin typeface="Inter"/>
                <a:ea typeface="Inter"/>
                <a:cs typeface="Inter"/>
                <a:sym typeface="Inter"/>
              </a:rPr>
              <a:t>Preferred stocks deliver fixed dividends, offering steadier income while typically lacking voting privileges in companies.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77353" y="5101677"/>
            <a:ext cx="4333295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dirty="0">
                <a:solidFill>
                  <a:srgbClr val="FEFAF4"/>
                </a:solidFill>
                <a:latin typeface="Inter Medium"/>
                <a:ea typeface="Inter Medium"/>
                <a:cs typeface="Inter Medium"/>
                <a:sym typeface="Inter Medium"/>
              </a:rPr>
              <a:t>Preferred Stocks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76B1D5-87D6-66AE-7142-8DEB37A5A909}"/>
              </a:ext>
            </a:extLst>
          </p:cNvPr>
          <p:cNvSpPr txBox="1"/>
          <p:nvPr/>
        </p:nvSpPr>
        <p:spPr>
          <a:xfrm>
            <a:off x="457200" y="420082"/>
            <a:ext cx="17802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75E7CB-FF95-C8FE-BB87-CE356543BEAD}"/>
              </a:ext>
            </a:extLst>
          </p:cNvPr>
          <p:cNvSpPr txBox="1"/>
          <p:nvPr/>
        </p:nvSpPr>
        <p:spPr>
          <a:xfrm>
            <a:off x="990600" y="3338513"/>
            <a:ext cx="7162800" cy="281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A892FCF-7C59-D08A-9F15-6711667512A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177757"/>
            <a:ext cx="17449800" cy="88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800" dirty="0">
              <a:latin typeface="Arial Rounded MT Bold" panose="020F07040305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800" dirty="0">
              <a:latin typeface="Arial Rounded MT Bold" panose="020F07040305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latin typeface="Arial Rounded MT Bold" panose="020F0704030504030204" pitchFamily="34" charset="0"/>
              </a:rPr>
              <a:t>Stock price prediction means guessing a stock’s future price.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People use past data, news, and computer models to spot patterns.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It’s not always accurate, but it helps in making better decisions.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latin typeface="Arial Rounded MT Bold" panose="020F0704030504030204" pitchFamily="34" charset="0"/>
              </a:rPr>
              <a:t>Trading using AI means using smart computer systems to buy and sell stocks.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AI looks at large amounts of data to find patterns and trends.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It can make fast and smart decisions without human help.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This helps traders reduce risk and increase profits.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7262"/>
            <a:ext cx="18288000" cy="10361524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334617" y="8711310"/>
            <a:ext cx="3591070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dirty="0">
                <a:solidFill>
                  <a:srgbClr val="FEFAF4"/>
                </a:solidFill>
                <a:latin typeface="Inter Medium"/>
                <a:ea typeface="Inter Medium"/>
                <a:cs typeface="Inter Medium"/>
                <a:sym typeface="Inter Medium"/>
              </a:rPr>
              <a:t>Trading Venues Worldwide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B7636-B093-49E5-A2C6-E0D94B8F4DFC}"/>
              </a:ext>
            </a:extLst>
          </p:cNvPr>
          <p:cNvSpPr txBox="1"/>
          <p:nvPr/>
        </p:nvSpPr>
        <p:spPr>
          <a:xfrm>
            <a:off x="751946" y="150728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94AB2AE5-9B9A-7C54-AB76-2839DBC8E50B}"/>
              </a:ext>
            </a:extLst>
          </p:cNvPr>
          <p:cNvGrpSpPr/>
          <p:nvPr/>
        </p:nvGrpSpPr>
        <p:grpSpPr>
          <a:xfrm>
            <a:off x="762000" y="2400300"/>
            <a:ext cx="1219200" cy="1219200"/>
            <a:chOff x="0" y="-38100"/>
            <a:chExt cx="350946" cy="382062"/>
          </a:xfrm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CADC6B5-7443-782E-4EC6-A09018845850}"/>
                </a:ext>
              </a:extLst>
            </p:cNvPr>
            <p:cNvSpPr/>
            <p:nvPr/>
          </p:nvSpPr>
          <p:spPr>
            <a:xfrm>
              <a:off x="6984" y="-11394"/>
              <a:ext cx="343962" cy="343962"/>
            </a:xfrm>
            <a:custGeom>
              <a:avLst/>
              <a:gdLst/>
              <a:ahLst/>
              <a:cxnLst/>
              <a:rect l="l" t="t" r="r" b="b"/>
              <a:pathLst>
                <a:path w="343962" h="343962">
                  <a:moveTo>
                    <a:pt x="0" y="0"/>
                  </a:moveTo>
                  <a:lnTo>
                    <a:pt x="343962" y="0"/>
                  </a:lnTo>
                  <a:lnTo>
                    <a:pt x="343962" y="343962"/>
                  </a:lnTo>
                  <a:lnTo>
                    <a:pt x="0" y="34396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14">
              <a:extLst>
                <a:ext uri="{FF2B5EF4-FFF2-40B4-BE49-F238E27FC236}">
                  <a16:creationId xmlns:a16="http://schemas.microsoft.com/office/drawing/2014/main" id="{ABE6821E-7B1F-76CA-22CB-E7E1274B0C08}"/>
                </a:ext>
              </a:extLst>
            </p:cNvPr>
            <p:cNvSpPr txBox="1"/>
            <p:nvPr/>
          </p:nvSpPr>
          <p:spPr>
            <a:xfrm>
              <a:off x="0" y="-38100"/>
              <a:ext cx="343962" cy="38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2E3585A-E6AA-0DAA-8815-530A0676CAFD}"/>
              </a:ext>
            </a:extLst>
          </p:cNvPr>
          <p:cNvSpPr txBox="1"/>
          <p:nvPr/>
        </p:nvSpPr>
        <p:spPr>
          <a:xfrm>
            <a:off x="990600" y="2705100"/>
            <a:ext cx="83819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3600" b="1" dirty="0">
                <a:solidFill>
                  <a:srgbClr val="FEFAF4"/>
                </a:solidFill>
                <a:latin typeface="Times New Roman" panose="02020603050405020304" pitchFamily="18" charset="0"/>
                <a:ea typeface="Inter Medium"/>
                <a:cs typeface="Times New Roman" panose="02020603050405020304" pitchFamily="18" charset="0"/>
                <a:sym typeface="Inter Medium"/>
              </a:rPr>
              <a:t>01</a:t>
            </a:r>
            <a:endParaRPr lang="en-US" sz="2800" b="1" dirty="0">
              <a:solidFill>
                <a:srgbClr val="FEFAF4"/>
              </a:solidFill>
              <a:latin typeface="Times New Roman" panose="02020603050405020304" pitchFamily="18" charset="0"/>
              <a:ea typeface="Inter Medium"/>
              <a:cs typeface="Times New Roman" panose="02020603050405020304" pitchFamily="18" charset="0"/>
              <a:sym typeface="Inter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8FE80-5C60-40BF-674B-910D97D2FEB0}"/>
              </a:ext>
            </a:extLst>
          </p:cNvPr>
          <p:cNvSpPr txBox="1"/>
          <p:nvPr/>
        </p:nvSpPr>
        <p:spPr>
          <a:xfrm>
            <a:off x="2534920" y="2541508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Our  project focuses on predicting future stock prices using machine learning techniques.</a:t>
            </a:r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199AE403-CD17-ABDC-39C4-7B9027F92BA2}"/>
              </a:ext>
            </a:extLst>
          </p:cNvPr>
          <p:cNvGrpSpPr/>
          <p:nvPr/>
        </p:nvGrpSpPr>
        <p:grpSpPr>
          <a:xfrm>
            <a:off x="756709" y="4802535"/>
            <a:ext cx="1305979" cy="1305979"/>
            <a:chOff x="0" y="0"/>
            <a:chExt cx="343962" cy="343962"/>
          </a:xfrm>
        </p:grpSpPr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858B6791-72A8-0FAF-55A7-CEE7D8ECEE4E}"/>
                </a:ext>
              </a:extLst>
            </p:cNvPr>
            <p:cNvSpPr/>
            <p:nvPr/>
          </p:nvSpPr>
          <p:spPr>
            <a:xfrm>
              <a:off x="0" y="0"/>
              <a:ext cx="343962" cy="343962"/>
            </a:xfrm>
            <a:custGeom>
              <a:avLst/>
              <a:gdLst/>
              <a:ahLst/>
              <a:cxnLst/>
              <a:rect l="l" t="t" r="r" b="b"/>
              <a:pathLst>
                <a:path w="343962" h="343962">
                  <a:moveTo>
                    <a:pt x="0" y="0"/>
                  </a:moveTo>
                  <a:lnTo>
                    <a:pt x="343962" y="0"/>
                  </a:lnTo>
                  <a:lnTo>
                    <a:pt x="343962" y="343962"/>
                  </a:lnTo>
                  <a:lnTo>
                    <a:pt x="0" y="343962"/>
                  </a:lnTo>
                  <a:close/>
                </a:path>
              </a:pathLst>
            </a:custGeom>
            <a:solidFill>
              <a:srgbClr val="ECE5DB"/>
            </a:solidFill>
          </p:spPr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C4B0490A-1110-784B-7710-25CA52950C7A}"/>
                </a:ext>
              </a:extLst>
            </p:cNvPr>
            <p:cNvSpPr txBox="1"/>
            <p:nvPr/>
          </p:nvSpPr>
          <p:spPr>
            <a:xfrm>
              <a:off x="0" y="-38100"/>
              <a:ext cx="343962" cy="38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80AC924-17AD-BC97-7353-8B63B2F73683}"/>
              </a:ext>
            </a:extLst>
          </p:cNvPr>
          <p:cNvSpPr txBox="1"/>
          <p:nvPr/>
        </p:nvSpPr>
        <p:spPr>
          <a:xfrm>
            <a:off x="964631" y="5082600"/>
            <a:ext cx="83819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Inter Medium"/>
                <a:cs typeface="Times New Roman" panose="02020603050405020304" pitchFamily="18" charset="0"/>
                <a:sym typeface="Inter Medium"/>
              </a:rPr>
              <a:t>02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Inter Medium"/>
              <a:cs typeface="Times New Roman" panose="02020603050405020304" pitchFamily="18" charset="0"/>
              <a:sym typeface="Inter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7A5F9-58AE-B4EC-1FCF-4337F7D0DF01}"/>
              </a:ext>
            </a:extLst>
          </p:cNvPr>
          <p:cNvSpPr txBox="1"/>
          <p:nvPr/>
        </p:nvSpPr>
        <p:spPr>
          <a:xfrm>
            <a:off x="2534920" y="4901526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Our model uses the historical data of stock’s for training.</a:t>
            </a:r>
          </a:p>
        </p:txBody>
      </p:sp>
      <p:grpSp>
        <p:nvGrpSpPr>
          <p:cNvPr id="38" name="Group 24">
            <a:extLst>
              <a:ext uri="{FF2B5EF4-FFF2-40B4-BE49-F238E27FC236}">
                <a16:creationId xmlns:a16="http://schemas.microsoft.com/office/drawing/2014/main" id="{3AE2F007-EF10-21E2-2FD3-9FA1551CA637}"/>
              </a:ext>
            </a:extLst>
          </p:cNvPr>
          <p:cNvGrpSpPr/>
          <p:nvPr/>
        </p:nvGrpSpPr>
        <p:grpSpPr>
          <a:xfrm>
            <a:off x="786263" y="7382471"/>
            <a:ext cx="1305979" cy="1305979"/>
            <a:chOff x="0" y="0"/>
            <a:chExt cx="343962" cy="343962"/>
          </a:xfrm>
        </p:grpSpPr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9161CB74-715D-E190-5470-FBB61A9DC0C7}"/>
                </a:ext>
              </a:extLst>
            </p:cNvPr>
            <p:cNvSpPr/>
            <p:nvPr/>
          </p:nvSpPr>
          <p:spPr>
            <a:xfrm>
              <a:off x="0" y="0"/>
              <a:ext cx="343962" cy="343962"/>
            </a:xfrm>
            <a:custGeom>
              <a:avLst/>
              <a:gdLst/>
              <a:ahLst/>
              <a:cxnLst/>
              <a:rect l="l" t="t" r="r" b="b"/>
              <a:pathLst>
                <a:path w="343962" h="343962">
                  <a:moveTo>
                    <a:pt x="0" y="0"/>
                  </a:moveTo>
                  <a:lnTo>
                    <a:pt x="343962" y="0"/>
                  </a:lnTo>
                  <a:lnTo>
                    <a:pt x="343962" y="343962"/>
                  </a:lnTo>
                  <a:lnTo>
                    <a:pt x="0" y="34396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1BA86B96-7E81-DFB4-0388-37AAF0D18C99}"/>
                </a:ext>
              </a:extLst>
            </p:cNvPr>
            <p:cNvSpPr txBox="1"/>
            <p:nvPr/>
          </p:nvSpPr>
          <p:spPr>
            <a:xfrm>
              <a:off x="0" y="-38100"/>
              <a:ext cx="343962" cy="38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8B9149D-7975-8F33-84AC-E8FC2BE2E1C0}"/>
              </a:ext>
            </a:extLst>
          </p:cNvPr>
          <p:cNvSpPr txBox="1"/>
          <p:nvPr/>
        </p:nvSpPr>
        <p:spPr>
          <a:xfrm>
            <a:off x="953353" y="7660457"/>
            <a:ext cx="81223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3600" b="1" dirty="0">
                <a:solidFill>
                  <a:srgbClr val="FEFAF4"/>
                </a:solidFill>
                <a:latin typeface="Times New Roman" panose="02020603050405020304" pitchFamily="18" charset="0"/>
                <a:ea typeface="Inter Medium"/>
                <a:cs typeface="Times New Roman" panose="02020603050405020304" pitchFamily="18" charset="0"/>
                <a:sym typeface="Inter Medium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6987AB-687D-91EF-ED6E-02A18639C8B1}"/>
              </a:ext>
            </a:extLst>
          </p:cNvPr>
          <p:cNvSpPr txBox="1"/>
          <p:nvPr/>
        </p:nvSpPr>
        <p:spPr>
          <a:xfrm>
            <a:off x="2667000" y="7382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We use the Linear Regression model.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-304800" y="285790"/>
            <a:ext cx="10514351" cy="1034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TOOLS</a:t>
            </a:r>
            <a:r>
              <a:rPr lang="en-US" sz="8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USED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21449" y="2505732"/>
            <a:ext cx="1151081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 dirty="0">
                <a:solidFill>
                  <a:srgbClr val="FEFAF4"/>
                </a:solidFill>
                <a:latin typeface="Inter Medium"/>
                <a:ea typeface="Inter Medium"/>
                <a:cs typeface="Inter Medium"/>
                <a:sym typeface="Inter Medium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21802" y="2673891"/>
            <a:ext cx="6337498" cy="29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21449" y="6392624"/>
            <a:ext cx="1151081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 dirty="0">
                <a:solidFill>
                  <a:srgbClr val="FEFAF4"/>
                </a:solidFill>
                <a:latin typeface="Inter Medium"/>
                <a:ea typeface="Inter Medium"/>
                <a:cs typeface="Inter Medium"/>
                <a:sym typeface="Inter Medium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B7F78C-8F1E-2C5F-A7DA-7F80DB5D2975}"/>
              </a:ext>
            </a:extLst>
          </p:cNvPr>
          <p:cNvSpPr txBox="1"/>
          <p:nvPr/>
        </p:nvSpPr>
        <p:spPr>
          <a:xfrm>
            <a:off x="381000" y="2400300"/>
            <a:ext cx="8835687" cy="663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Machine Learning Features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Pandas / NumPy for data manipulation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Matplotlib / Seaborn for visualization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Scikit-learn for preprocessing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Flask for web 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Pickle file for saving the trained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D2AD8-6515-47B5-B713-AC6BD4E33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51" y="95250"/>
            <a:ext cx="7921873" cy="1009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240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12747976" y="8711310"/>
            <a:ext cx="415718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dirty="0">
                <a:solidFill>
                  <a:srgbClr val="FEFAF4"/>
                </a:solidFill>
                <a:latin typeface="Inter Medium"/>
                <a:ea typeface="Inter Medium"/>
                <a:cs typeface="Inter Medium"/>
                <a:sym typeface="Inter Medium"/>
              </a:rPr>
              <a:t>Technique to Maximize Returns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E3ADC-CBBB-1ECB-6ADF-1BBF348F41E5}"/>
              </a:ext>
            </a:extLst>
          </p:cNvPr>
          <p:cNvSpPr txBox="1"/>
          <p:nvPr/>
        </p:nvSpPr>
        <p:spPr>
          <a:xfrm>
            <a:off x="9296400" y="800100"/>
            <a:ext cx="67818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F86B7-E2FF-B165-F8D0-CA813C9C07D8}"/>
              </a:ext>
            </a:extLst>
          </p:cNvPr>
          <p:cNvSpPr txBox="1"/>
          <p:nvPr/>
        </p:nvSpPr>
        <p:spPr>
          <a:xfrm>
            <a:off x="-152400" y="367674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5EC12521-EFE4-1111-F7D2-689B92464809}"/>
              </a:ext>
            </a:extLst>
          </p:cNvPr>
          <p:cNvSpPr txBox="1"/>
          <p:nvPr/>
        </p:nvSpPr>
        <p:spPr>
          <a:xfrm>
            <a:off x="1143000" y="7137243"/>
            <a:ext cx="1039898" cy="11845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40"/>
              </a:lnSpc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A0F30-3700-45A3-B227-C3248C4F25F4}"/>
              </a:ext>
            </a:extLst>
          </p:cNvPr>
          <p:cNvSpPr txBox="1"/>
          <p:nvPr/>
        </p:nvSpPr>
        <p:spPr>
          <a:xfrm>
            <a:off x="1143000" y="1965198"/>
            <a:ext cx="1576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Arial Rounded MT Bold" panose="020F0704030504030204" pitchFamily="34" charset="0"/>
              </a:rPr>
              <a:t>We are using 5 datasets for train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27DB4-9D71-4A4D-8936-FF8471CC1F43}"/>
              </a:ext>
            </a:extLst>
          </p:cNvPr>
          <p:cNvSpPr txBox="1"/>
          <p:nvPr/>
        </p:nvSpPr>
        <p:spPr>
          <a:xfrm>
            <a:off x="2335298" y="2857500"/>
            <a:ext cx="12828502" cy="5456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 Rounded MT Bold" panose="020F0704030504030204" pitchFamily="34" charset="0"/>
              </a:rPr>
              <a:t>N</a:t>
            </a:r>
            <a:r>
              <a:rPr lang="en-IN" sz="3600" dirty="0">
                <a:latin typeface="Arial Rounded MT Bold" panose="020F0704030504030204" pitchFamily="34" charset="0"/>
              </a:rPr>
              <a:t>IFTY 50 Daily Dataset from Kaggle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3600" dirty="0">
                <a:latin typeface="Arial Rounded MT Bold" panose="020F0704030504030204" pitchFamily="34" charset="0"/>
              </a:rPr>
              <a:t>TCS Daily Dataset from Kaggle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3600" dirty="0">
                <a:latin typeface="Arial Rounded MT Bold" panose="020F0704030504030204" pitchFamily="34" charset="0"/>
              </a:rPr>
              <a:t>HAL Daily Dataset from Kaggle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3600" dirty="0">
                <a:latin typeface="Arial Rounded MT Bold" panose="020F0704030504030204" pitchFamily="34" charset="0"/>
              </a:rPr>
              <a:t>HYUNDAI MOTORS Dataset from Kaggle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3600" dirty="0">
                <a:latin typeface="Arial Rounded MT Bold" panose="020F0704030504030204" pitchFamily="34" charset="0"/>
              </a:rPr>
              <a:t>ITC Dataset from Kaggle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2" b="-222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6D32D-780E-4508-B138-6D00AADF9577}"/>
              </a:ext>
            </a:extLst>
          </p:cNvPr>
          <p:cNvSpPr txBox="1"/>
          <p:nvPr/>
        </p:nvSpPr>
        <p:spPr>
          <a:xfrm>
            <a:off x="-9525" y="190500"/>
            <a:ext cx="1783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0FA3D-8942-4D3C-939D-E4D1AA4D00AD}"/>
              </a:ext>
            </a:extLst>
          </p:cNvPr>
          <p:cNvSpPr txBox="1"/>
          <p:nvPr/>
        </p:nvSpPr>
        <p:spPr>
          <a:xfrm>
            <a:off x="457200" y="1638300"/>
            <a:ext cx="17678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Arial Rounded MT Bold" panose="020F0704030504030204" pitchFamily="34" charset="0"/>
              </a:rPr>
              <a:t>Our model predict the closing price of stock’s according to the historical price of the stock’s dataset.  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Arial Rounded MT Bold" panose="020F0704030504030204" pitchFamily="34" charset="0"/>
              </a:rPr>
              <a:t>The model is trained with the help of Linear Regression.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Arial Rounded MT Bold" panose="020F0704030504030204" pitchFamily="34" charset="0"/>
              </a:rPr>
              <a:t>The model is using the 80% of data for training &amp; 20% data for testing. (</a:t>
            </a:r>
            <a:r>
              <a:rPr lang="en-US" sz="3600" dirty="0" err="1">
                <a:latin typeface="Arial Rounded MT Bold" panose="020F0704030504030204" pitchFamily="34" charset="0"/>
              </a:rPr>
              <a:t>test_size</a:t>
            </a:r>
            <a:r>
              <a:rPr lang="en-US" sz="3600" dirty="0">
                <a:latin typeface="Arial Rounded MT Bold" panose="020F0704030504030204" pitchFamily="34" charset="0"/>
              </a:rPr>
              <a:t>=0.2)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Arial Rounded MT Bold" panose="020F0704030504030204" pitchFamily="34" charset="0"/>
              </a:rPr>
              <a:t>The model r2 score is around 0.9989.</a:t>
            </a:r>
          </a:p>
          <a:p>
            <a:endParaRPr lang="en-US" sz="3600" dirty="0">
              <a:latin typeface="Arial Rounded MT Bold" panose="020F07040305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63" y="-8297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8908984" y="4415915"/>
            <a:ext cx="7573770" cy="1005106"/>
            <a:chOff x="0" y="-38100"/>
            <a:chExt cx="9590360" cy="163418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6669"/>
              <a:ext cx="1386530" cy="1579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86887" y="562880"/>
              <a:ext cx="1012756" cy="813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Inter Medium"/>
                <a:cs typeface="Times New Roman" panose="02020603050405020304" pitchFamily="18" charset="0"/>
                <a:sym typeface="Inter Medium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968849" y="-38100"/>
              <a:ext cx="7621510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endParaRPr lang="en-US" sz="2100" b="1" dirty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968849" y="571191"/>
              <a:ext cx="7621511" cy="393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endPara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718202" y="6542208"/>
            <a:ext cx="7192769" cy="1225634"/>
            <a:chOff x="0" y="-38100"/>
            <a:chExt cx="9590359" cy="163418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6668"/>
              <a:ext cx="1386531" cy="1579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dirty="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86887" y="562879"/>
              <a:ext cx="101275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b="1" dirty="0">
                  <a:solidFill>
                    <a:srgbClr val="FEFAF4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02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968849" y="-38100"/>
              <a:ext cx="7621510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endParaRPr lang="en-US" sz="2100" b="1" dirty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968849" y="571191"/>
              <a:ext cx="7621510" cy="393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endPara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C4C23F4-9E48-668A-0024-095D92946C7D}"/>
              </a:ext>
            </a:extLst>
          </p:cNvPr>
          <p:cNvSpPr txBox="1"/>
          <p:nvPr/>
        </p:nvSpPr>
        <p:spPr>
          <a:xfrm>
            <a:off x="141174" y="222799"/>
            <a:ext cx="17830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6447B-E9A3-4C62-BE12-A8F9C75CDB89}"/>
              </a:ext>
            </a:extLst>
          </p:cNvPr>
          <p:cNvSpPr txBox="1"/>
          <p:nvPr/>
        </p:nvSpPr>
        <p:spPr>
          <a:xfrm>
            <a:off x="533400" y="1409700"/>
            <a:ext cx="1470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 Rounded MT Bold" panose="020F0704030504030204" pitchFamily="34" charset="0"/>
              </a:rPr>
              <a:t>The graphs are used to do visualization and data analysis.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 Rounded MT Bold" panose="020F0704030504030204" pitchFamily="34" charset="0"/>
              </a:rPr>
              <a:t>  The backend deployment is done by the Flask framework.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 Rounded MT Bold" panose="020F0704030504030204" pitchFamily="34" charset="0"/>
              </a:rPr>
              <a:t>We are using HTML , CSS for designing the web interface.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10B8D-21BE-4C87-92B9-316C4DA9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914901"/>
            <a:ext cx="17068800" cy="6433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857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152400" y="401965"/>
            <a:ext cx="18440400" cy="1034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ea typeface="Open Sans Bold"/>
                <a:cs typeface="Times New Roman" panose="02020603050405020304" pitchFamily="18" charset="0"/>
                <a:sym typeface="Open Sans Bold"/>
              </a:rPr>
              <a:t>SAMPLE</a:t>
            </a:r>
            <a:r>
              <a:rPr lang="en-US" sz="8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ea typeface="Open Sans Bold"/>
                <a:cs typeface="Times New Roman" panose="02020603050405020304" pitchFamily="18" charset="0"/>
                <a:sym typeface="Open Sans Bold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40912-0947-40DF-8816-80DF22D2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16992600" cy="8577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442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Arial Rounded MT Bold</vt:lpstr>
      <vt:lpstr>Wingdings</vt:lpstr>
      <vt:lpstr>Inter</vt:lpstr>
      <vt:lpstr>Inter Medium</vt:lpstr>
      <vt:lpstr>Algerian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Stock Market Presentation</dc:title>
  <dc:creator>bhuya</dc:creator>
  <cp:lastModifiedBy>Yashodev Rout</cp:lastModifiedBy>
  <cp:revision>19</cp:revision>
  <dcterms:created xsi:type="dcterms:W3CDTF">2006-08-16T00:00:00Z</dcterms:created>
  <dcterms:modified xsi:type="dcterms:W3CDTF">2025-07-08T04:34:01Z</dcterms:modified>
  <dc:identifier>DAGsO8H-sYY</dc:identifier>
</cp:coreProperties>
</file>