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7" r:id="rId2"/>
    <p:sldId id="282" r:id="rId3"/>
    <p:sldId id="283" r:id="rId4"/>
    <p:sldId id="284" r:id="rId5"/>
    <p:sldId id="299" r:id="rId6"/>
    <p:sldId id="286" r:id="rId7"/>
    <p:sldId id="287" r:id="rId8"/>
    <p:sldId id="288" r:id="rId9"/>
    <p:sldId id="301" r:id="rId10"/>
    <p:sldId id="298" r:id="rId11"/>
    <p:sldId id="302" r:id="rId12"/>
    <p:sldId id="303" r:id="rId13"/>
    <p:sldId id="304" r:id="rId14"/>
    <p:sldId id="293" r:id="rId15"/>
    <p:sldId id="300"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ben Kudnavar" initials="RK" lastIdx="1" clrIdx="0">
    <p:extLst>
      <p:ext uri="{19B8F6BF-5375-455C-9EA6-DF929625EA0E}">
        <p15:presenceInfo xmlns:p15="http://schemas.microsoft.com/office/powerpoint/2012/main" userId="2e973a8967c376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69659" autoAdjust="0"/>
  </p:normalViewPr>
  <p:slideViewPr>
    <p:cSldViewPr snapToGrid="0">
      <p:cViewPr varScale="1">
        <p:scale>
          <a:sx n="59" d="100"/>
          <a:sy n="59" d="100"/>
        </p:scale>
        <p:origin x="1608" y="86"/>
      </p:cViewPr>
      <p:guideLst/>
    </p:cSldViewPr>
  </p:slideViewPr>
  <p:outlineViewPr>
    <p:cViewPr>
      <p:scale>
        <a:sx n="33" d="100"/>
        <a:sy n="33" d="100"/>
      </p:scale>
      <p:origin x="0" y="-3835"/>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E2F1C2-01DE-423B-864A-488FDE1E1D90}" type="datetimeFigureOut">
              <a:rPr lang="en-IN" smtClean="0"/>
              <a:t>30-07-2022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A9C32-3BD9-4966-8299-07E32AC3F18A}" type="slidenum">
              <a:rPr lang="en-IN" smtClean="0"/>
              <a:t>‹#›</a:t>
            </a:fld>
            <a:endParaRPr lang="en-IN"/>
          </a:p>
        </p:txBody>
      </p:sp>
    </p:spTree>
    <p:extLst>
      <p:ext uri="{BB962C8B-B14F-4D97-AF65-F5344CB8AC3E}">
        <p14:creationId xmlns:p14="http://schemas.microsoft.com/office/powerpoint/2010/main" val="2759399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80A9C32-3BD9-4966-8299-07E32AC3F18A}" type="slidenum">
              <a:rPr lang="en-IN" smtClean="0"/>
              <a:t>1</a:t>
            </a:fld>
            <a:endParaRPr lang="en-IN"/>
          </a:p>
        </p:txBody>
      </p:sp>
    </p:spTree>
    <p:extLst>
      <p:ext uri="{BB962C8B-B14F-4D97-AF65-F5344CB8AC3E}">
        <p14:creationId xmlns:p14="http://schemas.microsoft.com/office/powerpoint/2010/main" val="1558226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80A9C32-3BD9-4966-8299-07E32AC3F18A}" type="slidenum">
              <a:rPr lang="en-IN" smtClean="0"/>
              <a:t>5</a:t>
            </a:fld>
            <a:endParaRPr lang="en-IN"/>
          </a:p>
        </p:txBody>
      </p:sp>
    </p:spTree>
    <p:extLst>
      <p:ext uri="{BB962C8B-B14F-4D97-AF65-F5344CB8AC3E}">
        <p14:creationId xmlns:p14="http://schemas.microsoft.com/office/powerpoint/2010/main" val="580412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80A9C32-3BD9-4966-8299-07E32AC3F18A}" type="slidenum">
              <a:rPr lang="en-IN" smtClean="0"/>
              <a:t>6</a:t>
            </a:fld>
            <a:endParaRPr lang="en-IN"/>
          </a:p>
        </p:txBody>
      </p:sp>
    </p:spTree>
    <p:extLst>
      <p:ext uri="{BB962C8B-B14F-4D97-AF65-F5344CB8AC3E}">
        <p14:creationId xmlns:p14="http://schemas.microsoft.com/office/powerpoint/2010/main" val="2353751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80A9C32-3BD9-4966-8299-07E32AC3F18A}" type="slidenum">
              <a:rPr lang="en-IN" smtClean="0"/>
              <a:t>8</a:t>
            </a:fld>
            <a:endParaRPr lang="en-IN"/>
          </a:p>
        </p:txBody>
      </p:sp>
    </p:spTree>
    <p:extLst>
      <p:ext uri="{BB962C8B-B14F-4D97-AF65-F5344CB8AC3E}">
        <p14:creationId xmlns:p14="http://schemas.microsoft.com/office/powerpoint/2010/main" val="4203175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80A9C32-3BD9-4966-8299-07E32AC3F18A}" type="slidenum">
              <a:rPr lang="en-IN" smtClean="0"/>
              <a:t>14</a:t>
            </a:fld>
            <a:endParaRPr lang="en-IN"/>
          </a:p>
        </p:txBody>
      </p:sp>
    </p:spTree>
    <p:extLst>
      <p:ext uri="{BB962C8B-B14F-4D97-AF65-F5344CB8AC3E}">
        <p14:creationId xmlns:p14="http://schemas.microsoft.com/office/powerpoint/2010/main" val="346764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80A9C32-3BD9-4966-8299-07E32AC3F18A}" type="slidenum">
              <a:rPr lang="en-IN" smtClean="0"/>
              <a:t>15</a:t>
            </a:fld>
            <a:endParaRPr lang="en-IN"/>
          </a:p>
        </p:txBody>
      </p:sp>
    </p:spTree>
    <p:extLst>
      <p:ext uri="{BB962C8B-B14F-4D97-AF65-F5344CB8AC3E}">
        <p14:creationId xmlns:p14="http://schemas.microsoft.com/office/powerpoint/2010/main" val="1534724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620D6-2F9C-4752-9C98-BC93ED6BA1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E270BE-C58D-454F-9F53-9061C140F2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8C3A4D2-FD86-43AD-8D4C-05A039EA1496}"/>
              </a:ext>
            </a:extLst>
          </p:cNvPr>
          <p:cNvSpPr>
            <a:spLocks noGrp="1"/>
          </p:cNvSpPr>
          <p:nvPr>
            <p:ph type="dt" sz="half" idx="10"/>
          </p:nvPr>
        </p:nvSpPr>
        <p:spPr/>
        <p:txBody>
          <a:bodyPr/>
          <a:lstStyle/>
          <a:p>
            <a:fld id="{E30AA148-EF73-4905-8CAB-7134AB7B2A65}" type="datetime1">
              <a:rPr lang="en-IN" smtClean="0"/>
              <a:t>30-07-2022</a:t>
            </a:fld>
            <a:endParaRPr lang="en-IN"/>
          </a:p>
        </p:txBody>
      </p:sp>
      <p:sp>
        <p:nvSpPr>
          <p:cNvPr id="5" name="Footer Placeholder 4">
            <a:extLst>
              <a:ext uri="{FF2B5EF4-FFF2-40B4-BE49-F238E27FC236}">
                <a16:creationId xmlns:a16="http://schemas.microsoft.com/office/drawing/2014/main" id="{2E3C2132-B069-4C70-A66D-2F6E80F43B7D}"/>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A6BD8282-B36B-4819-B910-278751FED44B}"/>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942751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B271-BD71-41A4-ADFA-0064B76BD3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520ED4-EC91-4643-8B1E-33D771097F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6EAFB5-5ABE-4B92-AADE-C563297001D4}"/>
              </a:ext>
            </a:extLst>
          </p:cNvPr>
          <p:cNvSpPr>
            <a:spLocks noGrp="1"/>
          </p:cNvSpPr>
          <p:nvPr>
            <p:ph type="dt" sz="half" idx="10"/>
          </p:nvPr>
        </p:nvSpPr>
        <p:spPr/>
        <p:txBody>
          <a:bodyPr/>
          <a:lstStyle/>
          <a:p>
            <a:fld id="{E9CF11CD-E956-455E-B945-3EFA1DD3A5A4}" type="datetime1">
              <a:rPr lang="en-IN" smtClean="0"/>
              <a:t>30-07-2022</a:t>
            </a:fld>
            <a:endParaRPr lang="en-IN"/>
          </a:p>
        </p:txBody>
      </p:sp>
      <p:sp>
        <p:nvSpPr>
          <p:cNvPr id="5" name="Footer Placeholder 4">
            <a:extLst>
              <a:ext uri="{FF2B5EF4-FFF2-40B4-BE49-F238E27FC236}">
                <a16:creationId xmlns:a16="http://schemas.microsoft.com/office/drawing/2014/main" id="{265F9D3C-A882-4D84-9CCE-899F0AD919B1}"/>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8F485418-9989-4C26-BE93-EBE24E8BED7D}"/>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3502542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FC7FCB-8000-492C-8470-5BBE49A85D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898FBE-0DF3-46B5-991B-EB41A31161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51AD7C-1FFF-4E87-A2C6-C577B96DDA60}"/>
              </a:ext>
            </a:extLst>
          </p:cNvPr>
          <p:cNvSpPr>
            <a:spLocks noGrp="1"/>
          </p:cNvSpPr>
          <p:nvPr>
            <p:ph type="dt" sz="half" idx="10"/>
          </p:nvPr>
        </p:nvSpPr>
        <p:spPr/>
        <p:txBody>
          <a:bodyPr/>
          <a:lstStyle/>
          <a:p>
            <a:fld id="{D432BC37-61E2-4720-AB89-4A0C9B81435A}" type="datetime1">
              <a:rPr lang="en-IN" smtClean="0"/>
              <a:t>30-07-2022</a:t>
            </a:fld>
            <a:endParaRPr lang="en-IN"/>
          </a:p>
        </p:txBody>
      </p:sp>
      <p:sp>
        <p:nvSpPr>
          <p:cNvPr id="5" name="Footer Placeholder 4">
            <a:extLst>
              <a:ext uri="{FF2B5EF4-FFF2-40B4-BE49-F238E27FC236}">
                <a16:creationId xmlns:a16="http://schemas.microsoft.com/office/drawing/2014/main" id="{E1A6B0D3-6255-40A1-999A-0BCC265DA175}"/>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930525B5-0CBE-44B7-9FCB-8244A5FD1076}"/>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3706280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5FEB67D-FB64-48C4-B9E5-2EDC082BFE5D}"/>
              </a:ext>
            </a:extLst>
          </p:cNvPr>
          <p:cNvSpPr/>
          <p:nvPr userDrawn="1"/>
        </p:nvSpPr>
        <p:spPr>
          <a:xfrm>
            <a:off x="0" y="6176963"/>
            <a:ext cx="12192000" cy="681037"/>
          </a:xfrm>
          <a:prstGeom prst="rect">
            <a:avLst/>
          </a:prstGeom>
          <a:solidFill>
            <a:srgbClr val="0035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81" dirty="0"/>
          </a:p>
        </p:txBody>
      </p:sp>
      <p:sp>
        <p:nvSpPr>
          <p:cNvPr id="2" name="Title 1">
            <a:extLst>
              <a:ext uri="{FF2B5EF4-FFF2-40B4-BE49-F238E27FC236}">
                <a16:creationId xmlns:a16="http://schemas.microsoft.com/office/drawing/2014/main" id="{E69B3209-7168-4BE8-A734-CAC6A218B85B}"/>
              </a:ext>
            </a:extLst>
          </p:cNvPr>
          <p:cNvSpPr>
            <a:spLocks noGrp="1"/>
          </p:cNvSpPr>
          <p:nvPr>
            <p:ph type="title"/>
          </p:nvPr>
        </p:nvSpPr>
        <p:spPr>
          <a:xfrm>
            <a:off x="265545" y="-3"/>
            <a:ext cx="10515600" cy="1325563"/>
          </a:xfrm>
        </p:spPr>
        <p:txBody>
          <a:bodyPr/>
          <a:lstStyle>
            <a:lvl1pPr>
              <a:defRPr>
                <a:solidFill>
                  <a:schemeClr val="bg1"/>
                </a:solidFill>
              </a:defRPr>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46AF6A-61DD-4A56-AF39-6AA3EB1DCA27}"/>
              </a:ext>
            </a:extLst>
          </p:cNvPr>
          <p:cNvSpPr>
            <a:spLocks noGrp="1"/>
          </p:cNvSpPr>
          <p:nvPr>
            <p:ph idx="1"/>
          </p:nvPr>
        </p:nvSpPr>
        <p:spPr>
          <a:xfrm>
            <a:off x="471055" y="1575591"/>
            <a:ext cx="1131454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04AC07-9A6B-4F7F-A963-3D5DDFCAC7BB}"/>
              </a:ext>
            </a:extLst>
          </p:cNvPr>
          <p:cNvSpPr>
            <a:spLocks noGrp="1"/>
          </p:cNvSpPr>
          <p:nvPr>
            <p:ph type="dt" sz="half" idx="10"/>
          </p:nvPr>
        </p:nvSpPr>
        <p:spPr/>
        <p:txBody>
          <a:bodyPr/>
          <a:lstStyle>
            <a:lvl1pPr>
              <a:defRPr>
                <a:solidFill>
                  <a:schemeClr val="bg1"/>
                </a:solidFill>
              </a:defRPr>
            </a:lvl1pPr>
          </a:lstStyle>
          <a:p>
            <a:fld id="{64F878E6-5DE8-41D3-A3D4-164024813DEA}" type="datetime1">
              <a:rPr lang="en-IN" smtClean="0"/>
              <a:t>30-07-2022</a:t>
            </a:fld>
            <a:endParaRPr lang="en-IN"/>
          </a:p>
        </p:txBody>
      </p:sp>
      <p:sp>
        <p:nvSpPr>
          <p:cNvPr id="5" name="Footer Placeholder 4">
            <a:extLst>
              <a:ext uri="{FF2B5EF4-FFF2-40B4-BE49-F238E27FC236}">
                <a16:creationId xmlns:a16="http://schemas.microsoft.com/office/drawing/2014/main" id="{E390D4C8-C118-4C87-936E-D7D19606C0FD}"/>
              </a:ext>
            </a:extLst>
          </p:cNvPr>
          <p:cNvSpPr>
            <a:spLocks noGrp="1"/>
          </p:cNvSpPr>
          <p:nvPr>
            <p:ph type="ftr" sz="quarter" idx="11"/>
          </p:nvPr>
        </p:nvSpPr>
        <p:spPr/>
        <p:txBody>
          <a:bodyPr/>
          <a:lstStyle>
            <a:lvl1pPr>
              <a:defRPr>
                <a:solidFill>
                  <a:schemeClr val="bg1"/>
                </a:solidFill>
              </a:defRPr>
            </a:lvl1p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83239B2E-2678-4B75-A912-F119C9246FC6}"/>
              </a:ext>
            </a:extLst>
          </p:cNvPr>
          <p:cNvSpPr>
            <a:spLocks noGrp="1"/>
          </p:cNvSpPr>
          <p:nvPr>
            <p:ph type="sldNum" sz="quarter" idx="12"/>
          </p:nvPr>
        </p:nvSpPr>
        <p:spPr/>
        <p:txBody>
          <a:bodyPr/>
          <a:lstStyle>
            <a:lvl1pPr>
              <a:defRPr>
                <a:solidFill>
                  <a:schemeClr val="bg1"/>
                </a:solidFill>
              </a:defRPr>
            </a:lvl1pPr>
          </a:lstStyle>
          <a:p>
            <a:fld id="{1631108B-5D83-4953-8F3A-2D4544B1B95C}" type="slidenum">
              <a:rPr lang="en-IN" smtClean="0"/>
              <a:pPr/>
              <a:t>‹#›</a:t>
            </a:fld>
            <a:endParaRPr lang="en-IN"/>
          </a:p>
        </p:txBody>
      </p:sp>
      <p:sp>
        <p:nvSpPr>
          <p:cNvPr id="7" name="Title 1">
            <a:extLst>
              <a:ext uri="{FF2B5EF4-FFF2-40B4-BE49-F238E27FC236}">
                <a16:creationId xmlns:a16="http://schemas.microsoft.com/office/drawing/2014/main" id="{4723912A-56A9-4FA3-A24F-B296638F5F07}"/>
              </a:ext>
            </a:extLst>
          </p:cNvPr>
          <p:cNvSpPr txBox="1">
            <a:spLocks/>
          </p:cNvSpPr>
          <p:nvPr userDrawn="1"/>
        </p:nvSpPr>
        <p:spPr>
          <a:xfrm>
            <a:off x="625763" y="-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a:t>Click to edit Master title style</a:t>
            </a:r>
            <a:endParaRPr lang="en-IN"/>
          </a:p>
        </p:txBody>
      </p:sp>
      <p:sp>
        <p:nvSpPr>
          <p:cNvPr id="8" name="Rectangle 7">
            <a:extLst>
              <a:ext uri="{FF2B5EF4-FFF2-40B4-BE49-F238E27FC236}">
                <a16:creationId xmlns:a16="http://schemas.microsoft.com/office/drawing/2014/main" id="{311A7085-B949-4227-A3FB-FDCA1E9F1C54}"/>
              </a:ext>
            </a:extLst>
          </p:cNvPr>
          <p:cNvSpPr/>
          <p:nvPr userDrawn="1"/>
        </p:nvSpPr>
        <p:spPr>
          <a:xfrm>
            <a:off x="0" y="-1"/>
            <a:ext cx="12192000" cy="1325563"/>
          </a:xfrm>
          <a:prstGeom prst="rect">
            <a:avLst/>
          </a:prstGeom>
          <a:solidFill>
            <a:srgbClr val="0035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81" dirty="0"/>
          </a:p>
        </p:txBody>
      </p:sp>
      <p:pic>
        <p:nvPicPr>
          <p:cNvPr id="10" name="Picture 9">
            <a:extLst>
              <a:ext uri="{FF2B5EF4-FFF2-40B4-BE49-F238E27FC236}">
                <a16:creationId xmlns:a16="http://schemas.microsoft.com/office/drawing/2014/main" id="{B679EC21-C9D0-498D-BB2E-57630D372E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45300" y="-460034"/>
            <a:ext cx="6096000" cy="2131057"/>
          </a:xfrm>
          <a:prstGeom prst="rect">
            <a:avLst/>
          </a:prstGeom>
        </p:spPr>
      </p:pic>
    </p:spTree>
    <p:extLst>
      <p:ext uri="{BB962C8B-B14F-4D97-AF65-F5344CB8AC3E}">
        <p14:creationId xmlns:p14="http://schemas.microsoft.com/office/powerpoint/2010/main" val="4156804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087E-D393-4464-A0F5-2EBF9CF73B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5ABB515-236D-4D1E-915D-55F39DC23E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6C4B48-7C5E-431F-91BF-ADEA4E808D13}"/>
              </a:ext>
            </a:extLst>
          </p:cNvPr>
          <p:cNvSpPr>
            <a:spLocks noGrp="1"/>
          </p:cNvSpPr>
          <p:nvPr>
            <p:ph type="dt" sz="half" idx="10"/>
          </p:nvPr>
        </p:nvSpPr>
        <p:spPr/>
        <p:txBody>
          <a:bodyPr/>
          <a:lstStyle/>
          <a:p>
            <a:fld id="{8612759B-DFAA-4B1D-B1DA-A6D7528E687A}" type="datetime1">
              <a:rPr lang="en-IN" smtClean="0"/>
              <a:t>30-07-2022</a:t>
            </a:fld>
            <a:endParaRPr lang="en-IN"/>
          </a:p>
        </p:txBody>
      </p:sp>
      <p:sp>
        <p:nvSpPr>
          <p:cNvPr id="5" name="Footer Placeholder 4">
            <a:extLst>
              <a:ext uri="{FF2B5EF4-FFF2-40B4-BE49-F238E27FC236}">
                <a16:creationId xmlns:a16="http://schemas.microsoft.com/office/drawing/2014/main" id="{7E9A84E2-B099-4ED0-ADCF-D0975083732C}"/>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657241B7-2DBD-4BB5-93E2-165E4C124A06}"/>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2011139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6599-4E85-45B4-BD48-776D4ED2DE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56F426-F3F1-4F92-8855-5FC1F63935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B5EF02-08C7-475A-BC38-42BDBCC077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29C42F-B1E8-4494-8E43-2A0140D8C9D2}"/>
              </a:ext>
            </a:extLst>
          </p:cNvPr>
          <p:cNvSpPr>
            <a:spLocks noGrp="1"/>
          </p:cNvSpPr>
          <p:nvPr>
            <p:ph type="dt" sz="half" idx="10"/>
          </p:nvPr>
        </p:nvSpPr>
        <p:spPr/>
        <p:txBody>
          <a:bodyPr/>
          <a:lstStyle/>
          <a:p>
            <a:fld id="{D9BB25A6-D73F-403B-AEA9-737FCBFC017F}" type="datetime1">
              <a:rPr lang="en-IN" smtClean="0"/>
              <a:t>30-07-2022</a:t>
            </a:fld>
            <a:endParaRPr lang="en-IN"/>
          </a:p>
        </p:txBody>
      </p:sp>
      <p:sp>
        <p:nvSpPr>
          <p:cNvPr id="6" name="Footer Placeholder 5">
            <a:extLst>
              <a:ext uri="{FF2B5EF4-FFF2-40B4-BE49-F238E27FC236}">
                <a16:creationId xmlns:a16="http://schemas.microsoft.com/office/drawing/2014/main" id="{2AEBA9A5-CF8B-4D73-B2C4-0CD7AA7CDEF6}"/>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7" name="Slide Number Placeholder 6">
            <a:extLst>
              <a:ext uri="{FF2B5EF4-FFF2-40B4-BE49-F238E27FC236}">
                <a16:creationId xmlns:a16="http://schemas.microsoft.com/office/drawing/2014/main" id="{944AD931-E1AB-41F3-826A-5C44C121A68E}"/>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3283396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B9838-09C9-4F7C-BB9B-388FD23584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975FA4-00B2-4432-A403-22FD72B3DF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C9AB69-BCDC-462F-A9FF-9CCCB60436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E27AF0A-0D82-455B-B0FC-6B3619E23E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B38246-66E8-440D-B0AB-A11BEE38C6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FAEDE0-5675-4F44-9B37-2731978517BF}"/>
              </a:ext>
            </a:extLst>
          </p:cNvPr>
          <p:cNvSpPr>
            <a:spLocks noGrp="1"/>
          </p:cNvSpPr>
          <p:nvPr>
            <p:ph type="dt" sz="half" idx="10"/>
          </p:nvPr>
        </p:nvSpPr>
        <p:spPr/>
        <p:txBody>
          <a:bodyPr/>
          <a:lstStyle/>
          <a:p>
            <a:fld id="{CE68375E-057B-4514-93A6-D3EBF3481A7A}" type="datetime1">
              <a:rPr lang="en-IN" smtClean="0"/>
              <a:t>30-07-2022</a:t>
            </a:fld>
            <a:endParaRPr lang="en-IN"/>
          </a:p>
        </p:txBody>
      </p:sp>
      <p:sp>
        <p:nvSpPr>
          <p:cNvPr id="8" name="Footer Placeholder 7">
            <a:extLst>
              <a:ext uri="{FF2B5EF4-FFF2-40B4-BE49-F238E27FC236}">
                <a16:creationId xmlns:a16="http://schemas.microsoft.com/office/drawing/2014/main" id="{99B6413A-D69A-473C-B0CF-4D56949FB081}"/>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9" name="Slide Number Placeholder 8">
            <a:extLst>
              <a:ext uri="{FF2B5EF4-FFF2-40B4-BE49-F238E27FC236}">
                <a16:creationId xmlns:a16="http://schemas.microsoft.com/office/drawing/2014/main" id="{860708BA-C3CD-4248-BBDE-5BE6F0F2628B}"/>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3870345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20FAA-6DCF-4252-B3EC-FA7F4CB682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8DA22D-8942-46EF-9D82-DF3E8E5CF9C3}"/>
              </a:ext>
            </a:extLst>
          </p:cNvPr>
          <p:cNvSpPr>
            <a:spLocks noGrp="1"/>
          </p:cNvSpPr>
          <p:nvPr>
            <p:ph type="dt" sz="half" idx="10"/>
          </p:nvPr>
        </p:nvSpPr>
        <p:spPr/>
        <p:txBody>
          <a:bodyPr/>
          <a:lstStyle/>
          <a:p>
            <a:fld id="{B6F0425D-FDCC-4A17-8D87-335392127D12}" type="datetime1">
              <a:rPr lang="en-IN" smtClean="0"/>
              <a:t>30-07-2022</a:t>
            </a:fld>
            <a:endParaRPr lang="en-IN"/>
          </a:p>
        </p:txBody>
      </p:sp>
      <p:sp>
        <p:nvSpPr>
          <p:cNvPr id="4" name="Footer Placeholder 3">
            <a:extLst>
              <a:ext uri="{FF2B5EF4-FFF2-40B4-BE49-F238E27FC236}">
                <a16:creationId xmlns:a16="http://schemas.microsoft.com/office/drawing/2014/main" id="{18034EE5-865E-4E55-8448-5948276B0D86}"/>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5" name="Slide Number Placeholder 4">
            <a:extLst>
              <a:ext uri="{FF2B5EF4-FFF2-40B4-BE49-F238E27FC236}">
                <a16:creationId xmlns:a16="http://schemas.microsoft.com/office/drawing/2014/main" id="{28029201-0312-4E64-83A1-BDE09F2A5C8E}"/>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2795215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9E67D8-B0AD-455B-A0C0-3D419AA1AA74}"/>
              </a:ext>
            </a:extLst>
          </p:cNvPr>
          <p:cNvSpPr>
            <a:spLocks noGrp="1"/>
          </p:cNvSpPr>
          <p:nvPr>
            <p:ph type="dt" sz="half" idx="10"/>
          </p:nvPr>
        </p:nvSpPr>
        <p:spPr/>
        <p:txBody>
          <a:bodyPr/>
          <a:lstStyle/>
          <a:p>
            <a:fld id="{B4FCD82F-9CCD-4A74-A2B2-049DC46B7A41}" type="datetime1">
              <a:rPr lang="en-IN" smtClean="0"/>
              <a:t>30-07-2022</a:t>
            </a:fld>
            <a:endParaRPr lang="en-IN"/>
          </a:p>
        </p:txBody>
      </p:sp>
      <p:sp>
        <p:nvSpPr>
          <p:cNvPr id="3" name="Footer Placeholder 2">
            <a:extLst>
              <a:ext uri="{FF2B5EF4-FFF2-40B4-BE49-F238E27FC236}">
                <a16:creationId xmlns:a16="http://schemas.microsoft.com/office/drawing/2014/main" id="{43F28D6B-D434-4CDC-B0CC-B07BB80F6E71}"/>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4" name="Slide Number Placeholder 3">
            <a:extLst>
              <a:ext uri="{FF2B5EF4-FFF2-40B4-BE49-F238E27FC236}">
                <a16:creationId xmlns:a16="http://schemas.microsoft.com/office/drawing/2014/main" id="{E0D392A6-98FA-437D-87A2-34F60479DE20}"/>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302145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F280B-1FDA-46C7-A442-43841C1395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B207AB-DD19-47AA-AD75-90600649B3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EF1BE37-1A31-4543-824B-49A0062FEB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2BBF51-C0CC-41FD-8900-BFCBFF6BDBCD}"/>
              </a:ext>
            </a:extLst>
          </p:cNvPr>
          <p:cNvSpPr>
            <a:spLocks noGrp="1"/>
          </p:cNvSpPr>
          <p:nvPr>
            <p:ph type="dt" sz="half" idx="10"/>
          </p:nvPr>
        </p:nvSpPr>
        <p:spPr/>
        <p:txBody>
          <a:bodyPr/>
          <a:lstStyle/>
          <a:p>
            <a:fld id="{D9A75676-DA14-4817-A26A-B12BCA7EC562}" type="datetime1">
              <a:rPr lang="en-IN" smtClean="0"/>
              <a:t>30-07-2022</a:t>
            </a:fld>
            <a:endParaRPr lang="en-IN"/>
          </a:p>
        </p:txBody>
      </p:sp>
      <p:sp>
        <p:nvSpPr>
          <p:cNvPr id="6" name="Footer Placeholder 5">
            <a:extLst>
              <a:ext uri="{FF2B5EF4-FFF2-40B4-BE49-F238E27FC236}">
                <a16:creationId xmlns:a16="http://schemas.microsoft.com/office/drawing/2014/main" id="{EA27A22A-9F24-4D69-8CFB-C7CD5AF62F95}"/>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7" name="Slide Number Placeholder 6">
            <a:extLst>
              <a:ext uri="{FF2B5EF4-FFF2-40B4-BE49-F238E27FC236}">
                <a16:creationId xmlns:a16="http://schemas.microsoft.com/office/drawing/2014/main" id="{BFF73529-DB74-4470-86BA-47EC2BA17B8C}"/>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222180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A32C5-3865-4BBF-855E-63BB839036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E4E663-86C8-46AC-90E6-3EC8011ED6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0ED078-6054-420A-8D0F-849AC3326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C8CF86-A87F-467B-8614-7EA5A8D98C24}"/>
              </a:ext>
            </a:extLst>
          </p:cNvPr>
          <p:cNvSpPr>
            <a:spLocks noGrp="1"/>
          </p:cNvSpPr>
          <p:nvPr>
            <p:ph type="dt" sz="half" idx="10"/>
          </p:nvPr>
        </p:nvSpPr>
        <p:spPr/>
        <p:txBody>
          <a:bodyPr/>
          <a:lstStyle/>
          <a:p>
            <a:fld id="{A8975BD4-3C3D-4522-BA57-AAB212B87C2C}" type="datetime1">
              <a:rPr lang="en-IN" smtClean="0"/>
              <a:t>30-07-2022</a:t>
            </a:fld>
            <a:endParaRPr lang="en-IN"/>
          </a:p>
        </p:txBody>
      </p:sp>
      <p:sp>
        <p:nvSpPr>
          <p:cNvPr id="6" name="Footer Placeholder 5">
            <a:extLst>
              <a:ext uri="{FF2B5EF4-FFF2-40B4-BE49-F238E27FC236}">
                <a16:creationId xmlns:a16="http://schemas.microsoft.com/office/drawing/2014/main" id="{04FB4CD0-5320-4DA5-9637-2F733BE5FA56}"/>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7" name="Slide Number Placeholder 6">
            <a:extLst>
              <a:ext uri="{FF2B5EF4-FFF2-40B4-BE49-F238E27FC236}">
                <a16:creationId xmlns:a16="http://schemas.microsoft.com/office/drawing/2014/main" id="{38152487-B7C6-4D63-BB58-6885127C57AE}"/>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1208314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655550-7ED8-47EA-B17A-CAB2D198A9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B19CF7-88CB-46E0-9659-22E763C969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3C965-47C2-4E84-B1E3-7FE3DC896C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A6FAC-74AE-4EE7-AA98-EA73129EA8C8}" type="datetime1">
              <a:rPr lang="en-IN" smtClean="0"/>
              <a:t>30-07-2022</a:t>
            </a:fld>
            <a:endParaRPr lang="en-IN"/>
          </a:p>
        </p:txBody>
      </p:sp>
      <p:sp>
        <p:nvSpPr>
          <p:cNvPr id="5" name="Footer Placeholder 4">
            <a:extLst>
              <a:ext uri="{FF2B5EF4-FFF2-40B4-BE49-F238E27FC236}">
                <a16:creationId xmlns:a16="http://schemas.microsoft.com/office/drawing/2014/main" id="{DB56ED3F-D1BC-4116-A066-A1EDAC2195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C088BFA3-FB91-4A27-9CB3-8F216DFBDA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31108B-5D83-4953-8F3A-2D4544B1B95C}" type="slidenum">
              <a:rPr lang="en-IN" smtClean="0"/>
              <a:t>‹#›</a:t>
            </a:fld>
            <a:endParaRPr lang="en-IN"/>
          </a:p>
        </p:txBody>
      </p:sp>
    </p:spTree>
    <p:extLst>
      <p:ext uri="{BB962C8B-B14F-4D97-AF65-F5344CB8AC3E}">
        <p14:creationId xmlns:p14="http://schemas.microsoft.com/office/powerpoint/2010/main" val="2465009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ripublication.com/irph/ijict_spl/ijictv4n7spl_17.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igitalccbeta.coloradocollege.edu/pid/coccc:1346/datastream/OBJ" TargetMode="External"/><Relationship Id="rId5" Type="http://schemas.openxmlformats.org/officeDocument/2006/relationships/hyperlink" Target="https://www.ijcaonline.org/archives/volume167/number9/noor-2017-ijca-914373.pdf" TargetMode="External"/><Relationship Id="rId4" Type="http://schemas.openxmlformats.org/officeDocument/2006/relationships/hyperlink" Target="https://ieeexplore.ieee.org/stamp/stamp.jsp?tp=&amp;arnumber=5721273&amp;tag=1"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ripublication.com/irph/ijict_spl/ijictv4n7spl_17.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ifis.uni-luebeck.de/~moeller/publist-sts-pw-and-m/source/papers/2009/list09.pdf"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76372E7-E6EE-48C7-A823-0B211FAF2B2F}"/>
              </a:ext>
            </a:extLst>
          </p:cNvPr>
          <p:cNvSpPr>
            <a:spLocks noGrp="1"/>
          </p:cNvSpPr>
          <p:nvPr>
            <p:ph type="ctrTitle"/>
          </p:nvPr>
        </p:nvSpPr>
        <p:spPr>
          <a:xfrm>
            <a:off x="1523999" y="1273386"/>
            <a:ext cx="9144000" cy="642500"/>
          </a:xfrm>
        </p:spPr>
        <p:txBody>
          <a:bodyPr>
            <a:noAutofit/>
          </a:bodyPr>
          <a:lstStyle/>
          <a:p>
            <a:pPr>
              <a:lnSpc>
                <a:spcPct val="150000"/>
              </a:lnSpc>
            </a:pPr>
            <a:r>
              <a:rPr lang="en-US" altLang="en-US" sz="3200" b="1" dirty="0">
                <a:solidFill>
                  <a:schemeClr val="bg1"/>
                </a:solidFill>
              </a:rPr>
              <a:t>Department of Information Science and Engineering</a:t>
            </a:r>
            <a:endParaRPr lang="en-IN" sz="3200" b="1" dirty="0">
              <a:solidFill>
                <a:schemeClr val="bg1"/>
              </a:solidFill>
            </a:endParaRPr>
          </a:p>
        </p:txBody>
      </p:sp>
      <p:sp>
        <p:nvSpPr>
          <p:cNvPr id="3" name="Subtitle 2">
            <a:extLst>
              <a:ext uri="{FF2B5EF4-FFF2-40B4-BE49-F238E27FC236}">
                <a16:creationId xmlns:a16="http://schemas.microsoft.com/office/drawing/2014/main" id="{B6EADE57-8E79-41A6-9FD1-489132DC3994}"/>
              </a:ext>
            </a:extLst>
          </p:cNvPr>
          <p:cNvSpPr>
            <a:spLocks noGrp="1"/>
          </p:cNvSpPr>
          <p:nvPr>
            <p:ph type="subTitle" idx="1"/>
          </p:nvPr>
        </p:nvSpPr>
        <p:spPr>
          <a:xfrm>
            <a:off x="106216" y="2716931"/>
            <a:ext cx="11979563" cy="1385810"/>
          </a:xfrm>
        </p:spPr>
        <p:txBody>
          <a:bodyPr>
            <a:normAutofit fontScale="85000" lnSpcReduction="20000"/>
          </a:bodyPr>
          <a:lstStyle/>
          <a:p>
            <a:pPr>
              <a:lnSpc>
                <a:spcPct val="150000"/>
              </a:lnSpc>
              <a:defRPr/>
            </a:pPr>
            <a:r>
              <a:rPr lang="en-US" sz="3600" b="1" dirty="0">
                <a:solidFill>
                  <a:srgbClr val="00359E"/>
                </a:solidFill>
                <a:latin typeface="Times New Roman" panose="02020603050405020304" pitchFamily="18" charset="0"/>
                <a:cs typeface="Times New Roman" panose="02020603050405020304" pitchFamily="18" charset="0"/>
              </a:rPr>
              <a:t>PREOWNED CAR PRICE PREDICTION USING</a:t>
            </a:r>
          </a:p>
          <a:p>
            <a:pPr>
              <a:lnSpc>
                <a:spcPct val="150000"/>
              </a:lnSpc>
              <a:defRPr/>
            </a:pPr>
            <a:r>
              <a:rPr lang="en-US" sz="3600" b="1" dirty="0">
                <a:solidFill>
                  <a:srgbClr val="00359E"/>
                </a:solidFill>
                <a:latin typeface="Times New Roman" panose="02020603050405020304" pitchFamily="18" charset="0"/>
                <a:cs typeface="Times New Roman" panose="02020603050405020304" pitchFamily="18" charset="0"/>
              </a:rPr>
              <a:t>MACHINE LEARNING</a:t>
            </a:r>
          </a:p>
        </p:txBody>
      </p:sp>
      <p:pic>
        <p:nvPicPr>
          <p:cNvPr id="6" name="Picture 5">
            <a:extLst>
              <a:ext uri="{FF2B5EF4-FFF2-40B4-BE49-F238E27FC236}">
                <a16:creationId xmlns:a16="http://schemas.microsoft.com/office/drawing/2014/main" id="{39E32A07-D7CF-405C-860C-A3CEBB1C06C7}"/>
              </a:ext>
            </a:extLst>
          </p:cNvPr>
          <p:cNvPicPr>
            <a:picLocks noChangeAspect="1"/>
          </p:cNvPicPr>
          <p:nvPr/>
        </p:nvPicPr>
        <p:blipFill>
          <a:blip r:embed="rId3"/>
          <a:stretch>
            <a:fillRect/>
          </a:stretch>
        </p:blipFill>
        <p:spPr>
          <a:xfrm>
            <a:off x="2342645" y="209550"/>
            <a:ext cx="7506711" cy="955849"/>
          </a:xfrm>
          <a:prstGeom prst="rect">
            <a:avLst/>
          </a:prstGeom>
        </p:spPr>
      </p:pic>
      <p:sp>
        <p:nvSpPr>
          <p:cNvPr id="4" name="Rectangle 3">
            <a:extLst>
              <a:ext uri="{FF2B5EF4-FFF2-40B4-BE49-F238E27FC236}">
                <a16:creationId xmlns:a16="http://schemas.microsoft.com/office/drawing/2014/main" id="{856015E2-8CBD-4CD7-96CD-D8B804AE9228}"/>
              </a:ext>
            </a:extLst>
          </p:cNvPr>
          <p:cNvSpPr/>
          <p:nvPr/>
        </p:nvSpPr>
        <p:spPr>
          <a:xfrm>
            <a:off x="0" y="-1"/>
            <a:ext cx="12192000" cy="2050474"/>
          </a:xfrm>
          <a:prstGeom prst="rect">
            <a:avLst/>
          </a:prstGeom>
          <a:solidFill>
            <a:srgbClr val="0035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81" dirty="0"/>
          </a:p>
        </p:txBody>
      </p:sp>
      <p:pic>
        <p:nvPicPr>
          <p:cNvPr id="9" name="Picture 8">
            <a:extLst>
              <a:ext uri="{FF2B5EF4-FFF2-40B4-BE49-F238E27FC236}">
                <a16:creationId xmlns:a16="http://schemas.microsoft.com/office/drawing/2014/main" id="{6BAC882B-C863-4CC4-AAB5-4F7691416F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18" y="-1545182"/>
            <a:ext cx="12085782" cy="4262113"/>
          </a:xfrm>
          <a:prstGeom prst="rect">
            <a:avLst/>
          </a:prstGeom>
        </p:spPr>
      </p:pic>
      <p:sp>
        <p:nvSpPr>
          <p:cNvPr id="13" name="Rectangle 12">
            <a:extLst>
              <a:ext uri="{FF2B5EF4-FFF2-40B4-BE49-F238E27FC236}">
                <a16:creationId xmlns:a16="http://schemas.microsoft.com/office/drawing/2014/main" id="{E20E6EE0-C3A2-4143-B00A-06140181D2FF}"/>
              </a:ext>
            </a:extLst>
          </p:cNvPr>
          <p:cNvSpPr/>
          <p:nvPr/>
        </p:nvSpPr>
        <p:spPr>
          <a:xfrm>
            <a:off x="0" y="5892800"/>
            <a:ext cx="12192000" cy="1110673"/>
          </a:xfrm>
          <a:prstGeom prst="rect">
            <a:avLst/>
          </a:prstGeom>
          <a:solidFill>
            <a:srgbClr val="0035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81" dirty="0"/>
          </a:p>
        </p:txBody>
      </p:sp>
      <p:sp>
        <p:nvSpPr>
          <p:cNvPr id="16" name="TextBox 15">
            <a:extLst>
              <a:ext uri="{FF2B5EF4-FFF2-40B4-BE49-F238E27FC236}">
                <a16:creationId xmlns:a16="http://schemas.microsoft.com/office/drawing/2014/main" id="{72958274-3335-49E0-91B0-C65F891062E8}"/>
              </a:ext>
            </a:extLst>
          </p:cNvPr>
          <p:cNvSpPr txBox="1"/>
          <p:nvPr/>
        </p:nvSpPr>
        <p:spPr>
          <a:xfrm>
            <a:off x="1270001" y="6019801"/>
            <a:ext cx="9779000" cy="584775"/>
          </a:xfrm>
          <a:prstGeom prst="rect">
            <a:avLst/>
          </a:prstGeom>
          <a:noFill/>
        </p:spPr>
        <p:txBody>
          <a:bodyPr wrap="square" rtlCol="0">
            <a:spAutoFit/>
          </a:bodyPr>
          <a:lstStyle/>
          <a:p>
            <a:pPr algn="ctr"/>
            <a:r>
              <a:rPr lang="en-IN" sz="3200" b="1" dirty="0">
                <a:solidFill>
                  <a:schemeClr val="bg1"/>
                </a:solidFill>
              </a:rPr>
              <a:t>Date : 30-07-2022</a:t>
            </a:r>
          </a:p>
        </p:txBody>
      </p:sp>
      <p:sp>
        <p:nvSpPr>
          <p:cNvPr id="2" name="TextBox 1">
            <a:extLst>
              <a:ext uri="{FF2B5EF4-FFF2-40B4-BE49-F238E27FC236}">
                <a16:creationId xmlns:a16="http://schemas.microsoft.com/office/drawing/2014/main" id="{641CBF25-3D67-4B37-8DFD-9239E0B7847A}"/>
              </a:ext>
            </a:extLst>
          </p:cNvPr>
          <p:cNvSpPr txBox="1"/>
          <p:nvPr/>
        </p:nvSpPr>
        <p:spPr>
          <a:xfrm>
            <a:off x="106217" y="1187286"/>
            <a:ext cx="11979563" cy="523220"/>
          </a:xfrm>
          <a:prstGeom prst="rect">
            <a:avLst/>
          </a:prstGeom>
          <a:noFill/>
        </p:spPr>
        <p:txBody>
          <a:bodyPr wrap="square" rtlCol="0">
            <a:spAutoFit/>
          </a:bodyPr>
          <a:lstStyle/>
          <a:p>
            <a:pPr algn="ctr"/>
            <a:r>
              <a:rPr lang="en-US" sz="2800" b="1" dirty="0">
                <a:solidFill>
                  <a:schemeClr val="bg1"/>
                </a:solidFill>
              </a:rPr>
              <a:t>Department of Information Science and Engineering</a:t>
            </a:r>
            <a:endParaRPr lang="en-IN" sz="2800" b="1" dirty="0">
              <a:solidFill>
                <a:schemeClr val="bg1"/>
              </a:solidFill>
            </a:endParaRPr>
          </a:p>
        </p:txBody>
      </p:sp>
      <p:sp>
        <p:nvSpPr>
          <p:cNvPr id="5" name="TextBox 4">
            <a:extLst>
              <a:ext uri="{FF2B5EF4-FFF2-40B4-BE49-F238E27FC236}">
                <a16:creationId xmlns:a16="http://schemas.microsoft.com/office/drawing/2014/main" id="{36894885-9C8F-4EF2-8D33-CC059B3A60C3}"/>
              </a:ext>
            </a:extLst>
          </p:cNvPr>
          <p:cNvSpPr txBox="1"/>
          <p:nvPr/>
        </p:nvSpPr>
        <p:spPr>
          <a:xfrm>
            <a:off x="-5" y="2220598"/>
            <a:ext cx="12192000" cy="523220"/>
          </a:xfrm>
          <a:prstGeom prst="rect">
            <a:avLst/>
          </a:prstGeom>
          <a:noFill/>
        </p:spPr>
        <p:txBody>
          <a:bodyPr wrap="square" rtlCol="0">
            <a:spAutoFit/>
          </a:bodyPr>
          <a:lstStyle/>
          <a:p>
            <a:pPr algn="ctr"/>
            <a:r>
              <a:rPr lang="en-IN" sz="2800" b="1" dirty="0"/>
              <a:t>Project Phase 1</a:t>
            </a:r>
          </a:p>
        </p:txBody>
      </p:sp>
      <p:sp>
        <p:nvSpPr>
          <p:cNvPr id="11" name="TextBox 10">
            <a:extLst>
              <a:ext uri="{FF2B5EF4-FFF2-40B4-BE49-F238E27FC236}">
                <a16:creationId xmlns:a16="http://schemas.microsoft.com/office/drawing/2014/main" id="{979BEA96-7E44-4152-9008-F603D75DF5A9}"/>
              </a:ext>
            </a:extLst>
          </p:cNvPr>
          <p:cNvSpPr txBox="1"/>
          <p:nvPr/>
        </p:nvSpPr>
        <p:spPr>
          <a:xfrm>
            <a:off x="106216" y="4234428"/>
            <a:ext cx="4359564" cy="1477328"/>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Project Batch </a:t>
            </a:r>
          </a:p>
          <a:p>
            <a:pPr algn="ctr"/>
            <a:r>
              <a:rPr lang="en-IN" b="1" dirty="0">
                <a:latin typeface="Times New Roman" panose="02020603050405020304" pitchFamily="18" charset="0"/>
                <a:cs typeface="Times New Roman" panose="02020603050405020304" pitchFamily="18" charset="0"/>
              </a:rPr>
              <a:t>REUBEN V K - 1NT20IS410</a:t>
            </a:r>
          </a:p>
          <a:p>
            <a:pPr algn="ctr"/>
            <a:r>
              <a:rPr lang="en-IN" b="1" dirty="0">
                <a:latin typeface="Times New Roman" panose="02020603050405020304" pitchFamily="18" charset="0"/>
                <a:cs typeface="Times New Roman" panose="02020603050405020304" pitchFamily="18" charset="0"/>
              </a:rPr>
              <a:t>ANNAPURNA B N -1NT20IS401</a:t>
            </a:r>
          </a:p>
          <a:p>
            <a:pPr algn="ctr"/>
            <a:r>
              <a:rPr lang="en-IN" b="1" dirty="0">
                <a:latin typeface="Times New Roman" panose="02020603050405020304" pitchFamily="18" charset="0"/>
                <a:cs typeface="Times New Roman" panose="02020603050405020304" pitchFamily="18" charset="0"/>
              </a:rPr>
              <a:t>YASHODHA R N - 1NT20IS416</a:t>
            </a:r>
          </a:p>
          <a:p>
            <a:pPr algn="ctr"/>
            <a:r>
              <a:rPr lang="en-IN" b="1" dirty="0">
                <a:latin typeface="Times New Roman" panose="02020603050405020304" pitchFamily="18" charset="0"/>
                <a:cs typeface="Times New Roman" panose="02020603050405020304" pitchFamily="18" charset="0"/>
              </a:rPr>
              <a:t>NIKHIL P G - 1NT20IS406  </a:t>
            </a:r>
          </a:p>
        </p:txBody>
      </p:sp>
      <p:sp>
        <p:nvSpPr>
          <p:cNvPr id="14" name="TextBox 13">
            <a:extLst>
              <a:ext uri="{FF2B5EF4-FFF2-40B4-BE49-F238E27FC236}">
                <a16:creationId xmlns:a16="http://schemas.microsoft.com/office/drawing/2014/main" id="{061EC3FB-1226-4611-8F44-7507D647E0F4}"/>
              </a:ext>
            </a:extLst>
          </p:cNvPr>
          <p:cNvSpPr txBox="1"/>
          <p:nvPr/>
        </p:nvSpPr>
        <p:spPr>
          <a:xfrm>
            <a:off x="7561681" y="4472307"/>
            <a:ext cx="4524098" cy="1200329"/>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Guide Name, and Designation</a:t>
            </a:r>
          </a:p>
          <a:p>
            <a:pPr algn="ctr"/>
            <a:r>
              <a:rPr lang="en-US" b="1" dirty="0" err="1">
                <a:latin typeface="Times New Roman" panose="02020603050405020304" pitchFamily="18" charset="0"/>
                <a:cs typeface="Times New Roman" panose="02020603050405020304" pitchFamily="18" charset="0"/>
              </a:rPr>
              <a:t>Ms.Ullal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Akshatha</a:t>
            </a:r>
            <a:r>
              <a:rPr lang="en-US" b="1" dirty="0">
                <a:latin typeface="Times New Roman" panose="02020603050405020304" pitchFamily="18" charset="0"/>
                <a:cs typeface="Times New Roman" panose="02020603050405020304" pitchFamily="18" charset="0"/>
              </a:rPr>
              <a:t> Nayak, </a:t>
            </a:r>
          </a:p>
          <a:p>
            <a:pPr algn="ctr"/>
            <a:r>
              <a:rPr lang="en-US" b="1" dirty="0">
                <a:latin typeface="Times New Roman" panose="02020603050405020304" pitchFamily="18" charset="0"/>
                <a:cs typeface="Times New Roman" panose="02020603050405020304" pitchFamily="18" charset="0"/>
              </a:rPr>
              <a:t>Assistant Professor</a:t>
            </a:r>
            <a:endParaRPr lang="en-IN" b="1" dirty="0">
              <a:latin typeface="Times New Roman" panose="02020603050405020304" pitchFamily="18" charset="0"/>
              <a:cs typeface="Times New Roman" panose="02020603050405020304" pitchFamily="18" charset="0"/>
            </a:endParaRPr>
          </a:p>
          <a:p>
            <a:pPr algn="ct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05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13415-7674-13B7-BD0C-8E2370ED4C27}"/>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B5A3AFA3-2FC5-C0B4-54AB-DADD1B972A5B}"/>
              </a:ext>
            </a:extLst>
          </p:cNvPr>
          <p:cNvSpPr>
            <a:spLocks noGrp="1"/>
          </p:cNvSpPr>
          <p:nvPr>
            <p:ph idx="1"/>
          </p:nvPr>
        </p:nvSpPr>
        <p:spPr/>
        <p:txBody>
          <a:bodyPr>
            <a:normAutofit fontScale="92500" lnSpcReduction="10000"/>
          </a:bodyPr>
          <a:lstStyle/>
          <a:p>
            <a:r>
              <a:rPr lang="en-IN" dirty="0"/>
              <a:t>Here first we need to gather information of cars, we may certain features like model, seller type, kilometres driven, fuel type etc.</a:t>
            </a:r>
          </a:p>
          <a:p>
            <a:r>
              <a:rPr lang="en-IN" dirty="0"/>
              <a:t>Comparing the given data using Forest regression and another hybrid model.</a:t>
            </a:r>
          </a:p>
          <a:p>
            <a:pPr marL="0" indent="0">
              <a:buNone/>
            </a:pPr>
            <a:endParaRPr lang="en-IN" dirty="0"/>
          </a:p>
          <a:p>
            <a:r>
              <a:rPr lang="en-US" dirty="0"/>
              <a:t>We are going to use K-means clustering combined with random forests to form a group to predict pre-owned car price more accurately. </a:t>
            </a:r>
            <a:endParaRPr lang="en-IN" dirty="0"/>
          </a:p>
          <a:p>
            <a:r>
              <a:rPr lang="en-US" dirty="0"/>
              <a:t>Data of used cars is collected first. The modelling process is as follows</a:t>
            </a:r>
            <a:endParaRPr lang="en-IN" dirty="0"/>
          </a:p>
          <a:p>
            <a:r>
              <a:rPr lang="en-US" dirty="0"/>
              <a:t>Use K-means clustering to divide the data into several categories. </a:t>
            </a:r>
          </a:p>
          <a:p>
            <a:r>
              <a:rPr lang="en-US" dirty="0"/>
              <a:t>The measurement method usually used to compare the results of different k values is the average distance between a data point and its cluster centroid. </a:t>
            </a:r>
          </a:p>
          <a:p>
            <a:pPr marL="0" indent="0">
              <a:buNone/>
            </a:pPr>
            <a:endParaRPr lang="en-IN" dirty="0"/>
          </a:p>
          <a:p>
            <a:endParaRPr lang="en-IN" dirty="0"/>
          </a:p>
        </p:txBody>
      </p:sp>
      <p:sp>
        <p:nvSpPr>
          <p:cNvPr id="4" name="Date Placeholder 3">
            <a:extLst>
              <a:ext uri="{FF2B5EF4-FFF2-40B4-BE49-F238E27FC236}">
                <a16:creationId xmlns:a16="http://schemas.microsoft.com/office/drawing/2014/main" id="{8934FDB9-60D8-F20B-7178-ABB044283FAA}"/>
              </a:ext>
            </a:extLst>
          </p:cNvPr>
          <p:cNvSpPr>
            <a:spLocks noGrp="1"/>
          </p:cNvSpPr>
          <p:nvPr>
            <p:ph type="dt" sz="half" idx="10"/>
          </p:nvPr>
        </p:nvSpPr>
        <p:spPr/>
        <p:txBody>
          <a:bodyPr/>
          <a:lstStyle/>
          <a:p>
            <a:fld id="{64F878E6-5DE8-41D3-A3D4-164024813DEA}" type="datetime1">
              <a:rPr lang="en-IN" smtClean="0"/>
              <a:t>30-07-2022</a:t>
            </a:fld>
            <a:endParaRPr lang="en-IN"/>
          </a:p>
        </p:txBody>
      </p:sp>
      <p:sp>
        <p:nvSpPr>
          <p:cNvPr id="5" name="Footer Placeholder 4">
            <a:extLst>
              <a:ext uri="{FF2B5EF4-FFF2-40B4-BE49-F238E27FC236}">
                <a16:creationId xmlns:a16="http://schemas.microsoft.com/office/drawing/2014/main" id="{0E0D85CE-3C64-A2A2-050A-045C31558BC7}"/>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6CB72C8C-ACB7-66CF-B295-7B163FD128B6}"/>
              </a:ext>
            </a:extLst>
          </p:cNvPr>
          <p:cNvSpPr>
            <a:spLocks noGrp="1"/>
          </p:cNvSpPr>
          <p:nvPr>
            <p:ph type="sldNum" sz="quarter" idx="12"/>
          </p:nvPr>
        </p:nvSpPr>
        <p:spPr/>
        <p:txBody>
          <a:bodyPr/>
          <a:lstStyle/>
          <a:p>
            <a:fld id="{1631108B-5D83-4953-8F3A-2D4544B1B95C}" type="slidenum">
              <a:rPr lang="en-IN" smtClean="0"/>
              <a:pPr/>
              <a:t>10</a:t>
            </a:fld>
            <a:endParaRPr lang="en-IN"/>
          </a:p>
        </p:txBody>
      </p:sp>
    </p:spTree>
    <p:extLst>
      <p:ext uri="{BB962C8B-B14F-4D97-AF65-F5344CB8AC3E}">
        <p14:creationId xmlns:p14="http://schemas.microsoft.com/office/powerpoint/2010/main" val="821631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84271-48ED-FE81-56AF-06045ADCA134}"/>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500D8E0E-3BD9-63CB-BFDF-8C66E4162E01}"/>
              </a:ext>
            </a:extLst>
          </p:cNvPr>
          <p:cNvSpPr>
            <a:spLocks noGrp="1"/>
          </p:cNvSpPr>
          <p:nvPr>
            <p:ph idx="1"/>
          </p:nvPr>
        </p:nvSpPr>
        <p:spPr/>
        <p:txBody>
          <a:bodyPr>
            <a:normAutofit lnSpcReduction="10000"/>
          </a:bodyPr>
          <a:lstStyle/>
          <a:p>
            <a:r>
              <a:rPr lang="en-US" dirty="0"/>
              <a:t>Use k sets of data and random forest algorithm to train k models. After determining the category of the new data, the corresponding model can be used to calculate the price of car.</a:t>
            </a:r>
          </a:p>
          <a:p>
            <a:endParaRPr lang="en-US" dirty="0"/>
          </a:p>
          <a:p>
            <a:r>
              <a:rPr lang="en-US" dirty="0"/>
              <a:t>Random Forest regression-</a:t>
            </a:r>
            <a:r>
              <a:rPr lang="en-IN" dirty="0"/>
              <a:t> </a:t>
            </a:r>
            <a:r>
              <a:rPr lang="en-US" dirty="0"/>
              <a:t>Random Forest algorithm is a popular supervised machine learning algorithm that relies on the concept of ensemble learning and can be deployed for both classification and regression problems in machine learning.</a:t>
            </a:r>
          </a:p>
          <a:p>
            <a:r>
              <a:rPr lang="en-US" dirty="0"/>
              <a:t>The proposed system is a regression-based task, where we have to predict output that should be continuous numeric values. Hence, the average of previously observed labels will give us a final prediction. </a:t>
            </a:r>
          </a:p>
        </p:txBody>
      </p:sp>
      <p:sp>
        <p:nvSpPr>
          <p:cNvPr id="4" name="Date Placeholder 3">
            <a:extLst>
              <a:ext uri="{FF2B5EF4-FFF2-40B4-BE49-F238E27FC236}">
                <a16:creationId xmlns:a16="http://schemas.microsoft.com/office/drawing/2014/main" id="{F5AD54BA-033E-E83E-08CE-CCD4CD64C28D}"/>
              </a:ext>
            </a:extLst>
          </p:cNvPr>
          <p:cNvSpPr>
            <a:spLocks noGrp="1"/>
          </p:cNvSpPr>
          <p:nvPr>
            <p:ph type="dt" sz="half" idx="10"/>
          </p:nvPr>
        </p:nvSpPr>
        <p:spPr/>
        <p:txBody>
          <a:bodyPr/>
          <a:lstStyle/>
          <a:p>
            <a:fld id="{64F878E6-5DE8-41D3-A3D4-164024813DEA}" type="datetime1">
              <a:rPr lang="en-IN" smtClean="0"/>
              <a:t>30-07-2022</a:t>
            </a:fld>
            <a:endParaRPr lang="en-IN"/>
          </a:p>
        </p:txBody>
      </p:sp>
      <p:sp>
        <p:nvSpPr>
          <p:cNvPr id="5" name="Footer Placeholder 4">
            <a:extLst>
              <a:ext uri="{FF2B5EF4-FFF2-40B4-BE49-F238E27FC236}">
                <a16:creationId xmlns:a16="http://schemas.microsoft.com/office/drawing/2014/main" id="{DF35966B-7B2E-3D35-7287-00E81E693376}"/>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C3E5189E-5848-247E-4F4F-9005283DEF0D}"/>
              </a:ext>
            </a:extLst>
          </p:cNvPr>
          <p:cNvSpPr>
            <a:spLocks noGrp="1"/>
          </p:cNvSpPr>
          <p:nvPr>
            <p:ph type="sldNum" sz="quarter" idx="12"/>
          </p:nvPr>
        </p:nvSpPr>
        <p:spPr/>
        <p:txBody>
          <a:bodyPr/>
          <a:lstStyle/>
          <a:p>
            <a:fld id="{1631108B-5D83-4953-8F3A-2D4544B1B95C}" type="slidenum">
              <a:rPr lang="en-IN" smtClean="0"/>
              <a:pPr/>
              <a:t>11</a:t>
            </a:fld>
            <a:endParaRPr lang="en-IN"/>
          </a:p>
        </p:txBody>
      </p:sp>
    </p:spTree>
    <p:extLst>
      <p:ext uri="{BB962C8B-B14F-4D97-AF65-F5344CB8AC3E}">
        <p14:creationId xmlns:p14="http://schemas.microsoft.com/office/powerpoint/2010/main" val="2493260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28ECA-4D8B-D311-8B15-9553F0F2F634}"/>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41F1FE1B-4846-324C-A05E-1B790B9B938F}"/>
              </a:ext>
            </a:extLst>
          </p:cNvPr>
          <p:cNvSpPr>
            <a:spLocks noGrp="1"/>
          </p:cNvSpPr>
          <p:nvPr>
            <p:ph idx="1"/>
          </p:nvPr>
        </p:nvSpPr>
        <p:spPr/>
        <p:txBody>
          <a:bodyPr/>
          <a:lstStyle/>
          <a:p>
            <a:pPr marL="0" indent="0">
              <a:buNone/>
            </a:pPr>
            <a:r>
              <a:rPr lang="en-US" dirty="0"/>
              <a:t>Algorithm for Random Forest </a:t>
            </a:r>
          </a:p>
          <a:p>
            <a:pPr marL="571500" indent="-571500">
              <a:buAutoNum type="romanLcPeriod"/>
            </a:pPr>
            <a:r>
              <a:rPr lang="en-US" dirty="0"/>
              <a:t>Select random samples from a given dataset and build multiple subsets. </a:t>
            </a:r>
          </a:p>
          <a:p>
            <a:pPr marL="571500" indent="-571500">
              <a:buAutoNum type="romanLcPeriod"/>
            </a:pPr>
            <a:r>
              <a:rPr lang="en-US" dirty="0"/>
              <a:t>Build a decision tree associated with every subset. </a:t>
            </a:r>
          </a:p>
          <a:p>
            <a:pPr marL="571500" indent="-571500">
              <a:buAutoNum type="romanLcPeriod"/>
            </a:pPr>
            <a:r>
              <a:rPr lang="en-US" dirty="0"/>
              <a:t>Every decision tree will output a prediction.</a:t>
            </a:r>
          </a:p>
          <a:p>
            <a:pPr marL="571500" indent="-571500">
              <a:buAutoNum type="romanLcPeriod"/>
            </a:pPr>
            <a:r>
              <a:rPr lang="en-US" dirty="0"/>
              <a:t>Take the average of these predicted values. v. The average value will be the final prediction.</a:t>
            </a:r>
            <a:endParaRPr lang="en-IN" dirty="0"/>
          </a:p>
        </p:txBody>
      </p:sp>
      <p:sp>
        <p:nvSpPr>
          <p:cNvPr id="4" name="Date Placeholder 3">
            <a:extLst>
              <a:ext uri="{FF2B5EF4-FFF2-40B4-BE49-F238E27FC236}">
                <a16:creationId xmlns:a16="http://schemas.microsoft.com/office/drawing/2014/main" id="{8F06D993-6E34-1F61-9894-BEF0006DB70A}"/>
              </a:ext>
            </a:extLst>
          </p:cNvPr>
          <p:cNvSpPr>
            <a:spLocks noGrp="1"/>
          </p:cNvSpPr>
          <p:nvPr>
            <p:ph type="dt" sz="half" idx="10"/>
          </p:nvPr>
        </p:nvSpPr>
        <p:spPr/>
        <p:txBody>
          <a:bodyPr/>
          <a:lstStyle/>
          <a:p>
            <a:fld id="{64F878E6-5DE8-41D3-A3D4-164024813DEA}" type="datetime1">
              <a:rPr lang="en-IN" smtClean="0"/>
              <a:t>30-07-2022</a:t>
            </a:fld>
            <a:endParaRPr lang="en-IN"/>
          </a:p>
        </p:txBody>
      </p:sp>
      <p:sp>
        <p:nvSpPr>
          <p:cNvPr id="5" name="Footer Placeholder 4">
            <a:extLst>
              <a:ext uri="{FF2B5EF4-FFF2-40B4-BE49-F238E27FC236}">
                <a16:creationId xmlns:a16="http://schemas.microsoft.com/office/drawing/2014/main" id="{6F44D319-030E-D36A-8812-CE333BEAF6D7}"/>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0D9BA6CC-ADEA-7B9E-7F07-BC6740E84399}"/>
              </a:ext>
            </a:extLst>
          </p:cNvPr>
          <p:cNvSpPr>
            <a:spLocks noGrp="1"/>
          </p:cNvSpPr>
          <p:nvPr>
            <p:ph type="sldNum" sz="quarter" idx="12"/>
          </p:nvPr>
        </p:nvSpPr>
        <p:spPr/>
        <p:txBody>
          <a:bodyPr/>
          <a:lstStyle/>
          <a:p>
            <a:fld id="{1631108B-5D83-4953-8F3A-2D4544B1B95C}" type="slidenum">
              <a:rPr lang="en-IN" smtClean="0"/>
              <a:pPr/>
              <a:t>12</a:t>
            </a:fld>
            <a:endParaRPr lang="en-IN"/>
          </a:p>
        </p:txBody>
      </p:sp>
    </p:spTree>
    <p:extLst>
      <p:ext uri="{BB962C8B-B14F-4D97-AF65-F5344CB8AC3E}">
        <p14:creationId xmlns:p14="http://schemas.microsoft.com/office/powerpoint/2010/main" val="1153807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8978C-76A2-E1A1-6147-6144DF7EAA44}"/>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D0BD9A1-C939-3EB3-A1C1-A833DEA25D1C}"/>
              </a:ext>
            </a:extLst>
          </p:cNvPr>
          <p:cNvSpPr>
            <a:spLocks noGrp="1"/>
          </p:cNvSpPr>
          <p:nvPr>
            <p:ph idx="1"/>
          </p:nvPr>
        </p:nvSpPr>
        <p:spPr/>
        <p:txBody>
          <a:bodyPr/>
          <a:lstStyle/>
          <a:p>
            <a:pPr marL="0" indent="0">
              <a:buNone/>
            </a:pPr>
            <a:r>
              <a:rPr lang="en-US" dirty="0"/>
              <a:t>With the increased prices of new cars and the financial incapability of the customers to buy them, Used Car sales are on a global increase. Therefore, there is an urgent need for a Used Car Price Prediction system that effectively determines the worthiness of the car using a variety of features. The proposed system will help to determine the accurate price of used cars price prediction.</a:t>
            </a:r>
            <a:endParaRPr lang="en-IN" dirty="0"/>
          </a:p>
        </p:txBody>
      </p:sp>
      <p:sp>
        <p:nvSpPr>
          <p:cNvPr id="4" name="Date Placeholder 3">
            <a:extLst>
              <a:ext uri="{FF2B5EF4-FFF2-40B4-BE49-F238E27FC236}">
                <a16:creationId xmlns:a16="http://schemas.microsoft.com/office/drawing/2014/main" id="{752266AA-4B59-4292-DECD-7CC51D261C10}"/>
              </a:ext>
            </a:extLst>
          </p:cNvPr>
          <p:cNvSpPr>
            <a:spLocks noGrp="1"/>
          </p:cNvSpPr>
          <p:nvPr>
            <p:ph type="dt" sz="half" idx="10"/>
          </p:nvPr>
        </p:nvSpPr>
        <p:spPr/>
        <p:txBody>
          <a:bodyPr/>
          <a:lstStyle/>
          <a:p>
            <a:fld id="{64F878E6-5DE8-41D3-A3D4-164024813DEA}" type="datetime1">
              <a:rPr lang="en-IN" smtClean="0"/>
              <a:t>30-07-2022</a:t>
            </a:fld>
            <a:endParaRPr lang="en-IN"/>
          </a:p>
        </p:txBody>
      </p:sp>
      <p:sp>
        <p:nvSpPr>
          <p:cNvPr id="5" name="Footer Placeholder 4">
            <a:extLst>
              <a:ext uri="{FF2B5EF4-FFF2-40B4-BE49-F238E27FC236}">
                <a16:creationId xmlns:a16="http://schemas.microsoft.com/office/drawing/2014/main" id="{9951CA74-0872-AAB8-BB3F-1019A2BC90F7}"/>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E8B066F6-0798-DE52-9658-58E050F5335F}"/>
              </a:ext>
            </a:extLst>
          </p:cNvPr>
          <p:cNvSpPr>
            <a:spLocks noGrp="1"/>
          </p:cNvSpPr>
          <p:nvPr>
            <p:ph type="sldNum" sz="quarter" idx="12"/>
          </p:nvPr>
        </p:nvSpPr>
        <p:spPr/>
        <p:txBody>
          <a:bodyPr/>
          <a:lstStyle/>
          <a:p>
            <a:fld id="{1631108B-5D83-4953-8F3A-2D4544B1B95C}" type="slidenum">
              <a:rPr lang="en-IN" smtClean="0"/>
              <a:pPr/>
              <a:t>13</a:t>
            </a:fld>
            <a:endParaRPr lang="en-IN"/>
          </a:p>
        </p:txBody>
      </p:sp>
    </p:spTree>
    <p:extLst>
      <p:ext uri="{BB962C8B-B14F-4D97-AF65-F5344CB8AC3E}">
        <p14:creationId xmlns:p14="http://schemas.microsoft.com/office/powerpoint/2010/main" val="2730017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09664-C00F-4100-8271-ACBCF3368B48}"/>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B29BD859-FAB2-4CB0-A1B0-D2DD1DB6EA91}"/>
              </a:ext>
            </a:extLst>
          </p:cNvPr>
          <p:cNvSpPr>
            <a:spLocks noGrp="1"/>
          </p:cNvSpPr>
          <p:nvPr>
            <p:ph idx="1"/>
          </p:nvPr>
        </p:nvSpPr>
        <p:spPr/>
        <p:txBody>
          <a:bodyPr>
            <a:noAutofit/>
          </a:bodyPr>
          <a:lstStyle/>
          <a:p>
            <a:r>
              <a:rPr lang="en-US" sz="2000" dirty="0"/>
              <a:t> S. </a:t>
            </a:r>
            <a:r>
              <a:rPr lang="en-US" sz="2000" dirty="0" err="1"/>
              <a:t>Peerun</a:t>
            </a:r>
            <a:r>
              <a:rPr lang="en-US" sz="2000" dirty="0"/>
              <a:t>, N. H. </a:t>
            </a:r>
            <a:r>
              <a:rPr lang="en-US" sz="2000" dirty="0" err="1"/>
              <a:t>Chummun</a:t>
            </a:r>
            <a:r>
              <a:rPr lang="en-US" sz="2000" dirty="0"/>
              <a:t> and a. S. </a:t>
            </a:r>
            <a:r>
              <a:rPr lang="en-US" sz="2000" dirty="0" err="1"/>
              <a:t>Pudaruth</a:t>
            </a:r>
            <a:r>
              <a:rPr lang="en-US" sz="2000" dirty="0"/>
              <a:t>, "Predicting the Price of Second-hand Cars using Artificial Neural Networks," The Second International Conference on Data Mining, Internet Computing, and Big Data, pp. 17-21, 2015. </a:t>
            </a:r>
            <a:r>
              <a:rPr lang="en-US" sz="2000" dirty="0">
                <a:hlinkClick r:id="rId3"/>
              </a:rPr>
              <a:t>http://ripublication.com/irph/ijict_spl/ijictv4n7spl_17.pdf</a:t>
            </a:r>
            <a:endParaRPr lang="en-US" sz="2000" dirty="0"/>
          </a:p>
          <a:p>
            <a:r>
              <a:rPr lang="en-IN" sz="2000" dirty="0"/>
              <a:t>GONGGI, S., 2011. New model for residual value prediction of used cars </a:t>
            </a:r>
            <a:r>
              <a:rPr lang="en-IN" sz="2000" dirty="0" err="1"/>
              <a:t>basedon</a:t>
            </a:r>
            <a:r>
              <a:rPr lang="en-IN" sz="2000" dirty="0"/>
              <a:t> BP neural network and non-linear curve fit. In: Proceedings of the 3rd </a:t>
            </a:r>
            <a:r>
              <a:rPr lang="en-IN" sz="2000" dirty="0" err="1"/>
              <a:t>IEEEInternational</a:t>
            </a:r>
            <a:r>
              <a:rPr lang="en-IN" sz="2000" dirty="0"/>
              <a:t> Conference on Measuring Technology and </a:t>
            </a:r>
            <a:r>
              <a:rPr lang="en-IN" sz="2000" dirty="0" err="1"/>
              <a:t>MechatronicsAutomation</a:t>
            </a:r>
            <a:r>
              <a:rPr lang="en-IN" sz="2000" dirty="0"/>
              <a:t> (ICMTMA), Vol 2. pp. 682-685, IEEE Computer Society, Washington DC, USA </a:t>
            </a:r>
            <a:r>
              <a:rPr lang="en-IN" sz="2000" dirty="0">
                <a:hlinkClick r:id="rId4"/>
              </a:rPr>
              <a:t>https://ieeexplore.ieee.org/stamp/stamp.jsp?tp=&amp;arnumber=5721273&amp;tag=1</a:t>
            </a:r>
            <a:endParaRPr lang="en-IN" sz="2000" dirty="0"/>
          </a:p>
          <a:p>
            <a:r>
              <a:rPr lang="en-US" sz="2000" dirty="0"/>
              <a:t>Noor, Kanwal, and Sadaqat Jan. "Vehicle price prediction system using machine learning techniques." International Journal of Computer Applications 167, no. 9 (2017): 27-31. </a:t>
            </a:r>
            <a:r>
              <a:rPr lang="en-US" sz="2000" dirty="0">
                <a:hlinkClick r:id="rId5"/>
              </a:rPr>
              <a:t>https://www.ijcaonline.org/archives/volume167/number9/noor-2017-ijca-914373.pdf</a:t>
            </a:r>
            <a:endParaRPr lang="en-US" sz="2000" dirty="0"/>
          </a:p>
          <a:p>
            <a:r>
              <a:rPr lang="en-US" sz="2000" dirty="0">
                <a:latin typeface="Times New Roman" panose="02020603050405020304" pitchFamily="18" charset="0"/>
                <a:cs typeface="Times New Roman" panose="02020603050405020304" pitchFamily="18" charset="0"/>
              </a:rPr>
              <a:t>Determinants of used car resale value Michael S. Richardson - May 2009 </a:t>
            </a:r>
            <a:r>
              <a:rPr lang="en-IN" sz="2000" dirty="0">
                <a:latin typeface="Times New Roman" panose="02020603050405020304" pitchFamily="18" charset="0"/>
                <a:cs typeface="Times New Roman" panose="02020603050405020304" pitchFamily="18" charset="0"/>
                <a:hlinkClick r:id="rId6"/>
              </a:rPr>
              <a:t>https://digitalccbeta.coloradocollege.edu/pid/coccc:1346/datastream/OBJ</a:t>
            </a:r>
            <a:endParaRPr lang="en-IN" sz="2000" dirty="0">
              <a:latin typeface="Times New Roman" panose="02020603050405020304" pitchFamily="18" charset="0"/>
              <a:cs typeface="Times New Roman" panose="02020603050405020304" pitchFamily="18" charset="0"/>
            </a:endParaRPr>
          </a:p>
          <a:p>
            <a:endParaRPr lang="en-US" sz="2000" dirty="0"/>
          </a:p>
          <a:p>
            <a:endParaRPr lang="en-IN" sz="2000" dirty="0"/>
          </a:p>
          <a:p>
            <a:endParaRPr lang="en-IN" sz="2400" dirty="0"/>
          </a:p>
        </p:txBody>
      </p:sp>
      <p:sp>
        <p:nvSpPr>
          <p:cNvPr id="4" name="Date Placeholder 3">
            <a:extLst>
              <a:ext uri="{FF2B5EF4-FFF2-40B4-BE49-F238E27FC236}">
                <a16:creationId xmlns:a16="http://schemas.microsoft.com/office/drawing/2014/main" id="{C06AA7B4-4F4D-436E-87C6-C47813BCAF1A}"/>
              </a:ext>
            </a:extLst>
          </p:cNvPr>
          <p:cNvSpPr>
            <a:spLocks noGrp="1"/>
          </p:cNvSpPr>
          <p:nvPr>
            <p:ph type="dt" sz="half" idx="10"/>
          </p:nvPr>
        </p:nvSpPr>
        <p:spPr/>
        <p:txBody>
          <a:bodyPr/>
          <a:lstStyle/>
          <a:p>
            <a:fld id="{7FD97FCA-6B19-4D99-B7AF-FB5C986A1607}" type="datetime1">
              <a:rPr lang="en-IN" smtClean="0"/>
              <a:t>30-07-2022</a:t>
            </a:fld>
            <a:endParaRPr lang="en-IN"/>
          </a:p>
        </p:txBody>
      </p:sp>
      <p:sp>
        <p:nvSpPr>
          <p:cNvPr id="5" name="Footer Placeholder 4">
            <a:extLst>
              <a:ext uri="{FF2B5EF4-FFF2-40B4-BE49-F238E27FC236}">
                <a16:creationId xmlns:a16="http://schemas.microsoft.com/office/drawing/2014/main" id="{63D5EB94-1CCB-41F9-B974-602D2B052690}"/>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9E7AEB1C-7EE2-445F-880A-1E0F241F2ABC}"/>
              </a:ext>
            </a:extLst>
          </p:cNvPr>
          <p:cNvSpPr>
            <a:spLocks noGrp="1"/>
          </p:cNvSpPr>
          <p:nvPr>
            <p:ph type="sldNum" sz="quarter" idx="12"/>
          </p:nvPr>
        </p:nvSpPr>
        <p:spPr/>
        <p:txBody>
          <a:bodyPr/>
          <a:lstStyle/>
          <a:p>
            <a:fld id="{1631108B-5D83-4953-8F3A-2D4544B1B95C}" type="slidenum">
              <a:rPr lang="en-IN" smtClean="0"/>
              <a:pPr/>
              <a:t>14</a:t>
            </a:fld>
            <a:endParaRPr lang="en-IN"/>
          </a:p>
        </p:txBody>
      </p:sp>
    </p:spTree>
    <p:extLst>
      <p:ext uri="{BB962C8B-B14F-4D97-AF65-F5344CB8AC3E}">
        <p14:creationId xmlns:p14="http://schemas.microsoft.com/office/powerpoint/2010/main" val="2038557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46CDC-75EE-AD8B-3E59-71EADBFB2C8A}"/>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BB0038D7-CC84-9A24-8D45-075DF1DC35F8}"/>
              </a:ext>
            </a:extLst>
          </p:cNvPr>
          <p:cNvSpPr>
            <a:spLocks noGrp="1"/>
          </p:cNvSpPr>
          <p:nvPr>
            <p:ph idx="1"/>
          </p:nvPr>
        </p:nvSpPr>
        <p:spPr/>
        <p:txBody>
          <a:bodyPr>
            <a:normAutofit/>
          </a:bodyPr>
          <a:lstStyle/>
          <a:p>
            <a:r>
              <a:rPr lang="en-US" sz="2000" dirty="0" err="1"/>
              <a:t>Pudaruth</a:t>
            </a:r>
            <a:r>
              <a:rPr lang="en-US" sz="2000" dirty="0"/>
              <a:t>, S. (2014) “Predicting the Price of Used Cars using Machine Learning Techniques”. International Journal of Information &amp; Computation Technology, Vol. 4, No. 7, pp.753- 764. </a:t>
            </a:r>
            <a:r>
              <a:rPr lang="en-US" sz="2000" dirty="0">
                <a:hlinkClick r:id="rId3"/>
              </a:rPr>
              <a:t>http://ripublication.com/irph/ijict_spl/ijictv4n7spl_17.pdf</a:t>
            </a:r>
            <a:endParaRPr lang="en-US" sz="2000" dirty="0"/>
          </a:p>
          <a:p>
            <a:r>
              <a:rPr lang="en-US" sz="2000" dirty="0" err="1">
                <a:latin typeface="Times New Roman" panose="02020603050405020304" pitchFamily="18" charset="0"/>
                <a:cs typeface="Times New Roman" panose="02020603050405020304" pitchFamily="18" charset="0"/>
              </a:rPr>
              <a:t>Listiani</a:t>
            </a:r>
            <a:r>
              <a:rPr lang="en-US" sz="2000" dirty="0">
                <a:latin typeface="Times New Roman" panose="02020603050405020304" pitchFamily="18" charset="0"/>
                <a:cs typeface="Times New Roman" panose="02020603050405020304" pitchFamily="18" charset="0"/>
              </a:rPr>
              <a:t>, M. Support Vector Regression Analysis for Price Prediction in a Car Leasing Application. Unpublished. 2009. </a:t>
            </a:r>
            <a:r>
              <a:rPr lang="en-US" sz="2000" dirty="0">
                <a:latin typeface="Times New Roman" panose="02020603050405020304" pitchFamily="18" charset="0"/>
                <a:cs typeface="Times New Roman" panose="02020603050405020304" pitchFamily="18" charset="0"/>
                <a:hlinkClick r:id="rId4"/>
              </a:rPr>
              <a:t>https://www.ifis.uni-luebeck.de/~moeller/publist-sts-pw-and-m/source/papers/2009/list09.pdf</a:t>
            </a:r>
            <a:endParaRPr lang="en-US" sz="2000" dirty="0">
              <a:latin typeface="Times New Roman" panose="02020603050405020304" pitchFamily="18" charset="0"/>
              <a:cs typeface="Times New Roman" panose="02020603050405020304" pitchFamily="18" charset="0"/>
            </a:endParaRPr>
          </a:p>
          <a:p>
            <a:pPr marL="0" indent="0">
              <a:buNone/>
            </a:pPr>
            <a:endParaRPr lang="en-US" dirty="0"/>
          </a:p>
          <a:p>
            <a:endParaRPr lang="en-US" dirty="0"/>
          </a:p>
          <a:p>
            <a:endParaRPr lang="en-IN" sz="2800" dirty="0"/>
          </a:p>
          <a:p>
            <a:endParaRPr lang="en-IN" dirty="0"/>
          </a:p>
        </p:txBody>
      </p:sp>
      <p:sp>
        <p:nvSpPr>
          <p:cNvPr id="4" name="Date Placeholder 3">
            <a:extLst>
              <a:ext uri="{FF2B5EF4-FFF2-40B4-BE49-F238E27FC236}">
                <a16:creationId xmlns:a16="http://schemas.microsoft.com/office/drawing/2014/main" id="{5588402C-87CE-F633-6EC9-6F941C264303}"/>
              </a:ext>
            </a:extLst>
          </p:cNvPr>
          <p:cNvSpPr>
            <a:spLocks noGrp="1"/>
          </p:cNvSpPr>
          <p:nvPr>
            <p:ph type="dt" sz="half" idx="10"/>
          </p:nvPr>
        </p:nvSpPr>
        <p:spPr/>
        <p:txBody>
          <a:bodyPr/>
          <a:lstStyle/>
          <a:p>
            <a:fld id="{64F878E6-5DE8-41D3-A3D4-164024813DEA}" type="datetime1">
              <a:rPr lang="en-IN" smtClean="0"/>
              <a:t>30-07-2022</a:t>
            </a:fld>
            <a:endParaRPr lang="en-IN"/>
          </a:p>
        </p:txBody>
      </p:sp>
      <p:sp>
        <p:nvSpPr>
          <p:cNvPr id="5" name="Footer Placeholder 4">
            <a:extLst>
              <a:ext uri="{FF2B5EF4-FFF2-40B4-BE49-F238E27FC236}">
                <a16:creationId xmlns:a16="http://schemas.microsoft.com/office/drawing/2014/main" id="{296B4994-A69E-ADF6-435E-578F190A78DF}"/>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F961B301-27FA-50CA-01E0-40823AB19AE6}"/>
              </a:ext>
            </a:extLst>
          </p:cNvPr>
          <p:cNvSpPr>
            <a:spLocks noGrp="1"/>
          </p:cNvSpPr>
          <p:nvPr>
            <p:ph type="sldNum" sz="quarter" idx="12"/>
          </p:nvPr>
        </p:nvSpPr>
        <p:spPr/>
        <p:txBody>
          <a:bodyPr/>
          <a:lstStyle/>
          <a:p>
            <a:fld id="{1631108B-5D83-4953-8F3A-2D4544B1B95C}" type="slidenum">
              <a:rPr lang="en-IN" smtClean="0"/>
              <a:pPr/>
              <a:t>15</a:t>
            </a:fld>
            <a:endParaRPr lang="en-IN"/>
          </a:p>
        </p:txBody>
      </p:sp>
    </p:spTree>
    <p:extLst>
      <p:ext uri="{BB962C8B-B14F-4D97-AF65-F5344CB8AC3E}">
        <p14:creationId xmlns:p14="http://schemas.microsoft.com/office/powerpoint/2010/main" val="1564544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C510-D4A9-465E-854E-A35EE987B940}"/>
              </a:ext>
            </a:extLst>
          </p:cNvPr>
          <p:cNvSpPr>
            <a:spLocks noGrp="1"/>
          </p:cNvSpPr>
          <p:nvPr>
            <p:ph type="title"/>
          </p:nvPr>
        </p:nvSpPr>
        <p:spPr/>
        <p:txBody>
          <a:bodyPr/>
          <a:lstStyle/>
          <a:p>
            <a:endParaRPr lang="en-IN"/>
          </a:p>
        </p:txBody>
      </p:sp>
      <p:sp>
        <p:nvSpPr>
          <p:cNvPr id="4" name="Date Placeholder 3">
            <a:extLst>
              <a:ext uri="{FF2B5EF4-FFF2-40B4-BE49-F238E27FC236}">
                <a16:creationId xmlns:a16="http://schemas.microsoft.com/office/drawing/2014/main" id="{B1CF5830-8010-414E-BAD5-F49D5C3AFA03}"/>
              </a:ext>
            </a:extLst>
          </p:cNvPr>
          <p:cNvSpPr>
            <a:spLocks noGrp="1"/>
          </p:cNvSpPr>
          <p:nvPr>
            <p:ph type="dt" sz="half" idx="10"/>
          </p:nvPr>
        </p:nvSpPr>
        <p:spPr/>
        <p:txBody>
          <a:bodyPr/>
          <a:lstStyle/>
          <a:p>
            <a:fld id="{EE0F8987-659C-4DB3-998F-D5EBA4ED3595}" type="datetime1">
              <a:rPr lang="en-IN" smtClean="0"/>
              <a:t>30-07-2022</a:t>
            </a:fld>
            <a:endParaRPr lang="en-IN"/>
          </a:p>
        </p:txBody>
      </p:sp>
      <p:sp>
        <p:nvSpPr>
          <p:cNvPr id="5" name="Footer Placeholder 4">
            <a:extLst>
              <a:ext uri="{FF2B5EF4-FFF2-40B4-BE49-F238E27FC236}">
                <a16:creationId xmlns:a16="http://schemas.microsoft.com/office/drawing/2014/main" id="{4B061543-9A01-48B0-B76E-987BD92BFC4F}"/>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B0F4EF6D-652B-4B98-A6F4-9779FB429E27}"/>
              </a:ext>
            </a:extLst>
          </p:cNvPr>
          <p:cNvSpPr>
            <a:spLocks noGrp="1"/>
          </p:cNvSpPr>
          <p:nvPr>
            <p:ph type="sldNum" sz="quarter" idx="12"/>
          </p:nvPr>
        </p:nvSpPr>
        <p:spPr/>
        <p:txBody>
          <a:bodyPr/>
          <a:lstStyle/>
          <a:p>
            <a:fld id="{1631108B-5D83-4953-8F3A-2D4544B1B95C}" type="slidenum">
              <a:rPr lang="en-IN" smtClean="0"/>
              <a:pPr/>
              <a:t>16</a:t>
            </a:fld>
            <a:endParaRPr lang="en-IN"/>
          </a:p>
        </p:txBody>
      </p:sp>
      <p:sp>
        <p:nvSpPr>
          <p:cNvPr id="7" name="Rectangle 6">
            <a:extLst>
              <a:ext uri="{FF2B5EF4-FFF2-40B4-BE49-F238E27FC236}">
                <a16:creationId xmlns:a16="http://schemas.microsoft.com/office/drawing/2014/main" id="{4534FEE5-3B4F-40B4-A48B-1FEB85BFF71C}"/>
              </a:ext>
            </a:extLst>
          </p:cNvPr>
          <p:cNvSpPr/>
          <p:nvPr/>
        </p:nvSpPr>
        <p:spPr>
          <a:xfrm>
            <a:off x="0" y="-3"/>
            <a:ext cx="12192000" cy="685800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2" name="Content Placeholder 11">
            <a:extLst>
              <a:ext uri="{FF2B5EF4-FFF2-40B4-BE49-F238E27FC236}">
                <a16:creationId xmlns:a16="http://schemas.microsoft.com/office/drawing/2014/main" id="{7C42F483-746E-4908-84B7-3071E881524B}"/>
              </a:ext>
            </a:extLst>
          </p:cNvPr>
          <p:cNvPicPr>
            <a:picLocks noGrp="1" noChangeAspect="1"/>
          </p:cNvPicPr>
          <p:nvPr>
            <p:ph idx="1"/>
          </p:nvPr>
        </p:nvPicPr>
        <p:blipFill>
          <a:blip r:embed="rId2">
            <a:duotone>
              <a:prstClr val="black"/>
              <a:schemeClr val="tx2">
                <a:tint val="45000"/>
                <a:satMod val="400000"/>
              </a:schemeClr>
            </a:duotone>
            <a:alphaModFix amt="20000"/>
            <a:extLst>
              <a:ext uri="{28A0092B-C50C-407E-A947-70E740481C1C}">
                <a14:useLocalDpi xmlns:a14="http://schemas.microsoft.com/office/drawing/2010/main" val="0"/>
              </a:ext>
            </a:extLst>
          </a:blip>
          <a:stretch>
            <a:fillRect/>
          </a:stretch>
        </p:blipFill>
        <p:spPr>
          <a:xfrm>
            <a:off x="3952875" y="1574800"/>
            <a:ext cx="4351338" cy="4351338"/>
          </a:xfrm>
        </p:spPr>
      </p:pic>
      <p:sp>
        <p:nvSpPr>
          <p:cNvPr id="8" name="TextBox 7">
            <a:extLst>
              <a:ext uri="{FF2B5EF4-FFF2-40B4-BE49-F238E27FC236}">
                <a16:creationId xmlns:a16="http://schemas.microsoft.com/office/drawing/2014/main" id="{0316B501-A80F-43B5-9494-87970C71F2A9}"/>
              </a:ext>
            </a:extLst>
          </p:cNvPr>
          <p:cNvSpPr txBox="1"/>
          <p:nvPr/>
        </p:nvSpPr>
        <p:spPr>
          <a:xfrm>
            <a:off x="3303948" y="2864016"/>
            <a:ext cx="5649191" cy="1569660"/>
          </a:xfrm>
          <a:prstGeom prst="rect">
            <a:avLst/>
          </a:prstGeom>
          <a:noFill/>
        </p:spPr>
        <p:txBody>
          <a:bodyPr wrap="square" rtlCol="0">
            <a:spAutoFit/>
          </a:bodyPr>
          <a:lstStyle/>
          <a:p>
            <a:pPr algn="ctr"/>
            <a:r>
              <a:rPr lang="en-IN" sz="9600" dirty="0">
                <a:solidFill>
                  <a:schemeClr val="bg1"/>
                </a:solidFill>
              </a:rPr>
              <a:t>Thank you</a:t>
            </a:r>
          </a:p>
        </p:txBody>
      </p:sp>
    </p:spTree>
    <p:extLst>
      <p:ext uri="{BB962C8B-B14F-4D97-AF65-F5344CB8AC3E}">
        <p14:creationId xmlns:p14="http://schemas.microsoft.com/office/powerpoint/2010/main" val="4182167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A97EF-CB46-47EC-94F8-34CAA3691C9C}"/>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6D705548-875B-4EED-9CEB-936D0E80DF59}"/>
              </a:ext>
            </a:extLst>
          </p:cNvPr>
          <p:cNvSpPr>
            <a:spLocks noGrp="1"/>
          </p:cNvSpPr>
          <p:nvPr>
            <p:ph idx="1"/>
          </p:nvPr>
        </p:nvSpPr>
        <p:spPr>
          <a:xfrm>
            <a:off x="471055" y="1575591"/>
            <a:ext cx="11314545" cy="3697449"/>
          </a:xfrm>
        </p:spPr>
        <p:txBody>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Introduction</a:t>
            </a: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Literature Survey</a:t>
            </a: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Outcome of Literature Survey</a:t>
            </a: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Problem Statement</a:t>
            </a: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Objectives</a:t>
            </a: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Framework and Methodology</a:t>
            </a: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References</a:t>
            </a:r>
          </a:p>
        </p:txBody>
      </p:sp>
      <p:sp>
        <p:nvSpPr>
          <p:cNvPr id="4" name="Date Placeholder 3">
            <a:extLst>
              <a:ext uri="{FF2B5EF4-FFF2-40B4-BE49-F238E27FC236}">
                <a16:creationId xmlns:a16="http://schemas.microsoft.com/office/drawing/2014/main" id="{BEED37D9-1C1B-439C-9594-3F78DD1F8DDB}"/>
              </a:ext>
            </a:extLst>
          </p:cNvPr>
          <p:cNvSpPr>
            <a:spLocks noGrp="1"/>
          </p:cNvSpPr>
          <p:nvPr>
            <p:ph type="dt" sz="half" idx="10"/>
          </p:nvPr>
        </p:nvSpPr>
        <p:spPr/>
        <p:txBody>
          <a:bodyPr/>
          <a:lstStyle/>
          <a:p>
            <a:fld id="{18807451-87F8-428C-BFDB-8AD94FF44E40}" type="datetime1">
              <a:rPr lang="en-IN" smtClean="0"/>
              <a:t>30-07-2022</a:t>
            </a:fld>
            <a:endParaRPr lang="en-IN" dirty="0"/>
          </a:p>
        </p:txBody>
      </p:sp>
      <p:sp>
        <p:nvSpPr>
          <p:cNvPr id="5" name="Footer Placeholder 4">
            <a:extLst>
              <a:ext uri="{FF2B5EF4-FFF2-40B4-BE49-F238E27FC236}">
                <a16:creationId xmlns:a16="http://schemas.microsoft.com/office/drawing/2014/main" id="{1FBE9508-1F0C-473C-81C6-FA48A5AD4E74}"/>
              </a:ext>
            </a:extLst>
          </p:cNvPr>
          <p:cNvSpPr>
            <a:spLocks noGrp="1"/>
          </p:cNvSpPr>
          <p:nvPr>
            <p:ph type="ftr" sz="quarter" idx="11"/>
          </p:nvPr>
        </p:nvSpPr>
        <p:spPr/>
        <p:txBody>
          <a:bodyPr/>
          <a:lstStyle/>
          <a:p>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6A863A22-2C26-4305-AA6F-13BF8213FE68}"/>
              </a:ext>
            </a:extLst>
          </p:cNvPr>
          <p:cNvSpPr>
            <a:spLocks noGrp="1"/>
          </p:cNvSpPr>
          <p:nvPr>
            <p:ph type="sldNum" sz="quarter" idx="12"/>
          </p:nvPr>
        </p:nvSpPr>
        <p:spPr/>
        <p:txBody>
          <a:bodyPr/>
          <a:lstStyle/>
          <a:p>
            <a:fld id="{1631108B-5D83-4953-8F3A-2D4544B1B95C}" type="slidenum">
              <a:rPr lang="en-IN" smtClean="0"/>
              <a:pPr/>
              <a:t>2</a:t>
            </a:fld>
            <a:endParaRPr lang="en-IN"/>
          </a:p>
        </p:txBody>
      </p:sp>
    </p:spTree>
    <p:extLst>
      <p:ext uri="{BB962C8B-B14F-4D97-AF65-F5344CB8AC3E}">
        <p14:creationId xmlns:p14="http://schemas.microsoft.com/office/powerpoint/2010/main" val="1988175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5037-A718-4D1A-8279-9FC0D481792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B1B5DB28-04EF-447F-AAF7-083928FFB2A8}"/>
              </a:ext>
            </a:extLst>
          </p:cNvPr>
          <p:cNvSpPr>
            <a:spLocks noGrp="1"/>
          </p:cNvSpPr>
          <p:nvPr>
            <p:ph idx="1"/>
          </p:nvPr>
        </p:nvSpPr>
        <p:spPr/>
        <p:txBody>
          <a:bodyPr>
            <a:normAutofit/>
          </a:bodyPr>
          <a:lstStyle/>
          <a:p>
            <a:r>
              <a:rPr lang="en-US" sz="2400" dirty="0"/>
              <a:t>With rapid growth in use of cars and the people showing interest in cars. Cars have been an important part in daily life.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Car price prediction is somehow interesting and popular problem</a:t>
            </a:r>
            <a:r>
              <a:rPr lang="en-IN" sz="2400" dirty="0">
                <a:latin typeface="Times New Roman" panose="02020603050405020304" pitchFamily="18" charset="0"/>
                <a:cs typeface="Times New Roman" panose="02020603050405020304" pitchFamily="18" charset="0"/>
              </a:rPr>
              <a:t>. T</a:t>
            </a:r>
            <a:r>
              <a:rPr lang="en-US" sz="2400" b="0" i="0" dirty="0">
                <a:solidFill>
                  <a:srgbClr val="333333"/>
                </a:solidFill>
                <a:effectLst/>
                <a:latin typeface="Times New Roman" panose="02020603050405020304" pitchFamily="18" charset="0"/>
                <a:cs typeface="Times New Roman" panose="02020603050405020304" pitchFamily="18" charset="0"/>
              </a:rPr>
              <a:t>he market of </a:t>
            </a:r>
            <a:r>
              <a:rPr lang="en-US" sz="2400" dirty="0">
                <a:solidFill>
                  <a:srgbClr val="333333"/>
                </a:solidFill>
                <a:latin typeface="Times New Roman" panose="02020603050405020304" pitchFamily="18" charset="0"/>
                <a:cs typeface="Times New Roman" panose="02020603050405020304" pitchFamily="18" charset="0"/>
              </a:rPr>
              <a:t>preowned</a:t>
            </a:r>
            <a:r>
              <a:rPr lang="en-US" sz="2400" b="0" i="0" dirty="0">
                <a:solidFill>
                  <a:srgbClr val="333333"/>
                </a:solidFill>
                <a:effectLst/>
                <a:latin typeface="Times New Roman" panose="02020603050405020304" pitchFamily="18" charset="0"/>
                <a:cs typeface="Times New Roman" panose="02020603050405020304" pitchFamily="18" charset="0"/>
              </a:rPr>
              <a:t> cars has reached to twice the market of new car sales. </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With increase in demand for cars, more and more vehicle buyers are finding alternatives of buying new cars outright.</a:t>
            </a:r>
          </a:p>
          <a:p>
            <a:r>
              <a:rPr lang="en-US" sz="2400" dirty="0">
                <a:latin typeface="Times New Roman" panose="02020603050405020304" pitchFamily="18" charset="0"/>
                <a:cs typeface="Times New Roman" panose="02020603050405020304" pitchFamily="18" charset="0"/>
              </a:rPr>
              <a:t>Here, during the purchase of pre owned car. It has become a challenge to estimate the price of car. Even if the customer know the type of car it is.</a:t>
            </a:r>
            <a:r>
              <a:rPr lang="en-IN" sz="2400" dirty="0">
                <a:latin typeface="Times New Roman" panose="02020603050405020304" pitchFamily="18" charset="0"/>
                <a:cs typeface="Times New Roman" panose="02020603050405020304" pitchFamily="18" charset="0"/>
              </a:rPr>
              <a:t> </a:t>
            </a:r>
          </a:p>
          <a:p>
            <a:r>
              <a:rPr lang="en-US" sz="2400" dirty="0"/>
              <a:t>Our aim is to develop methodology and framework which will predict the car price, which will reduce human efforts in finding best deal for pre owned cars.</a:t>
            </a:r>
          </a:p>
          <a:p>
            <a:r>
              <a:rPr lang="en-US" sz="2400" dirty="0"/>
              <a:t>This will aid a buyer to make a more informed decision while buying a pre owned car.</a:t>
            </a:r>
          </a:p>
        </p:txBody>
      </p:sp>
      <p:sp>
        <p:nvSpPr>
          <p:cNvPr id="4" name="Date Placeholder 3">
            <a:extLst>
              <a:ext uri="{FF2B5EF4-FFF2-40B4-BE49-F238E27FC236}">
                <a16:creationId xmlns:a16="http://schemas.microsoft.com/office/drawing/2014/main" id="{13C965E3-A48B-43DB-A08A-3ED0E3C823D6}"/>
              </a:ext>
            </a:extLst>
          </p:cNvPr>
          <p:cNvSpPr>
            <a:spLocks noGrp="1"/>
          </p:cNvSpPr>
          <p:nvPr>
            <p:ph type="dt" sz="half" idx="10"/>
          </p:nvPr>
        </p:nvSpPr>
        <p:spPr/>
        <p:txBody>
          <a:bodyPr/>
          <a:lstStyle/>
          <a:p>
            <a:fld id="{F4CC061B-AD44-4F64-8648-8169AD1184DF}" type="datetime1">
              <a:rPr lang="en-IN" smtClean="0"/>
              <a:t>30-07-2022</a:t>
            </a:fld>
            <a:endParaRPr lang="en-IN" dirty="0"/>
          </a:p>
        </p:txBody>
      </p:sp>
      <p:sp>
        <p:nvSpPr>
          <p:cNvPr id="5" name="Footer Placeholder 4">
            <a:extLst>
              <a:ext uri="{FF2B5EF4-FFF2-40B4-BE49-F238E27FC236}">
                <a16:creationId xmlns:a16="http://schemas.microsoft.com/office/drawing/2014/main" id="{E11B828E-BB7D-4CF8-B414-FE92826E8205}"/>
              </a:ext>
            </a:extLst>
          </p:cNvPr>
          <p:cNvSpPr>
            <a:spLocks noGrp="1"/>
          </p:cNvSpPr>
          <p:nvPr>
            <p:ph type="ftr" sz="quarter" idx="11"/>
          </p:nvPr>
        </p:nvSpPr>
        <p:spPr/>
        <p:txBody>
          <a:bodyPr/>
          <a:lstStyle/>
          <a:p>
            <a:r>
              <a:rPr lang="en-US" dirty="0"/>
              <a:t>Project Title | Department of Information Science and Engineering</a:t>
            </a:r>
            <a:endParaRPr lang="en-IN" dirty="0"/>
          </a:p>
        </p:txBody>
      </p:sp>
      <p:sp>
        <p:nvSpPr>
          <p:cNvPr id="6" name="Slide Number Placeholder 5">
            <a:extLst>
              <a:ext uri="{FF2B5EF4-FFF2-40B4-BE49-F238E27FC236}">
                <a16:creationId xmlns:a16="http://schemas.microsoft.com/office/drawing/2014/main" id="{435480A7-307D-4B28-BA3D-5F871CC237CE}"/>
              </a:ext>
            </a:extLst>
          </p:cNvPr>
          <p:cNvSpPr>
            <a:spLocks noGrp="1"/>
          </p:cNvSpPr>
          <p:nvPr>
            <p:ph type="sldNum" sz="quarter" idx="12"/>
          </p:nvPr>
        </p:nvSpPr>
        <p:spPr/>
        <p:txBody>
          <a:bodyPr/>
          <a:lstStyle/>
          <a:p>
            <a:fld id="{1631108B-5D83-4953-8F3A-2D4544B1B95C}" type="slidenum">
              <a:rPr lang="en-IN" smtClean="0"/>
              <a:pPr/>
              <a:t>3</a:t>
            </a:fld>
            <a:endParaRPr lang="en-IN" dirty="0"/>
          </a:p>
        </p:txBody>
      </p:sp>
    </p:spTree>
    <p:extLst>
      <p:ext uri="{BB962C8B-B14F-4D97-AF65-F5344CB8AC3E}">
        <p14:creationId xmlns:p14="http://schemas.microsoft.com/office/powerpoint/2010/main" val="2983935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1A57B-997A-4A34-B2F5-743C6DF2C44B}"/>
              </a:ext>
            </a:extLst>
          </p:cNvPr>
          <p:cNvSpPr>
            <a:spLocks noGrp="1"/>
          </p:cNvSpPr>
          <p:nvPr>
            <p:ph type="title"/>
          </p:nvPr>
        </p:nvSpPr>
        <p:spPr/>
        <p:txBody>
          <a:bodyPr/>
          <a:lstStyle/>
          <a:p>
            <a:r>
              <a:rPr lang="en-IN" dirty="0"/>
              <a:t>Literature - brief</a:t>
            </a:r>
          </a:p>
        </p:txBody>
      </p:sp>
      <p:sp>
        <p:nvSpPr>
          <p:cNvPr id="3" name="Content Placeholder 2">
            <a:extLst>
              <a:ext uri="{FF2B5EF4-FFF2-40B4-BE49-F238E27FC236}">
                <a16:creationId xmlns:a16="http://schemas.microsoft.com/office/drawing/2014/main" id="{42AACCA2-4D2F-46E5-969C-BF2928CB9CFE}"/>
              </a:ext>
            </a:extLst>
          </p:cNvPr>
          <p:cNvSpPr>
            <a:spLocks noGrp="1"/>
          </p:cNvSpPr>
          <p:nvPr>
            <p:ph idx="1"/>
          </p:nvPr>
        </p:nvSpPr>
        <p:spPr/>
        <p:txBody>
          <a:bodyPr>
            <a:normAutofit fontScale="85000" lnSpcReduction="10000"/>
          </a:bodyPr>
          <a:lstStyle/>
          <a:p>
            <a:pPr marL="0" indent="0">
              <a:lnSpc>
                <a:spcPct val="107000"/>
              </a:lnSpc>
              <a:spcAft>
                <a:spcPts val="800"/>
              </a:spcAft>
              <a:buNone/>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Many sophisticated machine learning algorithm was used to predict the car price.</a:t>
            </a:r>
          </a:p>
          <a:p>
            <a:pPr marL="342900" lvl="0" indent="-342900">
              <a:lnSpc>
                <a:spcPct val="107000"/>
              </a:lnSpc>
              <a:buFont typeface="+mj-lt"/>
              <a:buAutoNum type="arabicPeriod"/>
            </a:pPr>
            <a:r>
              <a:rPr lang="en-IN" dirty="0" err="1">
                <a:effectLst/>
                <a:latin typeface="Times New Roman" panose="02020603050405020304" pitchFamily="18" charset="0"/>
                <a:ea typeface="Calibri" panose="020F0502020204030204" pitchFamily="34" charset="0"/>
                <a:cs typeface="Times New Roman" panose="02020603050405020304" pitchFamily="18" charset="0"/>
              </a:rPr>
              <a:t>Listian</a:t>
            </a:r>
            <a:r>
              <a:rPr lang="en-IN" dirty="0">
                <a:effectLst/>
                <a:latin typeface="Times New Roman" panose="02020603050405020304" pitchFamily="18" charset="0"/>
                <a:ea typeface="Calibri" panose="020F0502020204030204" pitchFamily="34" charset="0"/>
                <a:cs typeface="Times New Roman" panose="02020603050405020304" pitchFamily="18" charset="0"/>
              </a:rPr>
              <a:t> applied support vector machine(SVM) to predict the car price.</a:t>
            </a:r>
          </a:p>
          <a:p>
            <a:pPr marL="342900" lvl="0" indent="-342900">
              <a:lnSpc>
                <a:spcPct val="107000"/>
              </a:lnSpc>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Richardson applied neuro-fuzzy knowledge based system to optimize car price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pediction</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dirty="0" err="1">
                <a:effectLst/>
                <a:latin typeface="Times New Roman" panose="02020603050405020304" pitchFamily="18" charset="0"/>
                <a:ea typeface="Calibri" panose="020F0502020204030204" pitchFamily="34" charset="0"/>
                <a:cs typeface="Times New Roman" panose="02020603050405020304" pitchFamily="18" charset="0"/>
              </a:rPr>
              <a:t>Pudaruth</a:t>
            </a:r>
            <a:r>
              <a:rPr lang="en-IN" dirty="0">
                <a:effectLst/>
                <a:latin typeface="Times New Roman" panose="02020603050405020304" pitchFamily="18" charset="0"/>
                <a:ea typeface="Calibri" panose="020F0502020204030204" pitchFamily="34" charset="0"/>
                <a:cs typeface="Times New Roman" panose="02020603050405020304" pitchFamily="18" charset="0"/>
              </a:rPr>
              <a:t> applied k-nearest neighbours, decision tree  machine learning algorithm.</a:t>
            </a:r>
          </a:p>
          <a:p>
            <a:pPr marL="342900" lvl="0" indent="-342900">
              <a:lnSpc>
                <a:spcPct val="107000"/>
              </a:lnSpc>
              <a:buFont typeface="+mj-lt"/>
              <a:buAutoNum type="arabicPeriod"/>
            </a:pPr>
            <a:r>
              <a:rPr lang="en-IN" dirty="0" err="1">
                <a:effectLst/>
                <a:latin typeface="Times New Roman" panose="02020603050405020304" pitchFamily="18" charset="0"/>
                <a:ea typeface="Calibri" panose="020F0502020204030204" pitchFamily="34" charset="0"/>
                <a:cs typeface="Times New Roman" panose="02020603050405020304" pitchFamily="18" charset="0"/>
              </a:rPr>
              <a:t>Gonggie</a:t>
            </a:r>
            <a:r>
              <a:rPr lang="en-IN" dirty="0">
                <a:effectLst/>
                <a:latin typeface="Times New Roman" panose="02020603050405020304" pitchFamily="18" charset="0"/>
                <a:ea typeface="Calibri" panose="020F0502020204030204" pitchFamily="34" charset="0"/>
                <a:cs typeface="Times New Roman" panose="02020603050405020304" pitchFamily="18" charset="0"/>
              </a:rPr>
              <a:t> proposed model using artificial neural networks for the price prediction of a used car.</a:t>
            </a:r>
          </a:p>
          <a:p>
            <a:pPr marL="342900" lvl="0" indent="-342900">
              <a:lnSpc>
                <a:spcPct val="107000"/>
              </a:lnSpc>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Kanwal Noor and Sadaqat Jan proposed Car predication system using various multiple linear regression methods.</a:t>
            </a:r>
            <a:endParaRPr lang="en-IN" sz="29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D8108AC-C890-44D6-8D53-7516B9A46327}"/>
              </a:ext>
            </a:extLst>
          </p:cNvPr>
          <p:cNvSpPr>
            <a:spLocks noGrp="1"/>
          </p:cNvSpPr>
          <p:nvPr>
            <p:ph type="dt" sz="half" idx="10"/>
          </p:nvPr>
        </p:nvSpPr>
        <p:spPr/>
        <p:txBody>
          <a:bodyPr/>
          <a:lstStyle/>
          <a:p>
            <a:fld id="{3E7229DF-65D3-4F4C-B78F-8321E1CA9477}" type="datetime1">
              <a:rPr lang="en-IN" smtClean="0"/>
              <a:t>30-07-2022</a:t>
            </a:fld>
            <a:endParaRPr lang="en-IN"/>
          </a:p>
        </p:txBody>
      </p:sp>
      <p:sp>
        <p:nvSpPr>
          <p:cNvPr id="5" name="Footer Placeholder 4">
            <a:extLst>
              <a:ext uri="{FF2B5EF4-FFF2-40B4-BE49-F238E27FC236}">
                <a16:creationId xmlns:a16="http://schemas.microsoft.com/office/drawing/2014/main" id="{ABE92D29-FFE4-4328-97B0-6DD61044C8F7}"/>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845C27A2-2538-40BA-9805-D6E37170DCD2}"/>
              </a:ext>
            </a:extLst>
          </p:cNvPr>
          <p:cNvSpPr>
            <a:spLocks noGrp="1"/>
          </p:cNvSpPr>
          <p:nvPr>
            <p:ph type="sldNum" sz="quarter" idx="12"/>
          </p:nvPr>
        </p:nvSpPr>
        <p:spPr/>
        <p:txBody>
          <a:bodyPr/>
          <a:lstStyle/>
          <a:p>
            <a:fld id="{1631108B-5D83-4953-8F3A-2D4544B1B95C}" type="slidenum">
              <a:rPr lang="en-IN" smtClean="0"/>
              <a:pPr/>
              <a:t>4</a:t>
            </a:fld>
            <a:endParaRPr lang="en-IN"/>
          </a:p>
        </p:txBody>
      </p:sp>
    </p:spTree>
    <p:extLst>
      <p:ext uri="{BB962C8B-B14F-4D97-AF65-F5344CB8AC3E}">
        <p14:creationId xmlns:p14="http://schemas.microsoft.com/office/powerpoint/2010/main" val="3506971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3910-6974-6E36-ACBE-B4262A8689BC}"/>
              </a:ext>
            </a:extLst>
          </p:cNvPr>
          <p:cNvSpPr>
            <a:spLocks noGrp="1"/>
          </p:cNvSpPr>
          <p:nvPr>
            <p:ph type="title"/>
          </p:nvPr>
        </p:nvSpPr>
        <p:spPr/>
        <p:txBody>
          <a:bodyPr/>
          <a:lstStyle/>
          <a:p>
            <a:r>
              <a:rPr lang="en-IN" dirty="0"/>
              <a:t>Random forest regression</a:t>
            </a:r>
          </a:p>
        </p:txBody>
      </p:sp>
      <p:sp>
        <p:nvSpPr>
          <p:cNvPr id="3" name="Content Placeholder 2">
            <a:extLst>
              <a:ext uri="{FF2B5EF4-FFF2-40B4-BE49-F238E27FC236}">
                <a16:creationId xmlns:a16="http://schemas.microsoft.com/office/drawing/2014/main" id="{DE82E79B-E0C3-7E96-9EF3-24BE56692120}"/>
              </a:ext>
            </a:extLst>
          </p:cNvPr>
          <p:cNvSpPr>
            <a:spLocks noGrp="1"/>
          </p:cNvSpPr>
          <p:nvPr>
            <p:ph idx="1"/>
          </p:nvPr>
        </p:nvSpPr>
        <p:spPr/>
        <p:txBody>
          <a:bodyPr/>
          <a:lstStyle/>
          <a:p>
            <a:r>
              <a:rPr lang="en-IN" dirty="0"/>
              <a:t>It is one of the supervised learning technique used for classification. Here it combines multiple classifiers to solve complex problems and tries to improve performance of the proposed model</a:t>
            </a:r>
          </a:p>
          <a:p>
            <a:r>
              <a:rPr lang="en-IN" dirty="0"/>
              <a:t>Random forest is classifier that contains various subsets of given dataset and takes average to improve predictive accuracy of given dataset</a:t>
            </a:r>
          </a:p>
          <a:p>
            <a:r>
              <a:rPr lang="en-IN" dirty="0"/>
              <a:t>It does not rely on one decision tree, rather than that it takes prediction from each tree and based on the trees which have predicted majority, it predicts</a:t>
            </a:r>
          </a:p>
        </p:txBody>
      </p:sp>
      <p:sp>
        <p:nvSpPr>
          <p:cNvPr id="4" name="Date Placeholder 3">
            <a:extLst>
              <a:ext uri="{FF2B5EF4-FFF2-40B4-BE49-F238E27FC236}">
                <a16:creationId xmlns:a16="http://schemas.microsoft.com/office/drawing/2014/main" id="{1F4D76D1-C738-BACB-6554-81BE36B3423B}"/>
              </a:ext>
            </a:extLst>
          </p:cNvPr>
          <p:cNvSpPr>
            <a:spLocks noGrp="1"/>
          </p:cNvSpPr>
          <p:nvPr>
            <p:ph type="dt" sz="half" idx="10"/>
          </p:nvPr>
        </p:nvSpPr>
        <p:spPr/>
        <p:txBody>
          <a:bodyPr/>
          <a:lstStyle/>
          <a:p>
            <a:fld id="{64F878E6-5DE8-41D3-A3D4-164024813DEA}" type="datetime1">
              <a:rPr lang="en-IN" smtClean="0"/>
              <a:t>30-07-2022</a:t>
            </a:fld>
            <a:endParaRPr lang="en-IN"/>
          </a:p>
        </p:txBody>
      </p:sp>
      <p:sp>
        <p:nvSpPr>
          <p:cNvPr id="5" name="Footer Placeholder 4">
            <a:extLst>
              <a:ext uri="{FF2B5EF4-FFF2-40B4-BE49-F238E27FC236}">
                <a16:creationId xmlns:a16="http://schemas.microsoft.com/office/drawing/2014/main" id="{4253A30F-3B92-2266-77A9-F6E896446BC7}"/>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9E653E8A-7A14-A392-B553-BBA4F68078EB}"/>
              </a:ext>
            </a:extLst>
          </p:cNvPr>
          <p:cNvSpPr>
            <a:spLocks noGrp="1"/>
          </p:cNvSpPr>
          <p:nvPr>
            <p:ph type="sldNum" sz="quarter" idx="12"/>
          </p:nvPr>
        </p:nvSpPr>
        <p:spPr/>
        <p:txBody>
          <a:bodyPr/>
          <a:lstStyle/>
          <a:p>
            <a:fld id="{1631108B-5D83-4953-8F3A-2D4544B1B95C}" type="slidenum">
              <a:rPr lang="en-IN" smtClean="0"/>
              <a:pPr/>
              <a:t>5</a:t>
            </a:fld>
            <a:endParaRPr lang="en-IN"/>
          </a:p>
        </p:txBody>
      </p:sp>
    </p:spTree>
    <p:extLst>
      <p:ext uri="{BB962C8B-B14F-4D97-AF65-F5344CB8AC3E}">
        <p14:creationId xmlns:p14="http://schemas.microsoft.com/office/powerpoint/2010/main" val="2086741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4323-40A2-4857-AE96-A928AA4FB118}"/>
              </a:ext>
            </a:extLst>
          </p:cNvPr>
          <p:cNvSpPr>
            <a:spLocks noGrp="1"/>
          </p:cNvSpPr>
          <p:nvPr>
            <p:ph type="title"/>
          </p:nvPr>
        </p:nvSpPr>
        <p:spPr/>
        <p:txBody>
          <a:bodyPr/>
          <a:lstStyle/>
          <a:p>
            <a:r>
              <a:rPr lang="en-IN" dirty="0"/>
              <a:t>Problem Statement</a:t>
            </a:r>
          </a:p>
        </p:txBody>
      </p:sp>
      <p:sp>
        <p:nvSpPr>
          <p:cNvPr id="4" name="Date Placeholder 3">
            <a:extLst>
              <a:ext uri="{FF2B5EF4-FFF2-40B4-BE49-F238E27FC236}">
                <a16:creationId xmlns:a16="http://schemas.microsoft.com/office/drawing/2014/main" id="{A1D4C7B6-FB5B-452C-99E4-141F3E9158A3}"/>
              </a:ext>
            </a:extLst>
          </p:cNvPr>
          <p:cNvSpPr>
            <a:spLocks noGrp="1"/>
          </p:cNvSpPr>
          <p:nvPr>
            <p:ph type="dt" sz="half" idx="10"/>
          </p:nvPr>
        </p:nvSpPr>
        <p:spPr/>
        <p:txBody>
          <a:bodyPr/>
          <a:lstStyle/>
          <a:p>
            <a:fld id="{F8458A76-70FD-4CA1-9BC4-46D1D1698691}" type="datetime1">
              <a:rPr lang="en-IN" smtClean="0"/>
              <a:t>30-07-2022</a:t>
            </a:fld>
            <a:endParaRPr lang="en-IN"/>
          </a:p>
        </p:txBody>
      </p:sp>
      <p:sp>
        <p:nvSpPr>
          <p:cNvPr id="5" name="Footer Placeholder 4">
            <a:extLst>
              <a:ext uri="{FF2B5EF4-FFF2-40B4-BE49-F238E27FC236}">
                <a16:creationId xmlns:a16="http://schemas.microsoft.com/office/drawing/2014/main" id="{D66A8A76-BAFC-4773-AEDF-9076E499608E}"/>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C0B67A15-808F-4C01-B2FA-3C6A5B2E9F65}"/>
              </a:ext>
            </a:extLst>
          </p:cNvPr>
          <p:cNvSpPr>
            <a:spLocks noGrp="1"/>
          </p:cNvSpPr>
          <p:nvPr>
            <p:ph type="sldNum" sz="quarter" idx="12"/>
          </p:nvPr>
        </p:nvSpPr>
        <p:spPr/>
        <p:txBody>
          <a:bodyPr/>
          <a:lstStyle/>
          <a:p>
            <a:fld id="{1631108B-5D83-4953-8F3A-2D4544B1B95C}" type="slidenum">
              <a:rPr lang="en-IN" smtClean="0"/>
              <a:pPr/>
              <a:t>6</a:t>
            </a:fld>
            <a:endParaRPr lang="en-IN"/>
          </a:p>
        </p:txBody>
      </p:sp>
      <p:sp>
        <p:nvSpPr>
          <p:cNvPr id="9" name="TextBox 8">
            <a:extLst>
              <a:ext uri="{FF2B5EF4-FFF2-40B4-BE49-F238E27FC236}">
                <a16:creationId xmlns:a16="http://schemas.microsoft.com/office/drawing/2014/main" id="{ED9B6727-C528-7EE5-A137-201E22785EFD}"/>
              </a:ext>
            </a:extLst>
          </p:cNvPr>
          <p:cNvSpPr txBox="1"/>
          <p:nvPr/>
        </p:nvSpPr>
        <p:spPr>
          <a:xfrm>
            <a:off x="297180" y="1351508"/>
            <a:ext cx="11597640" cy="4154984"/>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Due to drastically increase of new car value and </a:t>
            </a:r>
            <a:r>
              <a:rPr lang="en-US" sz="2400" b="0" i="0" dirty="0">
                <a:solidFill>
                  <a:srgbClr val="292929"/>
                </a:solidFill>
                <a:effectLst/>
                <a:latin typeface="Times New Roman" panose="02020603050405020304" pitchFamily="18" charset="0"/>
                <a:cs typeface="Times New Roman" panose="02020603050405020304" pitchFamily="18" charset="0"/>
              </a:rPr>
              <a:t>with some additional costs incurred by the Government in the form of taxes.</a:t>
            </a:r>
            <a:r>
              <a:rPr lang="en-US" sz="2400" dirty="0">
                <a:latin typeface="Times New Roman" panose="02020603050405020304" pitchFamily="18" charset="0"/>
                <a:cs typeface="Times New Roman" panose="02020603050405020304" pitchFamily="18" charset="0"/>
              </a:rPr>
              <a:t> Majority of population can’t afford to buy car from a showroom, rather prefer buying a preowned car</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There is a need for a preowned car price prediction system to effectively determine the worthiness of the car using a variety of features</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main focus of this project is to develop the machine learning model so that it can predict the price of the preowned car based of the parameters of the cars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4590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955D-4048-47F6-9F91-2B426421BA40}"/>
              </a:ext>
            </a:extLst>
          </p:cNvPr>
          <p:cNvSpPr>
            <a:spLocks noGrp="1"/>
          </p:cNvSpPr>
          <p:nvPr>
            <p:ph type="title"/>
          </p:nvPr>
        </p:nvSpPr>
        <p:spPr/>
        <p:txBody>
          <a:bodyPr/>
          <a:lstStyle/>
          <a:p>
            <a:r>
              <a:rPr lang="en-IN" dirty="0"/>
              <a:t>Objectives</a:t>
            </a:r>
          </a:p>
        </p:txBody>
      </p:sp>
      <p:sp>
        <p:nvSpPr>
          <p:cNvPr id="4" name="Date Placeholder 3">
            <a:extLst>
              <a:ext uri="{FF2B5EF4-FFF2-40B4-BE49-F238E27FC236}">
                <a16:creationId xmlns:a16="http://schemas.microsoft.com/office/drawing/2014/main" id="{2AD9ADDB-E63B-45C2-AD03-2335355C7F51}"/>
              </a:ext>
            </a:extLst>
          </p:cNvPr>
          <p:cNvSpPr>
            <a:spLocks noGrp="1"/>
          </p:cNvSpPr>
          <p:nvPr>
            <p:ph type="dt" sz="half" idx="10"/>
          </p:nvPr>
        </p:nvSpPr>
        <p:spPr/>
        <p:txBody>
          <a:bodyPr/>
          <a:lstStyle/>
          <a:p>
            <a:fld id="{3D8192F2-3BB5-4B54-81EA-45F926E3F755}" type="datetime1">
              <a:rPr lang="en-IN" smtClean="0"/>
              <a:t>30-07-2022</a:t>
            </a:fld>
            <a:endParaRPr lang="en-IN"/>
          </a:p>
        </p:txBody>
      </p:sp>
      <p:sp>
        <p:nvSpPr>
          <p:cNvPr id="5" name="Footer Placeholder 4">
            <a:extLst>
              <a:ext uri="{FF2B5EF4-FFF2-40B4-BE49-F238E27FC236}">
                <a16:creationId xmlns:a16="http://schemas.microsoft.com/office/drawing/2014/main" id="{630BAF57-5DA4-4164-B4FB-5A679F988E7A}"/>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D23121CC-9E2C-47B3-9C7F-056C0A93858C}"/>
              </a:ext>
            </a:extLst>
          </p:cNvPr>
          <p:cNvSpPr>
            <a:spLocks noGrp="1"/>
          </p:cNvSpPr>
          <p:nvPr>
            <p:ph type="sldNum" sz="quarter" idx="12"/>
          </p:nvPr>
        </p:nvSpPr>
        <p:spPr/>
        <p:txBody>
          <a:bodyPr/>
          <a:lstStyle/>
          <a:p>
            <a:fld id="{1631108B-5D83-4953-8F3A-2D4544B1B95C}" type="slidenum">
              <a:rPr lang="en-IN" smtClean="0"/>
              <a:pPr/>
              <a:t>7</a:t>
            </a:fld>
            <a:endParaRPr lang="en-IN"/>
          </a:p>
        </p:txBody>
      </p:sp>
      <p:sp>
        <p:nvSpPr>
          <p:cNvPr id="8" name="Content Placeholder 7">
            <a:extLst>
              <a:ext uri="{FF2B5EF4-FFF2-40B4-BE49-F238E27FC236}">
                <a16:creationId xmlns:a16="http://schemas.microsoft.com/office/drawing/2014/main" id="{9B101D28-B2D4-B2E2-73C5-045CFF5DC7A8}"/>
              </a:ext>
            </a:extLst>
          </p:cNvPr>
          <p:cNvSpPr>
            <a:spLocks noGrp="1"/>
          </p:cNvSpPr>
          <p:nvPr>
            <p:ph idx="1"/>
          </p:nvPr>
        </p:nvSpPr>
        <p:spPr>
          <a:xfrm>
            <a:off x="471055" y="1924049"/>
            <a:ext cx="11314545" cy="4002879"/>
          </a:xfrm>
        </p:spPr>
        <p:txBody>
          <a:bodyPr/>
          <a:lstStyle/>
          <a:p>
            <a:r>
              <a:rPr lang="en-US" sz="2800" dirty="0">
                <a:latin typeface="Times New Roman" panose="02020603050405020304" pitchFamily="18" charset="0"/>
                <a:cs typeface="Times New Roman" panose="02020603050405020304" pitchFamily="18" charset="0"/>
              </a:rPr>
              <a:t>To predict pre-owned car price using machine learning based on suitable features like</a:t>
            </a:r>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Transmission of the vehicle</a:t>
            </a:r>
            <a:r>
              <a:rPr lang="en-US" sz="2800" b="1" dirty="0">
                <a:latin typeface="Times New Roman" panose="02020603050405020304" pitchFamily="18" charset="0"/>
                <a:cs typeface="Times New Roman" panose="02020603050405020304" pitchFamily="18" charset="0"/>
              </a:rPr>
              <a:t> , Fuel type, Brand, Kilometer's run and so forth</a:t>
            </a:r>
          </a:p>
          <a:p>
            <a:r>
              <a:rPr lang="en-US" sz="2800" dirty="0">
                <a:latin typeface="Times New Roman" panose="02020603050405020304" pitchFamily="18" charset="0"/>
                <a:cs typeface="Times New Roman" panose="02020603050405020304" pitchFamily="18" charset="0"/>
              </a:rPr>
              <a:t>To compare machine learning model for </a:t>
            </a:r>
            <a:r>
              <a:rPr lang="en-US" sz="2800" b="1" dirty="0">
                <a:latin typeface="Times New Roman" panose="02020603050405020304" pitchFamily="18" charset="0"/>
                <a:cs typeface="Times New Roman" panose="02020603050405020304" pitchFamily="18" charset="0"/>
              </a:rPr>
              <a:t>accuracy and errors</a:t>
            </a:r>
          </a:p>
          <a:p>
            <a:r>
              <a:rPr lang="en-US" sz="2800" dirty="0">
                <a:latin typeface="Times New Roman" panose="02020603050405020304" pitchFamily="18" charset="0"/>
                <a:cs typeface="Times New Roman" panose="02020603050405020304" pitchFamily="18" charset="0"/>
              </a:rPr>
              <a:t>Our aim is to provide </a:t>
            </a:r>
            <a:r>
              <a:rPr lang="en-US" sz="2800" b="1" dirty="0">
                <a:latin typeface="Times New Roman" panose="02020603050405020304" pitchFamily="18" charset="0"/>
                <a:cs typeface="Times New Roman" panose="02020603050405020304" pitchFamily="18" charset="0"/>
              </a:rPr>
              <a:t>best valuation of the cars to the customers</a:t>
            </a:r>
          </a:p>
          <a:p>
            <a:r>
              <a:rPr lang="en-US" dirty="0">
                <a:latin typeface="Times New Roman" panose="02020603050405020304" pitchFamily="18" charset="0"/>
                <a:cs typeface="Times New Roman" panose="02020603050405020304" pitchFamily="18" charset="0"/>
              </a:rPr>
              <a:t> To </a:t>
            </a:r>
            <a:r>
              <a:rPr lang="en-US" sz="2800" dirty="0">
                <a:latin typeface="Times New Roman" panose="02020603050405020304" pitchFamily="18" charset="0"/>
                <a:cs typeface="Times New Roman" panose="02020603050405020304" pitchFamily="18" charset="0"/>
              </a:rPr>
              <a:t>build a </a:t>
            </a:r>
            <a:r>
              <a:rPr lang="en-US" sz="2800" b="1" dirty="0">
                <a:latin typeface="Times New Roman" panose="02020603050405020304" pitchFamily="18" charset="0"/>
                <a:cs typeface="Times New Roman" panose="02020603050405020304" pitchFamily="18" charset="0"/>
              </a:rPr>
              <a:t>web based application</a:t>
            </a:r>
            <a:endParaRPr lang="en-IN" sz="2800" b="1"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7978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CDA2-0E73-4F11-9CB3-30EC46CF6971}"/>
              </a:ext>
            </a:extLst>
          </p:cNvPr>
          <p:cNvSpPr>
            <a:spLocks noGrp="1"/>
          </p:cNvSpPr>
          <p:nvPr>
            <p:ph type="title"/>
          </p:nvPr>
        </p:nvSpPr>
        <p:spPr/>
        <p:txBody>
          <a:bodyPr>
            <a:normAutofit/>
          </a:bodyPr>
          <a:lstStyle/>
          <a:p>
            <a:r>
              <a:rPr lang="en-IN" sz="3200" dirty="0"/>
              <a:t>Framework/Methodology (Existing)</a:t>
            </a:r>
          </a:p>
        </p:txBody>
      </p:sp>
      <p:sp>
        <p:nvSpPr>
          <p:cNvPr id="4" name="Date Placeholder 3">
            <a:extLst>
              <a:ext uri="{FF2B5EF4-FFF2-40B4-BE49-F238E27FC236}">
                <a16:creationId xmlns:a16="http://schemas.microsoft.com/office/drawing/2014/main" id="{EDD1AF0E-7F72-413C-BDAA-452810338A31}"/>
              </a:ext>
            </a:extLst>
          </p:cNvPr>
          <p:cNvSpPr>
            <a:spLocks noGrp="1"/>
          </p:cNvSpPr>
          <p:nvPr>
            <p:ph type="dt" sz="half" idx="10"/>
          </p:nvPr>
        </p:nvSpPr>
        <p:spPr/>
        <p:txBody>
          <a:bodyPr/>
          <a:lstStyle/>
          <a:p>
            <a:fld id="{F361103B-8556-4EAC-BA8C-FF62AA6CDBEC}" type="datetime1">
              <a:rPr lang="en-IN" smtClean="0"/>
              <a:t>30-07-2022</a:t>
            </a:fld>
            <a:endParaRPr lang="en-IN"/>
          </a:p>
        </p:txBody>
      </p:sp>
      <p:sp>
        <p:nvSpPr>
          <p:cNvPr id="5" name="Footer Placeholder 4">
            <a:extLst>
              <a:ext uri="{FF2B5EF4-FFF2-40B4-BE49-F238E27FC236}">
                <a16:creationId xmlns:a16="http://schemas.microsoft.com/office/drawing/2014/main" id="{E8610276-E1B8-4481-B8DC-0D3CE74A7ED0}"/>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0C9AA3D2-FB95-4ED8-9775-1D2C0FC9008F}"/>
              </a:ext>
            </a:extLst>
          </p:cNvPr>
          <p:cNvSpPr>
            <a:spLocks noGrp="1"/>
          </p:cNvSpPr>
          <p:nvPr>
            <p:ph type="sldNum" sz="quarter" idx="12"/>
          </p:nvPr>
        </p:nvSpPr>
        <p:spPr/>
        <p:txBody>
          <a:bodyPr/>
          <a:lstStyle/>
          <a:p>
            <a:fld id="{1631108B-5D83-4953-8F3A-2D4544B1B95C}" type="slidenum">
              <a:rPr lang="en-IN" smtClean="0"/>
              <a:pPr/>
              <a:t>8</a:t>
            </a:fld>
            <a:endParaRPr lang="en-IN"/>
          </a:p>
        </p:txBody>
      </p:sp>
      <p:sp>
        <p:nvSpPr>
          <p:cNvPr id="7" name="Rectangle 6">
            <a:extLst>
              <a:ext uri="{FF2B5EF4-FFF2-40B4-BE49-F238E27FC236}">
                <a16:creationId xmlns:a16="http://schemas.microsoft.com/office/drawing/2014/main" id="{3A503894-E429-7CE0-187B-71FEC11C2394}"/>
              </a:ext>
            </a:extLst>
          </p:cNvPr>
          <p:cNvSpPr/>
          <p:nvPr/>
        </p:nvSpPr>
        <p:spPr>
          <a:xfrm>
            <a:off x="834390" y="2455941"/>
            <a:ext cx="1836420" cy="81391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Data Collection</a:t>
            </a:r>
          </a:p>
        </p:txBody>
      </p:sp>
      <p:sp>
        <p:nvSpPr>
          <p:cNvPr id="10" name="Rectangle 9">
            <a:extLst>
              <a:ext uri="{FF2B5EF4-FFF2-40B4-BE49-F238E27FC236}">
                <a16:creationId xmlns:a16="http://schemas.microsoft.com/office/drawing/2014/main" id="{DE49743E-A02C-0192-2553-7C48CACE1A24}"/>
              </a:ext>
            </a:extLst>
          </p:cNvPr>
          <p:cNvSpPr/>
          <p:nvPr/>
        </p:nvSpPr>
        <p:spPr>
          <a:xfrm>
            <a:off x="3211830" y="2475070"/>
            <a:ext cx="1653540" cy="8139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Data Pre-processing</a:t>
            </a:r>
          </a:p>
        </p:txBody>
      </p:sp>
      <p:sp>
        <p:nvSpPr>
          <p:cNvPr id="11" name="Rectangle 10">
            <a:extLst>
              <a:ext uri="{FF2B5EF4-FFF2-40B4-BE49-F238E27FC236}">
                <a16:creationId xmlns:a16="http://schemas.microsoft.com/office/drawing/2014/main" id="{27B86617-F547-E077-38BD-048524270677}"/>
              </a:ext>
            </a:extLst>
          </p:cNvPr>
          <p:cNvSpPr/>
          <p:nvPr/>
        </p:nvSpPr>
        <p:spPr>
          <a:xfrm>
            <a:off x="5406390" y="2484194"/>
            <a:ext cx="2407920" cy="80907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Categorization with random forest</a:t>
            </a:r>
          </a:p>
        </p:txBody>
      </p:sp>
      <p:sp>
        <p:nvSpPr>
          <p:cNvPr id="12" name="Rectangle 11">
            <a:extLst>
              <a:ext uri="{FF2B5EF4-FFF2-40B4-BE49-F238E27FC236}">
                <a16:creationId xmlns:a16="http://schemas.microsoft.com/office/drawing/2014/main" id="{22858B8B-9C8D-91C6-76B1-A099CA8E387E}"/>
              </a:ext>
            </a:extLst>
          </p:cNvPr>
          <p:cNvSpPr/>
          <p:nvPr/>
        </p:nvSpPr>
        <p:spPr>
          <a:xfrm>
            <a:off x="8633460" y="2455941"/>
            <a:ext cx="1588770" cy="83304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Classification </a:t>
            </a:r>
          </a:p>
        </p:txBody>
      </p:sp>
      <p:sp>
        <p:nvSpPr>
          <p:cNvPr id="13" name="Rectangle 12">
            <a:extLst>
              <a:ext uri="{FF2B5EF4-FFF2-40B4-BE49-F238E27FC236}">
                <a16:creationId xmlns:a16="http://schemas.microsoft.com/office/drawing/2014/main" id="{93A40F4D-7E8B-0127-19DF-84AB99D45100}"/>
              </a:ext>
            </a:extLst>
          </p:cNvPr>
          <p:cNvSpPr/>
          <p:nvPr/>
        </p:nvSpPr>
        <p:spPr>
          <a:xfrm>
            <a:off x="3429000" y="4617204"/>
            <a:ext cx="1539240" cy="68659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Cheap</a:t>
            </a:r>
          </a:p>
        </p:txBody>
      </p:sp>
      <p:sp>
        <p:nvSpPr>
          <p:cNvPr id="14" name="Rectangle 13">
            <a:extLst>
              <a:ext uri="{FF2B5EF4-FFF2-40B4-BE49-F238E27FC236}">
                <a16:creationId xmlns:a16="http://schemas.microsoft.com/office/drawing/2014/main" id="{E8B6A4F9-410A-FB7E-C471-66108964CB0A}"/>
              </a:ext>
            </a:extLst>
          </p:cNvPr>
          <p:cNvSpPr/>
          <p:nvPr/>
        </p:nvSpPr>
        <p:spPr>
          <a:xfrm>
            <a:off x="5440680" y="4555967"/>
            <a:ext cx="1363980" cy="68659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Moderate</a:t>
            </a:r>
          </a:p>
        </p:txBody>
      </p:sp>
      <p:sp>
        <p:nvSpPr>
          <p:cNvPr id="15" name="Rectangle 14">
            <a:extLst>
              <a:ext uri="{FF2B5EF4-FFF2-40B4-BE49-F238E27FC236}">
                <a16:creationId xmlns:a16="http://schemas.microsoft.com/office/drawing/2014/main" id="{6CF4A037-7A8F-91EB-BA71-9CC018CA8BA4}"/>
              </a:ext>
            </a:extLst>
          </p:cNvPr>
          <p:cNvSpPr/>
          <p:nvPr/>
        </p:nvSpPr>
        <p:spPr>
          <a:xfrm>
            <a:off x="7372350" y="4576045"/>
            <a:ext cx="1836420" cy="66651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Expensive</a:t>
            </a:r>
          </a:p>
        </p:txBody>
      </p:sp>
      <p:cxnSp>
        <p:nvCxnSpPr>
          <p:cNvPr id="17" name="Straight Arrow Connector 16">
            <a:extLst>
              <a:ext uri="{FF2B5EF4-FFF2-40B4-BE49-F238E27FC236}">
                <a16:creationId xmlns:a16="http://schemas.microsoft.com/office/drawing/2014/main" id="{F73A4E98-513D-6D51-0258-733D0E7CE617}"/>
              </a:ext>
            </a:extLst>
          </p:cNvPr>
          <p:cNvCxnSpPr>
            <a:stCxn id="7" idx="3"/>
            <a:endCxn id="10" idx="1"/>
          </p:cNvCxnSpPr>
          <p:nvPr/>
        </p:nvCxnSpPr>
        <p:spPr>
          <a:xfrm>
            <a:off x="2670810" y="2862897"/>
            <a:ext cx="541020" cy="191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05DB57E-0B85-5C49-2E75-E0A11564C63A}"/>
              </a:ext>
            </a:extLst>
          </p:cNvPr>
          <p:cNvCxnSpPr/>
          <p:nvPr/>
        </p:nvCxnSpPr>
        <p:spPr>
          <a:xfrm flipV="1">
            <a:off x="4850130" y="2882025"/>
            <a:ext cx="55626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3B4B1C7-1C02-9C2F-6B7A-F48DD180798A}"/>
              </a:ext>
            </a:extLst>
          </p:cNvPr>
          <p:cNvCxnSpPr>
            <a:cxnSpLocks/>
          </p:cNvCxnSpPr>
          <p:nvPr/>
        </p:nvCxnSpPr>
        <p:spPr>
          <a:xfrm>
            <a:off x="7814310" y="2882026"/>
            <a:ext cx="8191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FD2115D-44E5-6EF1-A2BA-491FC07C50F1}"/>
              </a:ext>
            </a:extLst>
          </p:cNvPr>
          <p:cNvCxnSpPr>
            <a:cxnSpLocks/>
          </p:cNvCxnSpPr>
          <p:nvPr/>
        </p:nvCxnSpPr>
        <p:spPr>
          <a:xfrm flipH="1">
            <a:off x="4434840" y="3288980"/>
            <a:ext cx="1634491" cy="1328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D796FA0-AC6F-1F6F-021B-7FAA39680353}"/>
              </a:ext>
            </a:extLst>
          </p:cNvPr>
          <p:cNvCxnSpPr>
            <a:cxnSpLocks/>
          </p:cNvCxnSpPr>
          <p:nvPr/>
        </p:nvCxnSpPr>
        <p:spPr>
          <a:xfrm flipH="1">
            <a:off x="6351270" y="3288980"/>
            <a:ext cx="60961" cy="12669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FE641DB-B347-1E7F-5D93-A0EDBA334D7B}"/>
              </a:ext>
            </a:extLst>
          </p:cNvPr>
          <p:cNvCxnSpPr>
            <a:cxnSpLocks/>
            <a:endCxn id="15" idx="0"/>
          </p:cNvCxnSpPr>
          <p:nvPr/>
        </p:nvCxnSpPr>
        <p:spPr>
          <a:xfrm>
            <a:off x="6804660" y="3288980"/>
            <a:ext cx="1485900" cy="12870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205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880E1-8E4E-4C68-FF48-E7391E1F3E03}"/>
              </a:ext>
            </a:extLst>
          </p:cNvPr>
          <p:cNvSpPr>
            <a:spLocks noGrp="1"/>
          </p:cNvSpPr>
          <p:nvPr>
            <p:ph type="title"/>
          </p:nvPr>
        </p:nvSpPr>
        <p:spPr>
          <a:xfrm>
            <a:off x="0" y="-51324"/>
            <a:ext cx="10515600" cy="1325563"/>
          </a:xfrm>
        </p:spPr>
        <p:txBody>
          <a:bodyPr/>
          <a:lstStyle/>
          <a:p>
            <a:r>
              <a:rPr lang="en-US" dirty="0"/>
              <a:t>Proposed methodology</a:t>
            </a:r>
            <a:endParaRPr lang="en-IN" dirty="0"/>
          </a:p>
        </p:txBody>
      </p:sp>
      <p:sp>
        <p:nvSpPr>
          <p:cNvPr id="4" name="Date Placeholder 3">
            <a:extLst>
              <a:ext uri="{FF2B5EF4-FFF2-40B4-BE49-F238E27FC236}">
                <a16:creationId xmlns:a16="http://schemas.microsoft.com/office/drawing/2014/main" id="{FE1E9E38-14AB-181E-22AD-927997C42F3F}"/>
              </a:ext>
            </a:extLst>
          </p:cNvPr>
          <p:cNvSpPr>
            <a:spLocks noGrp="1"/>
          </p:cNvSpPr>
          <p:nvPr>
            <p:ph type="dt" sz="half" idx="10"/>
          </p:nvPr>
        </p:nvSpPr>
        <p:spPr/>
        <p:txBody>
          <a:bodyPr/>
          <a:lstStyle/>
          <a:p>
            <a:fld id="{64F878E6-5DE8-41D3-A3D4-164024813DEA}" type="datetime1">
              <a:rPr lang="en-IN" smtClean="0"/>
              <a:t>30-07-2022</a:t>
            </a:fld>
            <a:endParaRPr lang="en-IN"/>
          </a:p>
        </p:txBody>
      </p:sp>
      <p:sp>
        <p:nvSpPr>
          <p:cNvPr id="5" name="Footer Placeholder 4">
            <a:extLst>
              <a:ext uri="{FF2B5EF4-FFF2-40B4-BE49-F238E27FC236}">
                <a16:creationId xmlns:a16="http://schemas.microsoft.com/office/drawing/2014/main" id="{15CB0D34-C4AF-66B5-8F9E-E238B3715F43}"/>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4941892E-8BF7-434D-78F4-98863A0D0F1A}"/>
              </a:ext>
            </a:extLst>
          </p:cNvPr>
          <p:cNvSpPr>
            <a:spLocks noGrp="1"/>
          </p:cNvSpPr>
          <p:nvPr>
            <p:ph type="sldNum" sz="quarter" idx="12"/>
          </p:nvPr>
        </p:nvSpPr>
        <p:spPr/>
        <p:txBody>
          <a:bodyPr/>
          <a:lstStyle/>
          <a:p>
            <a:fld id="{1631108B-5D83-4953-8F3A-2D4544B1B95C}" type="slidenum">
              <a:rPr lang="en-IN" smtClean="0"/>
              <a:pPr/>
              <a:t>9</a:t>
            </a:fld>
            <a:endParaRPr lang="en-IN"/>
          </a:p>
        </p:txBody>
      </p:sp>
      <p:sp>
        <p:nvSpPr>
          <p:cNvPr id="15" name="Oval 1">
            <a:extLst>
              <a:ext uri="{FF2B5EF4-FFF2-40B4-BE49-F238E27FC236}">
                <a16:creationId xmlns:a16="http://schemas.microsoft.com/office/drawing/2014/main" id="{1D30CA90-D7ED-39E2-AF19-F4ADDED469B6}"/>
              </a:ext>
            </a:extLst>
          </p:cNvPr>
          <p:cNvSpPr>
            <a:spLocks noChangeArrowheads="1"/>
          </p:cNvSpPr>
          <p:nvPr/>
        </p:nvSpPr>
        <p:spPr bwMode="auto">
          <a:xfrm>
            <a:off x="5753100" y="1419634"/>
            <a:ext cx="685800" cy="41910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Start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2">
            <a:extLst>
              <a:ext uri="{FF2B5EF4-FFF2-40B4-BE49-F238E27FC236}">
                <a16:creationId xmlns:a16="http://schemas.microsoft.com/office/drawing/2014/main" id="{4693921C-15EF-B2C3-8D51-2B1BFCF15821}"/>
              </a:ext>
            </a:extLst>
          </p:cNvPr>
          <p:cNvSpPr>
            <a:spLocks noChangeArrowheads="1"/>
          </p:cNvSpPr>
          <p:nvPr/>
        </p:nvSpPr>
        <p:spPr bwMode="auto">
          <a:xfrm>
            <a:off x="5469052" y="2028031"/>
            <a:ext cx="1317625" cy="29686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Collect dataset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4">
            <a:extLst>
              <a:ext uri="{FF2B5EF4-FFF2-40B4-BE49-F238E27FC236}">
                <a16:creationId xmlns:a16="http://schemas.microsoft.com/office/drawing/2014/main" id="{38D43234-4550-F336-BB82-060557A319E6}"/>
              </a:ext>
            </a:extLst>
          </p:cNvPr>
          <p:cNvSpPr>
            <a:spLocks noChangeArrowheads="1"/>
          </p:cNvSpPr>
          <p:nvPr/>
        </p:nvSpPr>
        <p:spPr bwMode="auto">
          <a:xfrm>
            <a:off x="5426983" y="2538866"/>
            <a:ext cx="1401762" cy="350838"/>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 pre-processing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6">
            <a:extLst>
              <a:ext uri="{FF2B5EF4-FFF2-40B4-BE49-F238E27FC236}">
                <a16:creationId xmlns:a16="http://schemas.microsoft.com/office/drawing/2014/main" id="{CB1182F2-7BDA-10B6-FBAA-36BB912ADDC2}"/>
              </a:ext>
            </a:extLst>
          </p:cNvPr>
          <p:cNvSpPr>
            <a:spLocks noChangeArrowheads="1"/>
          </p:cNvSpPr>
          <p:nvPr/>
        </p:nvSpPr>
        <p:spPr bwMode="auto">
          <a:xfrm>
            <a:off x="5373009" y="3103676"/>
            <a:ext cx="1455736" cy="884254"/>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 </a:t>
            </a:r>
            <a:r>
              <a:rPr lang="en-US" altLang="en-US" sz="1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mean clustering &amp; </a:t>
            </a:r>
            <a:r>
              <a:rPr kumimoji="0" lang="en-US" altLang="en-US" sz="11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Random forest regression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7">
            <a:extLst>
              <a:ext uri="{FF2B5EF4-FFF2-40B4-BE49-F238E27FC236}">
                <a16:creationId xmlns:a16="http://schemas.microsoft.com/office/drawing/2014/main" id="{986EF138-C1CA-64BC-AE06-F742EAC235B6}"/>
              </a:ext>
            </a:extLst>
          </p:cNvPr>
          <p:cNvSpPr>
            <a:spLocks noChangeArrowheads="1"/>
          </p:cNvSpPr>
          <p:nvPr/>
        </p:nvSpPr>
        <p:spPr bwMode="auto">
          <a:xfrm>
            <a:off x="5373008" y="4772306"/>
            <a:ext cx="1455737" cy="601662"/>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Display the predicted price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8">
            <a:extLst>
              <a:ext uri="{FF2B5EF4-FFF2-40B4-BE49-F238E27FC236}">
                <a16:creationId xmlns:a16="http://schemas.microsoft.com/office/drawing/2014/main" id="{48352706-5336-9713-0724-71144EC37186}"/>
              </a:ext>
            </a:extLst>
          </p:cNvPr>
          <p:cNvSpPr>
            <a:spLocks noChangeArrowheads="1"/>
          </p:cNvSpPr>
          <p:nvPr/>
        </p:nvSpPr>
        <p:spPr bwMode="auto">
          <a:xfrm>
            <a:off x="5386387" y="4204699"/>
            <a:ext cx="1409700" cy="350838"/>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alibri" panose="020F0502020204030204" pitchFamily="34" charset="0"/>
                <a:cs typeface="Times New Roman" panose="02020603050405020304" pitchFamily="18" charset="0"/>
              </a:rPr>
              <a:t>Classification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Oval 9">
            <a:extLst>
              <a:ext uri="{FF2B5EF4-FFF2-40B4-BE49-F238E27FC236}">
                <a16:creationId xmlns:a16="http://schemas.microsoft.com/office/drawing/2014/main" id="{66F982D4-3565-4328-FF57-60151B62B123}"/>
              </a:ext>
            </a:extLst>
          </p:cNvPr>
          <p:cNvSpPr>
            <a:spLocks noChangeArrowheads="1"/>
          </p:cNvSpPr>
          <p:nvPr/>
        </p:nvSpPr>
        <p:spPr bwMode="auto">
          <a:xfrm>
            <a:off x="5747657" y="5629181"/>
            <a:ext cx="685800" cy="41910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Stop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34" name="Straight Arrow Connector 33">
            <a:extLst>
              <a:ext uri="{FF2B5EF4-FFF2-40B4-BE49-F238E27FC236}">
                <a16:creationId xmlns:a16="http://schemas.microsoft.com/office/drawing/2014/main" id="{069A2F3F-5311-492F-D9AF-BAE38B0976ED}"/>
              </a:ext>
            </a:extLst>
          </p:cNvPr>
          <p:cNvCxnSpPr/>
          <p:nvPr/>
        </p:nvCxnSpPr>
        <p:spPr>
          <a:xfrm>
            <a:off x="6096000" y="1837531"/>
            <a:ext cx="0" cy="1905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0B83D52-F285-6C4E-18B2-4D26A12E3551}"/>
              </a:ext>
            </a:extLst>
          </p:cNvPr>
          <p:cNvCxnSpPr/>
          <p:nvPr/>
        </p:nvCxnSpPr>
        <p:spPr>
          <a:xfrm>
            <a:off x="6090557" y="2324894"/>
            <a:ext cx="0" cy="1905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03324ED-113C-21BB-1D8A-DDD6B73765C0}"/>
              </a:ext>
            </a:extLst>
          </p:cNvPr>
          <p:cNvCxnSpPr/>
          <p:nvPr/>
        </p:nvCxnSpPr>
        <p:spPr>
          <a:xfrm>
            <a:off x="6118293" y="4555537"/>
            <a:ext cx="0" cy="1905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1514411-74DD-B514-D85B-D818F55C4C6B}"/>
              </a:ext>
            </a:extLst>
          </p:cNvPr>
          <p:cNvCxnSpPr/>
          <p:nvPr/>
        </p:nvCxnSpPr>
        <p:spPr>
          <a:xfrm>
            <a:off x="6089468" y="5373968"/>
            <a:ext cx="0" cy="1905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0F7CFA7-D2C8-1DCE-900F-FB6810A3A168}"/>
              </a:ext>
            </a:extLst>
          </p:cNvPr>
          <p:cNvCxnSpPr/>
          <p:nvPr/>
        </p:nvCxnSpPr>
        <p:spPr>
          <a:xfrm>
            <a:off x="6127864" y="4014199"/>
            <a:ext cx="0" cy="1905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FEDB10F-4ACB-24F2-7B2A-DB8889565936}"/>
              </a:ext>
            </a:extLst>
          </p:cNvPr>
          <p:cNvCxnSpPr/>
          <p:nvPr/>
        </p:nvCxnSpPr>
        <p:spPr>
          <a:xfrm>
            <a:off x="6090557" y="2868930"/>
            <a:ext cx="0" cy="1905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1">
            <a:extLst>
              <a:ext uri="{FF2B5EF4-FFF2-40B4-BE49-F238E27FC236}">
                <a16:creationId xmlns:a16="http://schemas.microsoft.com/office/drawing/2014/main" id="{FABE7704-478C-B990-35C5-674D2CBBEA1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341676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4672</TotalTime>
  <Words>1439</Words>
  <Application>Microsoft Office PowerPoint</Application>
  <PresentationFormat>Widescreen</PresentationFormat>
  <Paragraphs>152</Paragraphs>
  <Slides>16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Department of Information Science and Engineering</vt:lpstr>
      <vt:lpstr>Contents</vt:lpstr>
      <vt:lpstr>Introduction</vt:lpstr>
      <vt:lpstr>Literature - brief</vt:lpstr>
      <vt:lpstr>Random forest regression</vt:lpstr>
      <vt:lpstr>Problem Statement</vt:lpstr>
      <vt:lpstr>Objectives</vt:lpstr>
      <vt:lpstr>Framework/Methodology (Existing)</vt:lpstr>
      <vt:lpstr>Proposed methodology</vt:lpstr>
      <vt:lpstr>Methodology</vt:lpstr>
      <vt:lpstr>Methodology</vt:lpstr>
      <vt:lpstr>Methodology</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Science and Engineering</dc:title>
  <dc:creator>Manoj MV</dc:creator>
  <cp:lastModifiedBy>Ruben Kudnavar</cp:lastModifiedBy>
  <cp:revision>62</cp:revision>
  <dcterms:created xsi:type="dcterms:W3CDTF">2019-12-28T01:03:28Z</dcterms:created>
  <dcterms:modified xsi:type="dcterms:W3CDTF">2022-07-30T03:05:11Z</dcterms:modified>
</cp:coreProperties>
</file>