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0" r:id="rId8"/>
    <p:sldId id="280" r:id="rId9"/>
    <p:sldId id="272" r:id="rId10"/>
    <p:sldId id="281" r:id="rId11"/>
    <p:sldId id="274" r:id="rId12"/>
    <p:sldId id="275" r:id="rId13"/>
    <p:sldId id="276" r:id="rId14"/>
    <p:sldId id="277" r:id="rId15"/>
    <p:sldId id="278" r:id="rId16"/>
    <p:sldId id="279" r:id="rId17"/>
    <p:sldId id="261" r:id="rId18"/>
    <p:sldId id="282" r:id="rId19"/>
    <p:sldId id="26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1489F-31F5-44D8-A73C-39BF1AA51E91}" v="73" dt="2023-06-19T17:31:36.143"/>
    <p1510:client id="{65DBD2FE-74AC-46B4-989D-47EED99B26FD}" v="274" dt="2023-06-20T00:18:46.855"/>
    <p1510:client id="{89409AAF-50F4-41B1-9919-75A7D00069D7}" v="875" dt="2023-06-19T21:45:30.813"/>
    <p1510:client id="{A3DFE2A9-532B-4E0A-85AE-3AB04AF2AE31}" v="95" dt="2023-06-19T14:13:19.912"/>
    <p1510:client id="{B5C54AB5-7208-465F-8EC2-DC021F534821}" v="4" dt="2023-06-19T22:04:08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/>
              <a:t>Health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3426" y="5557583"/>
            <a:ext cx="5488846" cy="943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Presented by(Team E) : </a:t>
            </a:r>
            <a:r>
              <a:rPr lang="en-US" b="1">
                <a:ea typeface="+mn-lt"/>
                <a:cs typeface="+mn-lt"/>
              </a:rPr>
              <a:t> Yashodhan Vishvesh Deshpande </a:t>
            </a:r>
            <a:endParaRPr lang="en-US" b="1"/>
          </a:p>
          <a:p>
            <a:r>
              <a:rPr lang="en-US" b="1"/>
              <a:t>                                         </a:t>
            </a:r>
            <a:r>
              <a:rPr lang="en-DE" b="1"/>
              <a:t> </a:t>
            </a:r>
            <a:r>
              <a:rPr lang="en-US" b="1"/>
              <a:t>Md Limon Apu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432E0909-63E2-F6E2-A898-7508CE58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67" y="1446224"/>
            <a:ext cx="4277931" cy="4367358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D636A38-73AC-3631-8BD7-FE1488FA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339" y="1329847"/>
            <a:ext cx="1347952" cy="411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4D4E75-E776-2F76-DFFD-EDC22316E41F}"/>
              </a:ext>
            </a:extLst>
          </p:cNvPr>
          <p:cNvCxnSpPr/>
          <p:nvPr/>
        </p:nvCxnSpPr>
        <p:spPr>
          <a:xfrm flipH="1">
            <a:off x="5384104" y="2324621"/>
            <a:ext cx="4064695" cy="2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4A8B-7B17-C11E-A225-3896BFAEF505}"/>
              </a:ext>
            </a:extLst>
          </p:cNvPr>
          <p:cNvCxnSpPr/>
          <p:nvPr/>
        </p:nvCxnSpPr>
        <p:spPr>
          <a:xfrm flipH="1" flipV="1">
            <a:off x="3982103" y="3757678"/>
            <a:ext cx="5296421" cy="53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D8E78C-853D-9289-64DD-73AAE23A48C0}"/>
              </a:ext>
            </a:extLst>
          </p:cNvPr>
          <p:cNvCxnSpPr>
            <a:cxnSpLocks/>
          </p:cNvCxnSpPr>
          <p:nvPr/>
        </p:nvCxnSpPr>
        <p:spPr>
          <a:xfrm flipH="1">
            <a:off x="4076049" y="4523851"/>
            <a:ext cx="5223352" cy="4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C0475F-8055-18BF-6DD0-33E0096B840D}"/>
              </a:ext>
            </a:extLst>
          </p:cNvPr>
          <p:cNvCxnSpPr/>
          <p:nvPr/>
        </p:nvCxnSpPr>
        <p:spPr>
          <a:xfrm flipH="1" flipV="1">
            <a:off x="5252320" y="2731457"/>
            <a:ext cx="4127325" cy="5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AA234-FE57-E82D-B6BC-5F90BDF5D838}"/>
              </a:ext>
            </a:extLst>
          </p:cNvPr>
          <p:cNvSpPr txBox="1"/>
          <p:nvPr/>
        </p:nvSpPr>
        <p:spPr>
          <a:xfrm>
            <a:off x="1954582" y="655007"/>
            <a:ext cx="78809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Input node Arduino main loop</a:t>
            </a:r>
          </a:p>
        </p:txBody>
      </p:sp>
    </p:spTree>
    <p:extLst>
      <p:ext uri="{BB962C8B-B14F-4D97-AF65-F5344CB8AC3E}">
        <p14:creationId xmlns:p14="http://schemas.microsoft.com/office/powerpoint/2010/main" val="284324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28" y="365125"/>
            <a:ext cx="3979572" cy="1067986"/>
          </a:xfrm>
        </p:spPr>
        <p:txBody>
          <a:bodyPr/>
          <a:lstStyle/>
          <a:p>
            <a:r>
              <a:rPr lang="en-US" sz="2400">
                <a:ea typeface="+mj-lt"/>
                <a:cs typeface="+mj-lt"/>
              </a:rPr>
              <a:t>Arduino OUTput node</a:t>
            </a:r>
            <a:r>
              <a:rPr lang="en-US" sz="220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267BC6A-7779-BD10-CCD8-1017EBD2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7" y="1559954"/>
            <a:ext cx="3438525" cy="1269642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9BB5FB-CFC8-C3AB-DF40-2E3D51DE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3" y="1559973"/>
            <a:ext cx="4406721" cy="3555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6959C-154F-59A6-E544-4C2036CC65BC}"/>
              </a:ext>
            </a:extLst>
          </p:cNvPr>
          <p:cNvSpPr txBox="1"/>
          <p:nvPr/>
        </p:nvSpPr>
        <p:spPr>
          <a:xfrm>
            <a:off x="272573" y="2929944"/>
            <a:ext cx="38770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Libraries for Output Arduino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877CF-9A4D-2393-6442-D12D66DE8969}"/>
              </a:ext>
            </a:extLst>
          </p:cNvPr>
          <p:cNvSpPr txBox="1"/>
          <p:nvPr/>
        </p:nvSpPr>
        <p:spPr>
          <a:xfrm>
            <a:off x="6043365" y="5265341"/>
            <a:ext cx="38770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Setup for output Arduino node</a:t>
            </a:r>
          </a:p>
        </p:txBody>
      </p:sp>
    </p:spTree>
    <p:extLst>
      <p:ext uri="{BB962C8B-B14F-4D97-AF65-F5344CB8AC3E}">
        <p14:creationId xmlns:p14="http://schemas.microsoft.com/office/powerpoint/2010/main" val="22312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OUtput node Arduino main loop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9B4D2-F443-BAF3-ECE6-3E9C61BC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0" y="2105790"/>
            <a:ext cx="6338552" cy="3687461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6F8F9D4-3756-79E3-9488-80AB3C82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07" y="1596980"/>
            <a:ext cx="1820399" cy="45977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6DBA58-8F1A-F8C1-B120-7C5A700A9360}"/>
              </a:ext>
            </a:extLst>
          </p:cNvPr>
          <p:cNvCxnSpPr/>
          <p:nvPr/>
        </p:nvCxnSpPr>
        <p:spPr>
          <a:xfrm flipH="1">
            <a:off x="2968581" y="2767885"/>
            <a:ext cx="5728951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90575C-5D12-6A49-9F0D-F4020F465D7F}"/>
              </a:ext>
            </a:extLst>
          </p:cNvPr>
          <p:cNvCxnSpPr/>
          <p:nvPr/>
        </p:nvCxnSpPr>
        <p:spPr>
          <a:xfrm flipH="1">
            <a:off x="2564104" y="3769351"/>
            <a:ext cx="5889937" cy="37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EFB23-5501-8CD0-C0D6-48B47A778DD7}"/>
              </a:ext>
            </a:extLst>
          </p:cNvPr>
          <p:cNvCxnSpPr/>
          <p:nvPr/>
        </p:nvCxnSpPr>
        <p:spPr>
          <a:xfrm flipH="1" flipV="1">
            <a:off x="6935541" y="4697837"/>
            <a:ext cx="1736501" cy="298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Raspberry Pi setup (Headless/remote)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FBAB1-64A4-1E8B-C9FB-BE3C0AD909D4}"/>
              </a:ext>
            </a:extLst>
          </p:cNvPr>
          <p:cNvSpPr txBox="1"/>
          <p:nvPr/>
        </p:nvSpPr>
        <p:spPr>
          <a:xfrm>
            <a:off x="590281" y="1435457"/>
            <a:ext cx="10732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 1: Setup SSH server   </a:t>
            </a:r>
          </a:p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478A70-BFC7-BED6-0E66-D180150A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9" y="1954440"/>
            <a:ext cx="9708523" cy="1779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C65F9-F88A-3F1D-22F3-26363843CD01}"/>
              </a:ext>
            </a:extLst>
          </p:cNvPr>
          <p:cNvSpPr txBox="1"/>
          <p:nvPr/>
        </p:nvSpPr>
        <p:spPr>
          <a:xfrm>
            <a:off x="536619" y="5827689"/>
            <a:ext cx="11121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https://www.raspberrypi.com/documentation/computers/remote-access.html#setting-up-an-ssh-server</a:t>
            </a:r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215E76F-8147-2D69-BD8A-5B0D709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1" y="3944485"/>
            <a:ext cx="4492580" cy="589622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4D2BD1-C500-9CCB-BF20-DDD4A990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654" y="3774435"/>
            <a:ext cx="4750157" cy="21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2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82" y="892177"/>
            <a:ext cx="9451998" cy="57429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Raspberry Pi setup (Headless/remote)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8700F-F405-8B45-909D-80E74D24F749}"/>
              </a:ext>
            </a:extLst>
          </p:cNvPr>
          <p:cNvSpPr txBox="1"/>
          <p:nvPr/>
        </p:nvSpPr>
        <p:spPr>
          <a:xfrm>
            <a:off x="1159097" y="1435457"/>
            <a:ext cx="10195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 2: Headless raspberry pi setup  </a:t>
            </a:r>
          </a:p>
          <a:p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93BCB9-864C-F788-5630-F4590DD3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" y="1978769"/>
            <a:ext cx="7379593" cy="290046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09014D-3D0C-B219-36B9-F2ADA972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414" y="2698077"/>
            <a:ext cx="4460382" cy="40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589A-BC59-1302-FC70-AD2D61AC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890" y="440715"/>
            <a:ext cx="5803411" cy="1204912"/>
          </a:xfrm>
        </p:spPr>
        <p:txBody>
          <a:bodyPr>
            <a:normAutofit/>
          </a:bodyPr>
          <a:lstStyle/>
          <a:p>
            <a:r>
              <a:rPr lang="en-US" sz="3200"/>
              <a:t>Smartphone and laptop as mqtt client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F8E5-615A-467B-9799-D0EF3A9A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7B88696-E121-F06A-C772-4BDA1A9E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62" y="539261"/>
            <a:ext cx="2449537" cy="5451231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87CDF21-7206-DDB3-0F44-D6117364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85" y="445477"/>
            <a:ext cx="2496429" cy="5545015"/>
          </a:xfrm>
          <a:prstGeom prst="rect">
            <a:avLst/>
          </a:prstGeom>
        </p:spPr>
      </p:pic>
      <p:pic>
        <p:nvPicPr>
          <p:cNvPr id="9" name="Picture 9" descr="A picture containing text, monitor, indoor, screenshot&#10;&#10;Description automatically generated">
            <a:extLst>
              <a:ext uri="{FF2B5EF4-FFF2-40B4-BE49-F238E27FC236}">
                <a16:creationId xmlns:a16="http://schemas.microsoft.com/office/drawing/2014/main" id="{F4016709-C002-FAD4-512C-0EEF7030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62" y="3855134"/>
            <a:ext cx="4747846" cy="2137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93C44-D367-F453-7E06-74ED76FA4DCA}"/>
              </a:ext>
            </a:extLst>
          </p:cNvPr>
          <p:cNvSpPr txBox="1"/>
          <p:nvPr/>
        </p:nvSpPr>
        <p:spPr>
          <a:xfrm>
            <a:off x="3678115" y="1787769"/>
            <a:ext cx="50555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IOT MQTT Panel application has been used in smartphone for enabling MQTT client subscription.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Mqtt</a:t>
            </a:r>
            <a:r>
              <a:rPr lang="en-US" dirty="0"/>
              <a:t> explorer has been used on laptop for enabling </a:t>
            </a:r>
            <a:r>
              <a:rPr lang="en-US" dirty="0" err="1"/>
              <a:t>mqtt</a:t>
            </a:r>
            <a:r>
              <a:rPr lang="en-US" dirty="0"/>
              <a:t> client subscription.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2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22777"/>
            <a:ext cx="5111750" cy="1204912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2D4E3-3A01-6B00-DE6D-E3EB7FA1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843698"/>
            <a:ext cx="6267040" cy="2052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Key take away from the project:</a:t>
            </a:r>
          </a:p>
          <a:p>
            <a:pPr marL="285750" indent="-285750">
              <a:buChar char="•"/>
            </a:pPr>
            <a:r>
              <a:rPr lang="en-US" sz="1800"/>
              <a:t>Using Arduino Uno </a:t>
            </a:r>
            <a:r>
              <a:rPr lang="en-US" sz="1800" err="1"/>
              <a:t>wifi</a:t>
            </a:r>
            <a:r>
              <a:rPr lang="en-US" sz="1800"/>
              <a:t> with </a:t>
            </a:r>
            <a:r>
              <a:rPr lang="en-US" sz="1800" err="1"/>
              <a:t>wifi</a:t>
            </a:r>
            <a:r>
              <a:rPr lang="en-US" sz="1800"/>
              <a:t> connectivity</a:t>
            </a:r>
          </a:p>
          <a:p>
            <a:pPr marL="285750" indent="-285750">
              <a:buChar char="•"/>
            </a:pPr>
            <a:r>
              <a:rPr lang="en-US" sz="1800"/>
              <a:t>Setting up raspberry pi and configuring a server. </a:t>
            </a:r>
          </a:p>
          <a:p>
            <a:pPr marL="285750" indent="-285750">
              <a:buChar char="•"/>
            </a:pPr>
            <a:r>
              <a:rPr lang="en-US" sz="1800"/>
              <a:t>Data transfer over </a:t>
            </a:r>
            <a:r>
              <a:rPr lang="en-US" sz="1800" err="1"/>
              <a:t>Mqtt</a:t>
            </a:r>
            <a:r>
              <a:rPr lang="en-US" sz="1800"/>
              <a:t> (</a:t>
            </a:r>
            <a:r>
              <a:rPr lang="en-US" sz="1800">
                <a:ea typeface="+mn-lt"/>
                <a:cs typeface="+mn-lt"/>
              </a:rPr>
              <a:t>Message Queuing Telemetry Transport</a:t>
            </a:r>
            <a:r>
              <a:rPr lang="en-US" sz="1500">
                <a:solidFill>
                  <a:srgbClr val="040C28"/>
                </a:solidFill>
              </a:rPr>
              <a:t>)</a:t>
            </a:r>
            <a:r>
              <a:rPr lang="en-US" sz="1800"/>
              <a:t> protocol.</a:t>
            </a:r>
          </a:p>
        </p:txBody>
      </p:sp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5D743BB-1A23-C3D5-8EE5-8F1A008A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4" y="4005628"/>
            <a:ext cx="4489938" cy="2023696"/>
          </a:xfrm>
          <a:prstGeom prst="rect">
            <a:avLst/>
          </a:prstGeom>
        </p:spPr>
      </p:pic>
      <p:pic>
        <p:nvPicPr>
          <p:cNvPr id="8" name="Picture 8" descr="A picture containing indoor, computer, desk, keyboard&#10;&#10;Description automatically generated">
            <a:extLst>
              <a:ext uri="{FF2B5EF4-FFF2-40B4-BE49-F238E27FC236}">
                <a16:creationId xmlns:a16="http://schemas.microsoft.com/office/drawing/2014/main" id="{F123AA96-CD8C-C0D1-1CB4-AAEDE642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4" y="138919"/>
            <a:ext cx="3974122" cy="1785424"/>
          </a:xfrm>
          <a:prstGeom prst="rect">
            <a:avLst/>
          </a:prstGeom>
        </p:spPr>
      </p:pic>
      <p:pic>
        <p:nvPicPr>
          <p:cNvPr id="9" name="Picture 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9B60576-B63A-47E7-E499-5CEEB695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39" y="3960641"/>
            <a:ext cx="5205046" cy="2336409"/>
          </a:xfrm>
          <a:prstGeom prst="rect">
            <a:avLst/>
          </a:prstGeom>
        </p:spPr>
      </p:pic>
      <p:pic>
        <p:nvPicPr>
          <p:cNvPr id="10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3A6799D8-1C24-C09F-B06B-5C480AAE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23" y="2096674"/>
            <a:ext cx="3974122" cy="17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200" y="2094428"/>
            <a:ext cx="4179570" cy="1524735"/>
          </a:xfrm>
        </p:spPr>
        <p:txBody>
          <a:bodyPr/>
          <a:lstStyle/>
          <a:p>
            <a:r>
              <a:rPr lang="en-US" b="1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400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76600" cy="271474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800" b="1"/>
              <a:t>Introduction</a:t>
            </a:r>
          </a:p>
          <a:p>
            <a:r>
              <a:rPr lang="en-US" sz="1800" b="1"/>
              <a:t>Sensors and boards</a:t>
            </a:r>
          </a:p>
          <a:p>
            <a:r>
              <a:rPr lang="en-US" sz="1800" b="1"/>
              <a:t>Use case</a:t>
            </a:r>
          </a:p>
          <a:p>
            <a:r>
              <a:rPr lang="en-US" sz="1800" b="1"/>
              <a:t>Technical details</a:t>
            </a:r>
          </a:p>
          <a:p>
            <a:r>
              <a:rPr lang="en-US" sz="1800" b="1"/>
              <a:t>Simulation</a:t>
            </a:r>
          </a:p>
          <a:p>
            <a:r>
              <a:rPr lang="en-US" sz="1800" b="1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7" y="2307675"/>
            <a:ext cx="4663513" cy="6927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46D8EB-909C-57F0-B444-FA60E80E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627" y="3492804"/>
            <a:ext cx="6095737" cy="29372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90000"/>
              </a:lnSpc>
              <a:buChar char="•"/>
            </a:pPr>
            <a:endParaRPr lang="en-US" b="1"/>
          </a:p>
          <a:p>
            <a:pPr marL="171450" indent="-171450">
              <a:lnSpc>
                <a:spcPct val="90000"/>
              </a:lnSpc>
              <a:buChar char="•"/>
            </a:pPr>
            <a:r>
              <a:rPr lang="en-US" sz="2000" b="1"/>
              <a:t>Health monitoring system with sensors data.</a:t>
            </a:r>
          </a:p>
          <a:p>
            <a:pPr marL="171450" indent="-171450">
              <a:lnSpc>
                <a:spcPct val="90000"/>
              </a:lnSpc>
              <a:buChar char="•"/>
            </a:pPr>
            <a:r>
              <a:rPr lang="en-US" sz="2000" b="1"/>
              <a:t>Tracking  heart rate, temperature of user.</a:t>
            </a:r>
          </a:p>
          <a:p>
            <a:pPr marL="171450" indent="-171450">
              <a:lnSpc>
                <a:spcPct val="90000"/>
              </a:lnSpc>
              <a:buChar char="•"/>
            </a:pPr>
            <a:r>
              <a:rPr lang="en-US" sz="2000" b="1"/>
              <a:t>Uses Client devices to communication.</a:t>
            </a:r>
          </a:p>
          <a:p>
            <a:pPr marL="171450" indent="-171450">
              <a:lnSpc>
                <a:spcPct val="90000"/>
              </a:lnSpc>
              <a:buChar char="•"/>
            </a:pPr>
            <a:r>
              <a:rPr lang="en-US" sz="2000" b="1"/>
              <a:t>Uses MQTT protocol.</a:t>
            </a:r>
          </a:p>
          <a:p>
            <a:pPr marL="171450" indent="-171450">
              <a:lnSpc>
                <a:spcPct val="90000"/>
              </a:lnSpc>
              <a:buChar char="•"/>
            </a:pPr>
            <a:r>
              <a:rPr lang="en-US" sz="2000" b="1"/>
              <a:t>Results display on Client device &amp; LCD display</a:t>
            </a:r>
            <a:r>
              <a:rPr lang="en-US" sz="1800" b="1"/>
              <a:t>.</a:t>
            </a:r>
          </a:p>
          <a:p>
            <a:pPr>
              <a:lnSpc>
                <a:spcPct val="90000"/>
              </a:lnSpc>
            </a:pPr>
            <a:endParaRPr lang="en-US" sz="600"/>
          </a:p>
          <a:p>
            <a:pPr>
              <a:lnSpc>
                <a:spcPct val="90000"/>
              </a:lnSpc>
            </a:pPr>
            <a:endParaRPr lang="en-US" sz="600"/>
          </a:p>
          <a:p>
            <a:pPr>
              <a:lnSpc>
                <a:spcPct val="90000"/>
              </a:lnSpc>
            </a:pPr>
            <a:endParaRPr lang="en-US" sz="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27E0-7AD5-5F1A-8518-176636630A66}"/>
              </a:ext>
            </a:extLst>
          </p:cNvPr>
          <p:cNvSpPr txBox="1"/>
          <p:nvPr/>
        </p:nvSpPr>
        <p:spPr>
          <a:xfrm>
            <a:off x="6913808" y="396307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F3048D1-D7FA-3BB5-530B-5A7A1372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53" y="408549"/>
            <a:ext cx="6729047" cy="30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Sensors &amp; Boards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DA877AF-CFC8-092D-FF7F-8A26EECB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63" y="1821288"/>
            <a:ext cx="2743200" cy="27432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E9A407D-7497-E6C0-5E35-1DDB3962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92" y="1822938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B4BFE1-A448-6DA7-12C1-D5327DF0F225}"/>
              </a:ext>
            </a:extLst>
          </p:cNvPr>
          <p:cNvSpPr txBox="1"/>
          <p:nvPr/>
        </p:nvSpPr>
        <p:spPr>
          <a:xfrm>
            <a:off x="1502535" y="4856408"/>
            <a:ext cx="302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enorite"/>
                <a:cs typeface="Calibri"/>
              </a:rPr>
              <a:t>KY-039 Heartbeat Sensor </a:t>
            </a:r>
            <a:endParaRPr 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D47C5-2E42-0FEC-2898-BD620ADD5FBB}"/>
              </a:ext>
            </a:extLst>
          </p:cNvPr>
          <p:cNvSpPr txBox="1"/>
          <p:nvPr/>
        </p:nvSpPr>
        <p:spPr>
          <a:xfrm>
            <a:off x="5100034" y="4853189"/>
            <a:ext cx="30329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F201F"/>
                </a:solidFill>
                <a:ea typeface="+mn-lt"/>
                <a:cs typeface="+mn-lt"/>
              </a:rPr>
              <a:t>KY-001 Temperature sensor module</a:t>
            </a:r>
            <a:endParaRPr lang="en-US" b="1"/>
          </a:p>
          <a:p>
            <a:endParaRPr lang="en-US" b="1">
              <a:latin typeface="Tenorite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BAB102-662A-357C-656B-7F1DB8C9CE63}"/>
              </a:ext>
            </a:extLst>
          </p:cNvPr>
          <p:cNvSpPr txBox="1"/>
          <p:nvPr/>
        </p:nvSpPr>
        <p:spPr>
          <a:xfrm>
            <a:off x="9650569" y="4810260"/>
            <a:ext cx="1551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LCD</a:t>
            </a:r>
            <a:endParaRPr lang="en-US" b="1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027C547-1D91-A13F-3326-96D8495DE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989" y="2126694"/>
            <a:ext cx="27432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Sensors &amp; Boards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4BFE1-A448-6DA7-12C1-D5327DF0F225}"/>
              </a:ext>
            </a:extLst>
          </p:cNvPr>
          <p:cNvSpPr txBox="1"/>
          <p:nvPr/>
        </p:nvSpPr>
        <p:spPr>
          <a:xfrm>
            <a:off x="1974760" y="4856408"/>
            <a:ext cx="30292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enorite"/>
                <a:cs typeface="Calibri"/>
              </a:rPr>
              <a:t>A</a:t>
            </a:r>
            <a:r>
              <a:rPr lang="en-US" sz="2400" b="1">
                <a:ea typeface="+mn-lt"/>
                <a:cs typeface="+mn-lt"/>
              </a:rPr>
              <a:t>rduino Uno </a:t>
            </a:r>
            <a:r>
              <a:rPr lang="en-US" sz="2400" b="1" err="1">
                <a:ea typeface="+mn-lt"/>
                <a:cs typeface="+mn-lt"/>
              </a:rPr>
              <a:t>Wifi</a:t>
            </a:r>
            <a:endParaRPr lang="en-US" sz="2400" b="1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D47C5-2E42-0FEC-2898-BD620ADD5FBB}"/>
              </a:ext>
            </a:extLst>
          </p:cNvPr>
          <p:cNvSpPr txBox="1"/>
          <p:nvPr/>
        </p:nvSpPr>
        <p:spPr>
          <a:xfrm>
            <a:off x="7509043" y="4853189"/>
            <a:ext cx="303297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Raspberry Pi 3 Model B</a:t>
            </a:r>
            <a:endParaRPr lang="en-US" sz="2400"/>
          </a:p>
          <a:p>
            <a:br>
              <a:rPr lang="en-US"/>
            </a:br>
            <a:endParaRPr lang="en-US"/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45131DC-3824-4C93-84F6-88379038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82" y="1231006"/>
            <a:ext cx="3494467" cy="3494467"/>
          </a:xfrm>
          <a:prstGeom prst="rect">
            <a:avLst/>
          </a:prstGeom>
        </p:spPr>
      </p:pic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5AB9ACB-7B77-6378-BD1C-8E08E132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07" y="1718291"/>
            <a:ext cx="3494467" cy="26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/>
              <a:t>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1D725-D5F4-9D47-1355-72A9ABF4A64A}"/>
              </a:ext>
            </a:extLst>
          </p:cNvPr>
          <p:cNvSpPr txBox="1"/>
          <p:nvPr/>
        </p:nvSpPr>
        <p:spPr>
          <a:xfrm>
            <a:off x="1931830" y="5782077"/>
            <a:ext cx="4252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Block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D527D-F2E5-0865-D0FD-32194DCC0F06}"/>
              </a:ext>
            </a:extLst>
          </p:cNvPr>
          <p:cNvSpPr txBox="1"/>
          <p:nvPr/>
        </p:nvSpPr>
        <p:spPr>
          <a:xfrm>
            <a:off x="7662929" y="5782077"/>
            <a:ext cx="4252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Class Diagram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3A539D3D-C87A-7EF0-DFF7-EFD2144E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70" y="2052539"/>
            <a:ext cx="4716583" cy="3290229"/>
          </a:xfrm>
          <a:prstGeom prst="rect">
            <a:avLst/>
          </a:prstGeom>
        </p:spPr>
      </p:pic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1F0953C9-6B5D-BE8E-8DFE-FD85AF8A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08" y="2161052"/>
            <a:ext cx="4394199" cy="31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lue Background Free Stock Photo - Public Domain Pictures">
            <a:extLst>
              <a:ext uri="{FF2B5EF4-FFF2-40B4-BE49-F238E27FC236}">
                <a16:creationId xmlns:a16="http://schemas.microsoft.com/office/drawing/2014/main" id="{D8D297AE-8F50-1C4E-5E13-546A2A3A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04" y="4565917"/>
            <a:ext cx="274749" cy="269743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/>
              <a:t>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7</a:t>
            </a:fld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1D725-D5F4-9D47-1355-72A9ABF4A64A}"/>
              </a:ext>
            </a:extLst>
          </p:cNvPr>
          <p:cNvSpPr txBox="1"/>
          <p:nvPr/>
        </p:nvSpPr>
        <p:spPr>
          <a:xfrm>
            <a:off x="4794214" y="5684385"/>
            <a:ext cx="4252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USE CASE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52677-4AE8-D639-3D75-94F448D72B3D}"/>
              </a:ext>
            </a:extLst>
          </p:cNvPr>
          <p:cNvSpPr txBox="1"/>
          <p:nvPr/>
        </p:nvSpPr>
        <p:spPr>
          <a:xfrm>
            <a:off x="10377228" y="4282362"/>
            <a:ext cx="6832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LCD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4A302C5-30C8-B0F2-203A-EA0E1AEC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34" y="1860230"/>
            <a:ext cx="5168720" cy="3405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49088-A2F5-5DFE-7007-3DCCC15780F7}"/>
              </a:ext>
            </a:extLst>
          </p:cNvPr>
          <p:cNvSpPr txBox="1"/>
          <p:nvPr/>
        </p:nvSpPr>
        <p:spPr>
          <a:xfrm>
            <a:off x="5763295" y="4566633"/>
            <a:ext cx="79151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113253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MQTT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42FAD-D3F8-7229-02D5-29FA13C77536}"/>
              </a:ext>
            </a:extLst>
          </p:cNvPr>
          <p:cNvSpPr txBox="1"/>
          <p:nvPr/>
        </p:nvSpPr>
        <p:spPr>
          <a:xfrm>
            <a:off x="641668" y="2807208"/>
            <a:ext cx="4534437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MQTT: Lightweight protocol for IoT.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Publish/Subscribe model for data exchange.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Uses TCP/IP for communication efficiency.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Minimal bandwidth and resource         consumption.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Reliable message delivery with QoS.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57425BE-C977-0BF1-0648-B444AA4E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57" y="1004068"/>
            <a:ext cx="6088059" cy="48498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7416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471" y="312933"/>
            <a:ext cx="5858918" cy="720432"/>
          </a:xfrm>
        </p:spPr>
        <p:txBody>
          <a:bodyPr>
            <a:normAutofit fontScale="90000"/>
          </a:bodyPr>
          <a:lstStyle/>
          <a:p>
            <a:r>
              <a:rPr lang="en-US" sz="2400"/>
              <a:t>Arduino input node initializations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F18F829-57CC-71AB-D1E5-3A4ECA86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6" y="785226"/>
            <a:ext cx="3076038" cy="1189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4CE20-B373-4DB9-F923-6F81CDB3BFDE}"/>
              </a:ext>
            </a:extLst>
          </p:cNvPr>
          <p:cNvSpPr txBox="1"/>
          <p:nvPr/>
        </p:nvSpPr>
        <p:spPr>
          <a:xfrm>
            <a:off x="165249" y="1974761"/>
            <a:ext cx="38770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Libraries for Input Arduino node</a:t>
            </a: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BEE48E5E-88E5-233D-1C86-0D553A88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07" y="954228"/>
            <a:ext cx="3212926" cy="179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1251B-43CD-51EE-4935-05A4716E502A}"/>
              </a:ext>
            </a:extLst>
          </p:cNvPr>
          <p:cNvSpPr txBox="1"/>
          <p:nvPr/>
        </p:nvSpPr>
        <p:spPr>
          <a:xfrm>
            <a:off x="8157647" y="2517848"/>
            <a:ext cx="38770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Setup for Input Arduino node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709B12D-AC69-A4AA-486D-BB275F93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93" y="2913533"/>
            <a:ext cx="6790340" cy="2655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7783F-F87A-2962-1F73-B23812F34CC3}"/>
              </a:ext>
            </a:extLst>
          </p:cNvPr>
          <p:cNvSpPr txBox="1"/>
          <p:nvPr/>
        </p:nvSpPr>
        <p:spPr>
          <a:xfrm>
            <a:off x="7434719" y="3288082"/>
            <a:ext cx="40344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Map function used to convert raw data to medical data of heart beat sensor</a:t>
            </a:r>
          </a:p>
        </p:txBody>
      </p:sp>
    </p:spTree>
    <p:extLst>
      <p:ext uri="{BB962C8B-B14F-4D97-AF65-F5344CB8AC3E}">
        <p14:creationId xmlns:p14="http://schemas.microsoft.com/office/powerpoint/2010/main" val="217368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Health monitoring system</vt:lpstr>
      <vt:lpstr>AGENDA</vt:lpstr>
      <vt:lpstr>INTRODUCTION</vt:lpstr>
      <vt:lpstr>Sensors &amp; Boards</vt:lpstr>
      <vt:lpstr>Sensors &amp; Boards</vt:lpstr>
      <vt:lpstr>DIAGRAM</vt:lpstr>
      <vt:lpstr>DIAGRAM</vt:lpstr>
      <vt:lpstr>MQTT</vt:lpstr>
      <vt:lpstr>Arduino input node initializations</vt:lpstr>
      <vt:lpstr>PowerPoint Presentation</vt:lpstr>
      <vt:lpstr>Arduino OUTput node </vt:lpstr>
      <vt:lpstr>OUtput node Arduino main loop</vt:lpstr>
      <vt:lpstr>Raspberry Pi setup (Headless/remote)</vt:lpstr>
      <vt:lpstr>Raspberry Pi setup (Headless/remote)</vt:lpstr>
      <vt:lpstr>Smartphone and laptop as mqtt client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82</cp:revision>
  <dcterms:created xsi:type="dcterms:W3CDTF">2023-06-16T21:47:22Z</dcterms:created>
  <dcterms:modified xsi:type="dcterms:W3CDTF">2023-06-20T00:30:44Z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