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9C7657-EBE4-E31C-5A24-114F5D7CE820}" v="1609" dt="2024-06-18T21:31:12.014"/>
    <p1510:client id="{A8A01D47-E865-C8EA-F812-B4735F6F597D}" v="4" dt="2024-06-20T08:38:20.729"/>
    <p1510:client id="{E90726C2-B73E-0E84-2DA6-E384E8D8B192}" v="117" dt="2024-06-20T07:36:04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6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97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92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28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8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11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64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11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62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6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62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78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9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4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9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39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shodhan-vishvesh.deshpande@stud.hshl.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32946"/>
            <a:ext cx="9144000" cy="76835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Calibri"/>
                <a:cs typeface="Calibri"/>
              </a:rPr>
              <a:t>Real Time Systems - Embedded Electronic A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05038"/>
            <a:ext cx="9144000" cy="766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u="sng" dirty="0">
                <a:latin typeface="Calibri"/>
                <a:ea typeface="Calibri"/>
                <a:cs typeface="Calibri"/>
              </a:rPr>
              <a:t>Handling Aperiodic Overloads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FCD835-37D5-4694-13F6-59702FD89777}"/>
              </a:ext>
            </a:extLst>
          </p:cNvPr>
          <p:cNvSpPr txBox="1"/>
          <p:nvPr/>
        </p:nvSpPr>
        <p:spPr>
          <a:xfrm>
            <a:off x="4579118" y="4754833"/>
            <a:ext cx="7038522" cy="9664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ea typeface="+mn-lt"/>
                <a:cs typeface="+mn-lt"/>
              </a:rPr>
              <a:t>Yashodhan Vishvesh Deshpande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US" sz="2400" dirty="0">
                <a:solidFill>
                  <a:schemeClr val="tx2"/>
                </a:solidFill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yashodhan-vishvesh.deshpande@stud.hshl.de</a:t>
            </a:r>
            <a:endParaRPr lang="en-US">
              <a:solidFill>
                <a:schemeClr val="tx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6E86-DA7C-A3CD-FFBF-B57D340C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5176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Robust Earliest Deadline 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C2D9-C341-FCCA-B27F-8066CB08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38701"/>
            <a:ext cx="10018713" cy="43524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 residual laxity L of a task is defined as the interval between its estimated finishing time f and its primary deadline d.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Graceful degradation in overloads, deadline tolerance, and resource reclaiming.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/>
              <a:t>Maximum Exceeding Time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  <p:pic>
        <p:nvPicPr>
          <p:cNvPr id="5" name="Picture 4" descr="A close up of a letter&#10;&#10;Description automatically generated">
            <a:extLst>
              <a:ext uri="{FF2B5EF4-FFF2-40B4-BE49-F238E27FC236}">
                <a16:creationId xmlns:a16="http://schemas.microsoft.com/office/drawing/2014/main" id="{6BECD73D-00DD-7CB4-1D0B-4CDE51E1E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284" y="2490218"/>
            <a:ext cx="5219700" cy="581025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6D821A8-1AB1-BEA8-2383-6E011130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615" y="4801595"/>
            <a:ext cx="3457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70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FFB5883-46FE-813C-131F-69E09C6E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8133" y="431610"/>
            <a:ext cx="6594947" cy="5991367"/>
          </a:xfrm>
        </p:spPr>
      </p:pic>
    </p:spTree>
    <p:extLst>
      <p:ext uri="{BB962C8B-B14F-4D97-AF65-F5344CB8AC3E}">
        <p14:creationId xmlns:p14="http://schemas.microsoft.com/office/powerpoint/2010/main" val="14690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5CD8-D60C-1AB5-66E1-2CCBCD6CA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6861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F6F7-0805-F06C-AA69-AE84219B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Thankyou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17CBF-E867-3AFC-B911-9FB0BB869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Yashodhan Vishvesh Deshpande</a:t>
            </a: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yashodhan-vishvesh.deshpande@stud.hshl.de</a:t>
            </a:r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29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CDAB-0593-05BF-5437-1A49C402A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04849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Motivation</a:t>
            </a:r>
            <a:r>
              <a:rPr lang="en-US" dirty="0"/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A01EF-FE9A-92AB-0D43-2C8B2A76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060" y="2084915"/>
            <a:ext cx="10018713" cy="4203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Overload </a:t>
            </a:r>
            <a:r>
              <a:rPr lang="en-US" dirty="0">
                <a:latin typeface="Calibri"/>
                <a:ea typeface="Calibri"/>
                <a:cs typeface="Calibri"/>
              </a:rPr>
              <a:t>results</a:t>
            </a:r>
            <a:r>
              <a:rPr lang="en-US" dirty="0"/>
              <a:t> in failure to complete task.</a:t>
            </a:r>
          </a:p>
          <a:p>
            <a:pPr>
              <a:buClr>
                <a:srgbClr val="1287C3"/>
              </a:buClr>
            </a:pPr>
            <a:r>
              <a:rPr lang="en-US" dirty="0"/>
              <a:t>Fatal consequences in hard real time systems.</a:t>
            </a:r>
          </a:p>
          <a:p>
            <a:pPr>
              <a:buClr>
                <a:srgbClr val="1287C3"/>
              </a:buClr>
            </a:pPr>
            <a:r>
              <a:rPr lang="en-US" dirty="0"/>
              <a:t>Lower performance in soft real time systems.</a:t>
            </a:r>
          </a:p>
          <a:p>
            <a:pPr>
              <a:buClr>
                <a:srgbClr val="1287C3"/>
              </a:buClr>
            </a:pPr>
            <a:r>
              <a:rPr lang="en-US" dirty="0"/>
              <a:t>Needs handling of overload.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06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C7AB-B79A-1E56-E47B-00A29763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36092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47D5-4BE9-0527-9F44-54DA3A67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0880"/>
            <a:ext cx="10018713" cy="39203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/>
              <a:t>Periodic vs Aperiodic Overload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Computational Load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Overload and types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Cumulative value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Competitive factor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Classification of algorithms</a:t>
            </a:r>
          </a:p>
          <a:p>
            <a:pPr marL="457200" indent="-457200">
              <a:buClr>
                <a:srgbClr val="1287C3"/>
              </a:buClr>
              <a:buAutoNum type="arabicPeriod"/>
            </a:pPr>
            <a:r>
              <a:rPr lang="en-US" dirty="0"/>
              <a:t>Robust Earliest Deadline Algorithm</a:t>
            </a:r>
          </a:p>
        </p:txBody>
      </p:sp>
    </p:spTree>
    <p:extLst>
      <p:ext uri="{BB962C8B-B14F-4D97-AF65-F5344CB8AC3E}">
        <p14:creationId xmlns:p14="http://schemas.microsoft.com/office/powerpoint/2010/main" val="41701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B195-AB89-AE7F-17F0-BD41568A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024719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Aperiodic vs Periodic Tasks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74754E-CADD-A596-D1F4-CF0950B38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729" y="1711159"/>
            <a:ext cx="5857875" cy="294322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80C7E-30EA-E116-D296-6C3F0AA8723D}"/>
              </a:ext>
            </a:extLst>
          </p:cNvPr>
          <p:cNvSpPr txBox="1"/>
          <p:nvPr/>
        </p:nvSpPr>
        <p:spPr>
          <a:xfrm>
            <a:off x="2705062" y="5035878"/>
            <a:ext cx="75643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Periodic Tasks - Sequence of tasks with regular activation times.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Aperiodic Tasks - Sequence of tasks with irregular activation times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660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3315-CDC1-DCD5-B0C2-3510BD26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7256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Instantaneous Computational Load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4899B-5FFE-863C-066E-F2C2B995E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6331" y="1592167"/>
            <a:ext cx="3971925" cy="12477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0A37F6-DBCB-C2B9-8CE8-52EF16181CB2}"/>
              </a:ext>
            </a:extLst>
          </p:cNvPr>
          <p:cNvSpPr txBox="1"/>
          <p:nvPr/>
        </p:nvSpPr>
        <p:spPr>
          <a:xfrm>
            <a:off x="2087703" y="2952561"/>
            <a:ext cx="848589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P - load , c – computational time , d - deadline and  t- current time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Instantaneous load during a time interval is calculate to determine the load on the system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2248E-32C9-4DE9-D4E5-5245BAE4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87" y="3933187"/>
            <a:ext cx="6096000" cy="24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029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3445-0963-AF19-19D0-91C395B2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799"/>
            <a:ext cx="10018713" cy="751764"/>
          </a:xfrm>
        </p:spPr>
        <p:txBody>
          <a:bodyPr/>
          <a:lstStyle/>
          <a:p>
            <a:r>
              <a:rPr lang="en-US" dirty="0"/>
              <a:t>Types of 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5F0F-0363-EA73-6B9A-23A1D08FC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0283"/>
            <a:ext cx="10018713" cy="40909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When the </a:t>
            </a:r>
            <a:r>
              <a:rPr lang="en-US" b="1" dirty="0">
                <a:ea typeface="Calibri"/>
                <a:cs typeface="Calibri"/>
              </a:rPr>
              <a:t>computational time</a:t>
            </a:r>
            <a:r>
              <a:rPr lang="en-US" dirty="0">
                <a:ea typeface="Calibri"/>
                <a:cs typeface="Calibri"/>
              </a:rPr>
              <a:t> demand for a task </a:t>
            </a:r>
            <a:r>
              <a:rPr lang="en-US" b="1" dirty="0">
                <a:ea typeface="Calibri"/>
                <a:cs typeface="Calibri"/>
              </a:rPr>
              <a:t>exceeds</a:t>
            </a:r>
            <a:r>
              <a:rPr lang="en-US" dirty="0">
                <a:ea typeface="Calibri"/>
                <a:cs typeface="Calibri"/>
              </a:rPr>
              <a:t> the </a:t>
            </a:r>
            <a:r>
              <a:rPr lang="en-US" b="1" dirty="0">
                <a:solidFill>
                  <a:schemeClr val="tx2"/>
                </a:solidFill>
                <a:ea typeface="Calibri"/>
                <a:cs typeface="Calibri"/>
              </a:rPr>
              <a:t>available time</a:t>
            </a:r>
            <a:r>
              <a:rPr lang="en-US" dirty="0">
                <a:ea typeface="Calibri"/>
                <a:cs typeface="Calibri"/>
              </a:rPr>
              <a:t> of a processor then it is said to </a:t>
            </a:r>
            <a:r>
              <a:rPr lang="en-US" b="1" dirty="0">
                <a:solidFill>
                  <a:schemeClr val="tx2"/>
                </a:solidFill>
                <a:ea typeface="Calibri"/>
                <a:cs typeface="Calibri"/>
              </a:rPr>
              <a:t>overload</a:t>
            </a:r>
            <a:r>
              <a:rPr lang="en-US" dirty="0">
                <a:ea typeface="Calibri"/>
                <a:cs typeface="Calibri"/>
              </a:rPr>
              <a:t>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b="1" dirty="0">
                <a:ea typeface="Calibri"/>
                <a:cs typeface="Calibri"/>
              </a:rPr>
              <a:t>Transient Overload</a:t>
            </a:r>
            <a:r>
              <a:rPr lang="en-US" dirty="0">
                <a:ea typeface="Calibri"/>
                <a:cs typeface="Calibri"/>
              </a:rPr>
              <a:t> -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ea typeface="Calibri"/>
                <a:cs typeface="Calibri"/>
              </a:rPr>
              <a:t>      Average load on the system is </a:t>
            </a:r>
            <a:r>
              <a:rPr lang="en-US" dirty="0">
                <a:solidFill>
                  <a:schemeClr val="tx2"/>
                </a:solidFill>
                <a:ea typeface="Calibri"/>
                <a:cs typeface="Calibri"/>
              </a:rPr>
              <a:t>below overload conditions</a:t>
            </a:r>
            <a:r>
              <a:rPr lang="en-US" dirty="0">
                <a:ea typeface="Calibri"/>
                <a:cs typeface="Calibri"/>
              </a:rPr>
              <a:t>.</a:t>
            </a:r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     Load during </a:t>
            </a:r>
            <a:r>
              <a:rPr lang="en-US" b="1" dirty="0">
                <a:solidFill>
                  <a:schemeClr val="tx2"/>
                </a:solidFill>
                <a:ea typeface="Calibri"/>
                <a:cs typeface="Calibri"/>
              </a:rPr>
              <a:t>specific time period</a:t>
            </a:r>
            <a:r>
              <a:rPr lang="en-US" dirty="0">
                <a:ea typeface="Calibri"/>
                <a:cs typeface="Calibri"/>
              </a:rPr>
              <a:t> is above overload conditions.</a:t>
            </a:r>
          </a:p>
          <a:p>
            <a:r>
              <a:rPr lang="en-US" b="1" dirty="0">
                <a:ea typeface="Calibri"/>
                <a:cs typeface="Calibri"/>
              </a:rPr>
              <a:t>Permanent Overload</a:t>
            </a:r>
            <a:r>
              <a:rPr lang="en-US" dirty="0">
                <a:ea typeface="Calibri"/>
                <a:cs typeface="Calibri"/>
              </a:rPr>
              <a:t> - System is overloaded for unknown time duration.</a:t>
            </a:r>
          </a:p>
        </p:txBody>
      </p:sp>
    </p:spTree>
    <p:extLst>
      <p:ext uri="{BB962C8B-B14F-4D97-AF65-F5344CB8AC3E}">
        <p14:creationId xmlns:p14="http://schemas.microsoft.com/office/powerpoint/2010/main" val="2160628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F098-E31E-D35F-A892-FEA91EA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20002"/>
          </a:xfrm>
        </p:spPr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Cumulative Value of an algorithm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F52EF-19CA-65B0-D399-F16D5951C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3029"/>
            <a:ext cx="10018713" cy="406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Every </a:t>
            </a:r>
            <a:r>
              <a:rPr lang="en-US" b="1" dirty="0"/>
              <a:t>task</a:t>
            </a:r>
            <a:r>
              <a:rPr lang="en-US" dirty="0"/>
              <a:t> has an </a:t>
            </a:r>
            <a:r>
              <a:rPr lang="en-US" b="1" dirty="0"/>
              <a:t>arbitrary value</a:t>
            </a:r>
            <a:r>
              <a:rPr lang="en-US" dirty="0"/>
              <a:t> assigned to measure its importance.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/>
              <a:t>The arbitrary value can be decided by factors like: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/>
              <a:t>       </a:t>
            </a:r>
            <a:r>
              <a:rPr lang="en-US" dirty="0">
                <a:ea typeface="+mn-lt"/>
                <a:cs typeface="+mn-lt"/>
              </a:rPr>
              <a:t>Computation time required.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      Ratio of arbitrary integer to required  computational time - value density</a:t>
            </a:r>
          </a:p>
          <a:p>
            <a:pPr>
              <a:buClr>
                <a:srgbClr val="1287C3"/>
              </a:buClr>
            </a:pPr>
            <a:r>
              <a:rPr lang="en-US" dirty="0"/>
              <a:t>The performance of an algorithm is defined by </a:t>
            </a:r>
            <a:r>
              <a:rPr lang="en-US" b="1" dirty="0"/>
              <a:t>sum</a:t>
            </a:r>
            <a:r>
              <a:rPr lang="en-US" dirty="0"/>
              <a:t> of the </a:t>
            </a:r>
            <a:r>
              <a:rPr lang="en-US" b="1" dirty="0"/>
              <a:t>values of</a:t>
            </a:r>
            <a:r>
              <a:rPr lang="en-US" dirty="0"/>
              <a:t> each successfully completed </a:t>
            </a:r>
            <a:r>
              <a:rPr lang="en-US" b="1" dirty="0"/>
              <a:t>task</a:t>
            </a:r>
            <a:r>
              <a:rPr lang="en-US" dirty="0"/>
              <a:t>.</a:t>
            </a:r>
          </a:p>
          <a:p>
            <a:pPr>
              <a:buClr>
                <a:srgbClr val="1287C3"/>
              </a:buClr>
            </a:pPr>
            <a:r>
              <a:rPr lang="en-US" dirty="0"/>
              <a:t>Missing a deadline in </a:t>
            </a:r>
            <a:r>
              <a:rPr lang="en-US" b="1" dirty="0"/>
              <a:t>hard real time system</a:t>
            </a:r>
            <a:r>
              <a:rPr lang="en-US" dirty="0"/>
              <a:t> results in cumulative value equal to zero.</a:t>
            </a:r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759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4989-249A-B6FE-7708-67E63800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97256"/>
          </a:xfrm>
        </p:spPr>
        <p:txBody>
          <a:bodyPr/>
          <a:lstStyle/>
          <a:p>
            <a:r>
              <a:rPr lang="en-US" dirty="0">
                <a:latin typeface="Calibri"/>
                <a:ea typeface="+mj-lt"/>
                <a:cs typeface="+mj-lt"/>
              </a:rPr>
              <a:t>Competitive Factor of a scheduling algorithm</a:t>
            </a:r>
            <a:endParaRPr lang="en-US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4AC43-B5CD-B85D-6E7D-BAE5C1FB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4194"/>
            <a:ext cx="10018713" cy="43070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latin typeface="Calibri"/>
                <a:ea typeface="Calibri"/>
                <a:cs typeface="Calibri"/>
              </a:rPr>
              <a:t>Competitive factor </a:t>
            </a:r>
            <a:r>
              <a:rPr lang="en-US" dirty="0">
                <a:latin typeface="Calibri"/>
                <a:ea typeface="+mn-lt"/>
                <a:cs typeface="+mn-lt"/>
              </a:rPr>
              <a:t>ϕ of</a:t>
            </a:r>
            <a:r>
              <a:rPr lang="en-US" dirty="0">
                <a:latin typeface="Calibri"/>
                <a:ea typeface="Calibri"/>
                <a:cs typeface="Calibri"/>
              </a:rPr>
              <a:t> an algorithm is a number between 0 to 1.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Calibri"/>
                <a:ea typeface="Calibri"/>
                <a:cs typeface="Calibri"/>
              </a:rPr>
              <a:t> is a </a:t>
            </a:r>
            <a:r>
              <a:rPr lang="en-US" b="1" dirty="0">
                <a:latin typeface="Calibri"/>
                <a:ea typeface="Calibri"/>
                <a:cs typeface="Calibri"/>
              </a:rPr>
              <a:t>measure</a:t>
            </a:r>
            <a:r>
              <a:rPr lang="en-US" dirty="0">
                <a:latin typeface="Calibri"/>
                <a:ea typeface="Calibri"/>
                <a:cs typeface="Calibri"/>
              </a:rPr>
              <a:t> of minimum cumulative </a:t>
            </a:r>
            <a:r>
              <a:rPr lang="en-US" b="1" dirty="0">
                <a:latin typeface="Calibri"/>
                <a:ea typeface="Calibri"/>
                <a:cs typeface="Calibri"/>
              </a:rPr>
              <a:t>value</a:t>
            </a:r>
            <a:r>
              <a:rPr lang="en-US" dirty="0">
                <a:latin typeface="Calibri"/>
                <a:ea typeface="Calibri"/>
                <a:cs typeface="Calibri"/>
              </a:rPr>
              <a:t> of that algorithm achieved for </a:t>
            </a:r>
            <a:r>
              <a:rPr lang="en-US" b="1" dirty="0">
                <a:latin typeface="Calibri"/>
                <a:ea typeface="+mn-lt"/>
                <a:cs typeface="+mn-lt"/>
              </a:rPr>
              <a:t>ϕ times</a:t>
            </a:r>
            <a:r>
              <a:rPr lang="en-US" dirty="0">
                <a:latin typeface="Calibri"/>
                <a:ea typeface="+mn-lt"/>
                <a:cs typeface="+mn-lt"/>
              </a:rPr>
              <a:t> the </a:t>
            </a:r>
            <a:r>
              <a:rPr lang="en-US" b="1" dirty="0">
                <a:latin typeface="Calibri"/>
                <a:ea typeface="+mn-lt"/>
                <a:cs typeface="+mn-lt"/>
              </a:rPr>
              <a:t>cumulative value achieved by clairvoyant</a:t>
            </a:r>
            <a:r>
              <a:rPr lang="en-US" dirty="0">
                <a:latin typeface="Calibri"/>
                <a:ea typeface="+mn-lt"/>
                <a:cs typeface="+mn-lt"/>
              </a:rPr>
              <a:t> scheduling algorithm.</a:t>
            </a:r>
          </a:p>
          <a:p>
            <a:pPr>
              <a:buClr>
                <a:srgbClr val="1287C3"/>
              </a:buClr>
            </a:pPr>
            <a:r>
              <a:rPr lang="en-US" dirty="0">
                <a:latin typeface="Calibri"/>
                <a:ea typeface="Calibri"/>
                <a:cs typeface="Calibri"/>
              </a:rPr>
              <a:t>When load is greater than 2 , none of the online algorithm can guarantee a competitive factor of more than 0.25 .</a:t>
            </a:r>
          </a:p>
        </p:txBody>
      </p:sp>
    </p:spTree>
    <p:extLst>
      <p:ext uri="{BB962C8B-B14F-4D97-AF65-F5344CB8AC3E}">
        <p14:creationId xmlns:p14="http://schemas.microsoft.com/office/powerpoint/2010/main" val="117585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C584-B412-C66A-3259-3DA4EFDFF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842749"/>
          </a:xfrm>
        </p:spPr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Classification of Algorithms for 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7C05-F4AA-95E6-415B-47ADAE89B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Best effort</a:t>
            </a:r>
            <a:r>
              <a:rPr lang="en-US" dirty="0"/>
              <a:t> - </a:t>
            </a:r>
            <a:r>
              <a:rPr lang="en-US" dirty="0">
                <a:ea typeface="+mn-lt"/>
                <a:cs typeface="+mn-lt"/>
              </a:rPr>
              <a:t>no prediction for overload conditions</a:t>
            </a:r>
            <a:endParaRPr lang="en-US" dirty="0"/>
          </a:p>
          <a:p>
            <a:pPr>
              <a:buClr>
                <a:srgbClr val="1287C3"/>
              </a:buClr>
            </a:pPr>
            <a:r>
              <a:rPr lang="en-US" b="1" dirty="0"/>
              <a:t>With acceptance test </a:t>
            </a:r>
            <a:r>
              <a:rPr lang="en-US" dirty="0"/>
              <a:t>- </a:t>
            </a:r>
            <a:r>
              <a:rPr lang="en-US" dirty="0">
                <a:ea typeface="+mn-lt"/>
                <a:cs typeface="+mn-lt"/>
              </a:rPr>
              <a:t>verifies the schedule of the task set but </a:t>
            </a:r>
            <a:r>
              <a:rPr lang="en-US" b="1" dirty="0">
                <a:ea typeface="+mn-lt"/>
                <a:cs typeface="+mn-lt"/>
              </a:rPr>
              <a:t>rejects tasks</a:t>
            </a:r>
            <a:r>
              <a:rPr lang="en-US" dirty="0">
                <a:ea typeface="+mn-lt"/>
                <a:cs typeface="+mn-lt"/>
              </a:rPr>
              <a:t> which overload the system</a:t>
            </a:r>
          </a:p>
          <a:p>
            <a:pPr>
              <a:buClr>
                <a:srgbClr val="1287C3"/>
              </a:buClr>
            </a:pPr>
            <a:r>
              <a:rPr lang="en-US" b="1" dirty="0"/>
              <a:t>Robust</a:t>
            </a:r>
            <a:r>
              <a:rPr lang="en-US" dirty="0"/>
              <a:t> - </a:t>
            </a:r>
            <a:r>
              <a:rPr lang="en-US" dirty="0">
                <a:ea typeface="+mn-lt"/>
                <a:cs typeface="+mn-lt"/>
              </a:rPr>
              <a:t>separate timing constraints and importance, send overloading tasks </a:t>
            </a:r>
            <a:r>
              <a:rPr lang="en-US" b="1" dirty="0">
                <a:ea typeface="+mn-lt"/>
                <a:cs typeface="+mn-lt"/>
              </a:rPr>
              <a:t>back to the queue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269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Parallax</vt:lpstr>
      <vt:lpstr>Real Time Systems - Embedded Electronic A</vt:lpstr>
      <vt:lpstr>Motivation </vt:lpstr>
      <vt:lpstr>Contents</vt:lpstr>
      <vt:lpstr>Aperiodic vs Periodic Tasks</vt:lpstr>
      <vt:lpstr>Instantaneous Computational Load</vt:lpstr>
      <vt:lpstr>Types of Overload</vt:lpstr>
      <vt:lpstr>Cumulative Value of an algorithm</vt:lpstr>
      <vt:lpstr>Competitive Factor of a scheduling algorithm</vt:lpstr>
      <vt:lpstr>Classification of Algorithms for Overload</vt:lpstr>
      <vt:lpstr>Robust Earliest Deadline Algorithm</vt:lpstr>
      <vt:lpstr>PowerPoint Presentation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534</cp:revision>
  <dcterms:created xsi:type="dcterms:W3CDTF">2024-06-13T09:07:37Z</dcterms:created>
  <dcterms:modified xsi:type="dcterms:W3CDTF">2024-07-18T16:45:02Z</dcterms:modified>
</cp:coreProperties>
</file>