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60" r:id="rId3"/>
    <p:sldId id="262" r:id="rId4"/>
    <p:sldId id="261" r:id="rId5"/>
    <p:sldId id="264" r:id="rId6"/>
    <p:sldId id="257" r:id="rId7"/>
    <p:sldId id="258" r:id="rId8"/>
    <p:sldId id="259" r:id="rId9"/>
    <p:sldId id="263" r:id="rId10"/>
    <p:sldId id="265" r:id="rId11"/>
    <p:sldId id="268" r:id="rId12"/>
    <p:sldId id="269" r:id="rId13"/>
    <p:sldId id="270" r:id="rId14"/>
    <p:sldId id="266" r:id="rId15"/>
    <p:sldId id="267"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BB23D-6F0B-4E6E-98BC-41F0B513CBD3}" v="116" dt="2023-02-24T04:50:54.923"/>
    <p1510:client id="{BC012F84-EFB7-4DC7-BB22-9E41A4B7FFA8}" v="155" dt="2023-02-24T05:13:11.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2/23/2023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5910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2/23/2023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843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2/23/2023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4143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2/23/2023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79245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2/23/2023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96770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2/23/2023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4974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2/23/2023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1285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2/23/2023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7987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2/23/2023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5060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2/23/2023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55758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2/23/2023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8366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2/23/2023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94644779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ws.amazon.com/s3/featur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aws.amazon.com/AmazonS3/latest/userguide/object-lifecycle-mgm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AmazonS3/latest/userguide/replication.html" TargetMode="External"/><Relationship Id="rId2" Type="http://schemas.openxmlformats.org/officeDocument/2006/relationships/hyperlink" Target="https://docs.aws.amazon.com/AmazonS3/latest/userguide/object-lock.html" TargetMode="External"/><Relationship Id="rId1" Type="http://schemas.openxmlformats.org/officeDocument/2006/relationships/slideLayout" Target="../slideLayouts/slideLayout2.xml"/><Relationship Id="rId4" Type="http://schemas.openxmlformats.org/officeDocument/2006/relationships/hyperlink" Target="https://docs.aws.amazon.com/AmazonS3/latest/userguide/batch-ops.htm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aws.amazon.com/AmazonS3/latest/userguide/access-control-block-public-acces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AmazonS3/latest/userguide/bucket-policies.html" TargetMode="External"/><Relationship Id="rId2" Type="http://schemas.openxmlformats.org/officeDocument/2006/relationships/hyperlink" Target="https://docs.aws.amazon.com/AmazonS3/latest/userguide/s3-access-control.html" TargetMode="External"/><Relationship Id="rId1" Type="http://schemas.openxmlformats.org/officeDocument/2006/relationships/slideLayout" Target="../slideLayouts/slideLayout2.xml"/><Relationship Id="rId4" Type="http://schemas.openxmlformats.org/officeDocument/2006/relationships/hyperlink" Target="https://docs.aws.amazon.com/AmazonS3/latest/userguide/access-points.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simplilearn.com/cloud-storage-artic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AmazonS3/latest/userguide/access-policy-alternatives-guidelines.html" TargetMode="External"/><Relationship Id="rId2" Type="http://schemas.openxmlformats.org/officeDocument/2006/relationships/hyperlink" Target="https://docs.aws.amazon.com/AmazonS3/latest/userguide/acls.html" TargetMode="External"/><Relationship Id="rId1" Type="http://schemas.openxmlformats.org/officeDocument/2006/relationships/slideLayout" Target="../slideLayouts/slideLayout2.xml"/><Relationship Id="rId4" Type="http://schemas.openxmlformats.org/officeDocument/2006/relationships/hyperlink" Target="https://docs.aws.amazon.com/AmazonS3/latest/userguide/about-object-ownership.html"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docs.aws.amazon.com/AmazonS3/latest/userguide/access-analyzer.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aws.amazon.com/AmazonS3/latest/userguide/NotificationHowTo.html" TargetMode="External"/><Relationship Id="rId2" Type="http://schemas.openxmlformats.org/officeDocument/2006/relationships/hyperlink" Target="https://docs.aws.amazon.com/AmazonS3/latest/userguide/transforming-object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ws.amazon.com/AmazonS3/latest/userguide/cloudwatch-monitoring.html" TargetMode="External"/><Relationship Id="rId2" Type="http://schemas.openxmlformats.org/officeDocument/2006/relationships/hyperlink" Target="https://docs.aws.amazon.com/AmazonS3/latest/userguide/monitoring-automated-manual.html" TargetMode="External"/><Relationship Id="rId1" Type="http://schemas.openxmlformats.org/officeDocument/2006/relationships/slideLayout" Target="../slideLayouts/slideLayout2.xml"/><Relationship Id="rId4" Type="http://schemas.openxmlformats.org/officeDocument/2006/relationships/hyperlink" Target="https://docs.aws.amazon.com/AmazonS3/latest/userguide/cloudtrail-logging.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aws.amazon.com/awssupport/latest/user/trusted-advisor.html" TargetMode="External"/><Relationship Id="rId2" Type="http://schemas.openxmlformats.org/officeDocument/2006/relationships/hyperlink" Target="https://docs.aws.amazon.com/AmazonS3/latest/userguide/ServerLog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ws.amazon.com/AmazonS3/latest/userguide/analytics-storage-class.html" TargetMode="External"/><Relationship Id="rId2" Type="http://schemas.openxmlformats.org/officeDocument/2006/relationships/hyperlink" Target="https://docs.aws.amazon.com/AmazonS3/latest/userguide/storage_lens.html" TargetMode="External"/><Relationship Id="rId1" Type="http://schemas.openxmlformats.org/officeDocument/2006/relationships/slideLayout" Target="../slideLayouts/slideLayout2.xml"/><Relationship Id="rId5" Type="http://schemas.openxmlformats.org/officeDocument/2006/relationships/hyperlink" Target="https://docs.aws.amazon.com/AmazonS3/latest/userguide/storage-inventory.html#storage-inventory-contents" TargetMode="External"/><Relationship Id="rId4" Type="http://schemas.openxmlformats.org/officeDocument/2006/relationships/hyperlink" Target="https://docs.aws.amazon.com/AmazonS3/latest/userguide/storage-inventory.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9">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11">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13" name="Group 12">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15" name="Straight Connector 14">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p:cNvSpPr>
            <a:spLocks noGrp="1"/>
          </p:cNvSpPr>
          <p:nvPr>
            <p:ph type="ctrTitle"/>
          </p:nvPr>
        </p:nvSpPr>
        <p:spPr>
          <a:xfrm>
            <a:off x="3301764" y="3428997"/>
            <a:ext cx="5592851" cy="2607814"/>
          </a:xfrm>
        </p:spPr>
        <p:txBody>
          <a:bodyPr anchor="t">
            <a:normAutofit/>
          </a:bodyPr>
          <a:lstStyle/>
          <a:p>
            <a:pPr algn="ctr"/>
            <a:endParaRPr lang="en-US">
              <a:cs typeface="Calibri Light"/>
            </a:endParaRPr>
          </a:p>
        </p:txBody>
      </p:sp>
      <p:sp>
        <p:nvSpPr>
          <p:cNvPr id="3" name="Subtitle 2"/>
          <p:cNvSpPr>
            <a:spLocks noGrp="1"/>
          </p:cNvSpPr>
          <p:nvPr>
            <p:ph type="subTitle" idx="1"/>
          </p:nvPr>
        </p:nvSpPr>
        <p:spPr>
          <a:xfrm>
            <a:off x="3301764" y="2552518"/>
            <a:ext cx="5592851" cy="833009"/>
          </a:xfrm>
        </p:spPr>
        <p:txBody>
          <a:bodyPr anchor="b">
            <a:normAutofit/>
          </a:bodyPr>
          <a:lstStyle/>
          <a:p>
            <a:pPr algn="ctr"/>
            <a:r>
              <a:rPr lang="en-US" sz="4400" b="1" dirty="0"/>
              <a:t>Cloud Storage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19" name="Rectangle 18">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a16="http://schemas.microsoft.com/office/drawing/2014/main" id="{C182B144-204B-4397-95AE-A4F03B935C2C}"/>
              </a:ext>
            </a:extLst>
          </p:cNvPr>
          <p:cNvPicPr>
            <a:picLocks noGrp="1" noChangeAspect="1"/>
          </p:cNvPicPr>
          <p:nvPr>
            <p:ph idx="1"/>
          </p:nvPr>
        </p:nvPicPr>
        <p:blipFill rotWithShape="1">
          <a:blip r:embed="rId2"/>
          <a:srcRect t="1138"/>
          <a:stretch/>
        </p:blipFill>
        <p:spPr>
          <a:xfrm>
            <a:off x="1" y="10"/>
            <a:ext cx="11561612" cy="6857990"/>
          </a:xfrm>
          <a:prstGeom prst="rect">
            <a:avLst/>
          </a:prstGeom>
          <a:ln w="12700">
            <a:noFill/>
          </a:ln>
        </p:spPr>
      </p:pic>
      <p:cxnSp>
        <p:nvCxnSpPr>
          <p:cNvPr id="23" name="Straight Connector 22">
            <a:extLst>
              <a:ext uri="{FF2B5EF4-FFF2-40B4-BE49-F238E27FC236}">
                <a16:creationId xmlns:a16="http://schemas.microsoft.com/office/drawing/2014/main" id="{8819CDFD-2FDC-46EE-9A4C-57D5B40EA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8132657" y="342430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751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58F6-B13A-9084-529E-814150FFB1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8DC3D-C1D0-B4D8-3834-5ED8B5E8C26D}"/>
              </a:ext>
            </a:extLst>
          </p:cNvPr>
          <p:cNvSpPr>
            <a:spLocks noGrp="1"/>
          </p:cNvSpPr>
          <p:nvPr>
            <p:ph idx="1"/>
          </p:nvPr>
        </p:nvSpPr>
        <p:spPr/>
        <p:txBody>
          <a:bodyPr vert="horz" lIns="91440" tIns="45720" rIns="91440" bIns="45720" rtlCol="0" anchor="t">
            <a:normAutofit/>
          </a:bodyPr>
          <a:lstStyle/>
          <a:p>
            <a:r>
              <a:rPr lang="en-US" dirty="0">
                <a:ea typeface="+mn-lt"/>
                <a:cs typeface="+mn-lt"/>
              </a:rPr>
              <a:t>Durability:  S3 provides 99.999999999 percent durability.</a:t>
            </a:r>
            <a:endParaRPr lang="en-US" dirty="0"/>
          </a:p>
          <a:p>
            <a:r>
              <a:rPr lang="en-US" dirty="0">
                <a:ea typeface="+mn-lt"/>
                <a:cs typeface="+mn-lt"/>
              </a:rPr>
              <a:t>Low cost: S3 lets you store data in a range of “storage classes.” These classes are based on the frequency and immediacy you require in accessing files. </a:t>
            </a:r>
            <a:endParaRPr lang="en-US" dirty="0"/>
          </a:p>
          <a:p>
            <a:r>
              <a:rPr lang="en-US" dirty="0">
                <a:ea typeface="+mn-lt"/>
                <a:cs typeface="+mn-lt"/>
              </a:rPr>
              <a:t>Scalability: S3 charges you only for what resources you actually use, and there are no hidden fees or overage charges. You can scale your storage resources to easily meet your organization’s ever-changing demands.</a:t>
            </a:r>
            <a:endParaRPr lang="en-US" dirty="0"/>
          </a:p>
          <a:p>
            <a:r>
              <a:rPr lang="en-US" dirty="0">
                <a:ea typeface="+mn-lt"/>
                <a:cs typeface="+mn-lt"/>
              </a:rPr>
              <a:t>Availability: S3 offers 99.99 percent availability of objects</a:t>
            </a:r>
            <a:endParaRPr lang="en-US" dirty="0"/>
          </a:p>
          <a:p>
            <a:endParaRPr lang="en-US" dirty="0"/>
          </a:p>
        </p:txBody>
      </p:sp>
    </p:spTree>
    <p:extLst>
      <p:ext uri="{BB962C8B-B14F-4D97-AF65-F5344CB8AC3E}">
        <p14:creationId xmlns:p14="http://schemas.microsoft.com/office/powerpoint/2010/main" val="13681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C264-28FB-634C-6ECB-61C83CDE4D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96D37-516C-B779-8C1F-E053D14F8DA2}"/>
              </a:ext>
            </a:extLst>
          </p:cNvPr>
          <p:cNvSpPr>
            <a:spLocks noGrp="1"/>
          </p:cNvSpPr>
          <p:nvPr>
            <p:ph idx="1"/>
          </p:nvPr>
        </p:nvSpPr>
        <p:spPr/>
        <p:txBody>
          <a:bodyPr vert="horz" lIns="91440" tIns="45720" rIns="91440" bIns="45720" rtlCol="0" anchor="t">
            <a:normAutofit/>
          </a:bodyPr>
          <a:lstStyle/>
          <a:p>
            <a:r>
              <a:rPr lang="en-US" dirty="0">
                <a:ea typeface="+mn-lt"/>
                <a:cs typeface="+mn-lt"/>
              </a:rPr>
              <a:t>Security: S3 offers an impressive range of access management tools and encryption features that provide top-notch security.</a:t>
            </a:r>
            <a:endParaRPr lang="en-US" dirty="0"/>
          </a:p>
          <a:p>
            <a:r>
              <a:rPr lang="en-US" dirty="0">
                <a:ea typeface="+mn-lt"/>
                <a:cs typeface="+mn-lt"/>
              </a:rPr>
              <a:t>Flexibility: S3 is ideal for a wide range of uses like data storage, data backup, software delivery, data archiving, disaster recovery, website hosting, mobile applications, IoT devices, and much more.</a:t>
            </a:r>
            <a:endParaRPr lang="en-US" dirty="0"/>
          </a:p>
          <a:p>
            <a:r>
              <a:rPr lang="en-US" dirty="0">
                <a:ea typeface="+mn-lt"/>
                <a:cs typeface="+mn-lt"/>
              </a:rPr>
              <a:t>Simple data transfer: You don’t have to be an IT genius to execute data transfers on S3. The service revolves around simplicity and ease of use.</a:t>
            </a:r>
            <a:endParaRPr lang="en-US" dirty="0"/>
          </a:p>
          <a:p>
            <a:endParaRPr lang="en-US" dirty="0"/>
          </a:p>
        </p:txBody>
      </p:sp>
    </p:spTree>
    <p:extLst>
      <p:ext uri="{BB962C8B-B14F-4D97-AF65-F5344CB8AC3E}">
        <p14:creationId xmlns:p14="http://schemas.microsoft.com/office/powerpoint/2010/main" val="41818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FFC-C89E-889E-7FC8-3AA1EAC87D10}"/>
              </a:ext>
            </a:extLst>
          </p:cNvPr>
          <p:cNvSpPr>
            <a:spLocks noGrp="1"/>
          </p:cNvSpPr>
          <p:nvPr>
            <p:ph type="title"/>
          </p:nvPr>
        </p:nvSpPr>
        <p:spPr/>
        <p:txBody>
          <a:bodyPr/>
          <a:lstStyle/>
          <a:p>
            <a:r>
              <a:rPr lang="en-US" dirty="0"/>
              <a:t>AWS Buckets and Objects</a:t>
            </a:r>
          </a:p>
          <a:p>
            <a:endParaRPr lang="en-US" dirty="0"/>
          </a:p>
        </p:txBody>
      </p:sp>
      <p:sp>
        <p:nvSpPr>
          <p:cNvPr id="3" name="Content Placeholder 2">
            <a:extLst>
              <a:ext uri="{FF2B5EF4-FFF2-40B4-BE49-F238E27FC236}">
                <a16:creationId xmlns:a16="http://schemas.microsoft.com/office/drawing/2014/main" id="{9AF5EA84-AFB7-F286-566F-8E635FA18799}"/>
              </a:ext>
            </a:extLst>
          </p:cNvPr>
          <p:cNvSpPr>
            <a:spLocks noGrp="1"/>
          </p:cNvSpPr>
          <p:nvPr>
            <p:ph idx="1"/>
          </p:nvPr>
        </p:nvSpPr>
        <p:spPr/>
        <p:txBody>
          <a:bodyPr vert="horz" lIns="91440" tIns="45720" rIns="91440" bIns="45720" rtlCol="0" anchor="t">
            <a:normAutofit/>
          </a:bodyPr>
          <a:lstStyle/>
          <a:p>
            <a:r>
              <a:rPr lang="en-US" dirty="0">
                <a:ea typeface="+mn-lt"/>
                <a:cs typeface="+mn-lt"/>
              </a:rPr>
              <a:t>An object consists of data, key (assigned name), and metadata. A bucket is used to </a:t>
            </a:r>
            <a:r>
              <a:rPr lang="en-US" dirty="0">
                <a:ea typeface="+mn-lt"/>
                <a:cs typeface="+mn-lt"/>
                <a:hlinkClick r:id="rId2"/>
              </a:rPr>
              <a:t>store objects</a:t>
            </a:r>
            <a:r>
              <a:rPr lang="en-US" dirty="0">
                <a:ea typeface="+mn-lt"/>
                <a:cs typeface="+mn-lt"/>
              </a:rPr>
              <a:t>. When data is added to a bucket, Amazon S3 creates a unique version ID and allocates it to the object.</a:t>
            </a:r>
            <a:endParaRPr lang="en-US">
              <a:ea typeface="+mn-lt"/>
              <a:cs typeface="+mn-lt"/>
            </a:endParaRPr>
          </a:p>
          <a:p>
            <a:r>
              <a:rPr lang="en-US" dirty="0"/>
              <a:t>Object : Folder/filename.jpg</a:t>
            </a:r>
          </a:p>
          <a:p>
            <a:r>
              <a:rPr lang="en-US" dirty="0"/>
              <a:t>Bucket: </a:t>
            </a:r>
            <a:r>
              <a:rPr lang="en-US" dirty="0" err="1"/>
              <a:t>demo_bucket</a:t>
            </a:r>
          </a:p>
          <a:p>
            <a:r>
              <a:rPr lang="en-US" dirty="0"/>
              <a:t>Link address: </a:t>
            </a:r>
          </a:p>
        </p:txBody>
      </p:sp>
    </p:spTree>
    <p:extLst>
      <p:ext uri="{BB962C8B-B14F-4D97-AF65-F5344CB8AC3E}">
        <p14:creationId xmlns:p14="http://schemas.microsoft.com/office/powerpoint/2010/main" val="316973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9524-0381-4EF0-272D-8E676DF542FB}"/>
              </a:ext>
            </a:extLst>
          </p:cNvPr>
          <p:cNvSpPr>
            <a:spLocks noGrp="1"/>
          </p:cNvSpPr>
          <p:nvPr>
            <p:ph type="title"/>
          </p:nvPr>
        </p:nvSpPr>
        <p:spPr/>
        <p:txBody>
          <a:bodyPr/>
          <a:lstStyle/>
          <a:p>
            <a:r>
              <a:rPr lang="en-US" b="1" dirty="0"/>
              <a:t>Features of Amazon S3</a:t>
            </a:r>
            <a:endParaRPr lang="en-US" dirty="0"/>
          </a:p>
          <a:p>
            <a:endParaRPr lang="en-US" dirty="0"/>
          </a:p>
        </p:txBody>
      </p:sp>
      <p:sp>
        <p:nvSpPr>
          <p:cNvPr id="3" name="Content Placeholder 2">
            <a:extLst>
              <a:ext uri="{FF2B5EF4-FFF2-40B4-BE49-F238E27FC236}">
                <a16:creationId xmlns:a16="http://schemas.microsoft.com/office/drawing/2014/main" id="{630A2963-8FEF-4AC0-395A-A7021001CEFE}"/>
              </a:ext>
            </a:extLst>
          </p:cNvPr>
          <p:cNvSpPr>
            <a:spLocks noGrp="1"/>
          </p:cNvSpPr>
          <p:nvPr>
            <p:ph idx="1"/>
          </p:nvPr>
        </p:nvSpPr>
        <p:spPr/>
        <p:txBody>
          <a:bodyPr vert="horz" lIns="91440" tIns="45720" rIns="91440" bIns="45720" rtlCol="0" anchor="t">
            <a:normAutofit/>
          </a:bodyPr>
          <a:lstStyle/>
          <a:p>
            <a:r>
              <a:rPr lang="en-US" b="1" dirty="0"/>
              <a:t>Storage classes:</a:t>
            </a:r>
            <a:endParaRPr lang="en-US" dirty="0"/>
          </a:p>
          <a:p>
            <a:r>
              <a:rPr lang="en-US" dirty="0">
                <a:ea typeface="+mn-lt"/>
                <a:cs typeface="+mn-lt"/>
              </a:rPr>
              <a:t>Amazon S3 offers a range of storage classes designed for different use cases. </a:t>
            </a:r>
            <a:endParaRPr lang="en-US" b="1" dirty="0">
              <a:ea typeface="+mn-lt"/>
              <a:cs typeface="+mn-lt"/>
            </a:endParaRPr>
          </a:p>
          <a:p>
            <a:pPr marL="0" indent="0">
              <a:buNone/>
            </a:pPr>
            <a:r>
              <a:rPr lang="en-US" dirty="0">
                <a:ea typeface="+mn-lt"/>
                <a:cs typeface="+mn-lt"/>
              </a:rPr>
              <a:t>For example, you can store mission-critical production data in S3 Standard for frequent access, save costs by storing infrequently accessed data in S3 Standard-IA or S3 One Zone-IA, and archive data at the lowest costs in S3 Glacier Instant Retrieval, S3 Glacier Flexible Retrieval, and S3 Glacier Deep Archive.</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177054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E1B1-263B-010D-ABAE-F3BC429A4F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BAA039-D311-D5F7-E783-F39C05AE5C5D}"/>
              </a:ext>
            </a:extLst>
          </p:cNvPr>
          <p:cNvSpPr>
            <a:spLocks noGrp="1"/>
          </p:cNvSpPr>
          <p:nvPr>
            <p:ph idx="1"/>
          </p:nvPr>
        </p:nvSpPr>
        <p:spPr/>
        <p:txBody>
          <a:bodyPr vert="horz" lIns="91440" tIns="45720" rIns="91440" bIns="45720" rtlCol="0" anchor="t">
            <a:normAutofit/>
          </a:bodyPr>
          <a:lstStyle/>
          <a:p>
            <a:r>
              <a:rPr lang="en-US" dirty="0">
                <a:ea typeface="+mn-lt"/>
                <a:cs typeface="+mn-lt"/>
              </a:rPr>
              <a:t>You can store data with changing or unknown access patterns in S3 Intelligent-Tiering, which optimizes storage costs by automatically moving your data between four access tiers when your access patterns change. </a:t>
            </a:r>
          </a:p>
          <a:p>
            <a:r>
              <a:rPr lang="en-US" dirty="0">
                <a:ea typeface="+mn-lt"/>
                <a:cs typeface="+mn-lt"/>
              </a:rPr>
              <a:t>These four access tiers include two low-latency access tiers optimized for frequent and infrequent access, and two opt-in archive access tiers designed for asynchronous access for rarely accessed data.</a:t>
            </a:r>
            <a:endParaRPr lang="en-US" dirty="0"/>
          </a:p>
        </p:txBody>
      </p:sp>
    </p:spTree>
    <p:extLst>
      <p:ext uri="{BB962C8B-B14F-4D97-AF65-F5344CB8AC3E}">
        <p14:creationId xmlns:p14="http://schemas.microsoft.com/office/powerpoint/2010/main" val="2275854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3373-623E-CC7E-561C-F19EE92A62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2ED070-AD16-BBA8-E291-B277620BE2D9}"/>
              </a:ext>
            </a:extLst>
          </p:cNvPr>
          <p:cNvSpPr>
            <a:spLocks noGrp="1"/>
          </p:cNvSpPr>
          <p:nvPr>
            <p:ph idx="1"/>
          </p:nvPr>
        </p:nvSpPr>
        <p:spPr/>
        <p:txBody>
          <a:bodyPr vert="horz" lIns="91440" tIns="45720" rIns="91440" bIns="45720" rtlCol="0" anchor="t">
            <a:normAutofit/>
          </a:bodyPr>
          <a:lstStyle/>
          <a:p>
            <a:r>
              <a:rPr lang="en-US" b="1" dirty="0"/>
              <a:t>Storage management:</a:t>
            </a:r>
            <a:endParaRPr lang="en-US" dirty="0"/>
          </a:p>
          <a:p>
            <a:r>
              <a:rPr lang="en-US" dirty="0">
                <a:ea typeface="+mn-lt"/>
                <a:cs typeface="+mn-lt"/>
              </a:rPr>
              <a:t>Amazon S3 has storage management features that you can use to manage costs, meet regulatory requirements, reduce latency, and save multiple distinct copies of your data for compliance requirements.</a:t>
            </a:r>
            <a:endParaRPr lang="en-US" b="1" dirty="0"/>
          </a:p>
          <a:p>
            <a:r>
              <a:rPr lang="en-US" dirty="0">
                <a:ea typeface="+mn-lt"/>
                <a:cs typeface="+mn-lt"/>
                <a:hlinkClick r:id="rId2"/>
              </a:rPr>
              <a:t>S3 Lifecycle</a:t>
            </a:r>
            <a:r>
              <a:rPr lang="en-US" dirty="0">
                <a:ea typeface="+mn-lt"/>
                <a:cs typeface="+mn-lt"/>
              </a:rPr>
              <a:t> – Configure a lifecycle policy to manage your objects and store them cost effectively throughout their lifecycle. You can transition objects to other S3 storage classes or expire objects that reach the end of their lifetimes.</a:t>
            </a:r>
            <a:endParaRPr lang="en-US" dirty="0"/>
          </a:p>
          <a:p>
            <a:endParaRPr lang="en-US" b="1" dirty="0"/>
          </a:p>
          <a:p>
            <a:pPr marL="0" indent="0">
              <a:buNone/>
            </a:pPr>
            <a:endParaRPr lang="en-US" dirty="0"/>
          </a:p>
        </p:txBody>
      </p:sp>
    </p:spTree>
    <p:extLst>
      <p:ext uri="{BB962C8B-B14F-4D97-AF65-F5344CB8AC3E}">
        <p14:creationId xmlns:p14="http://schemas.microsoft.com/office/powerpoint/2010/main" val="54410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E749-A1F1-5DED-F4B6-DBDAFE20E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BA6247-FEB5-F7A7-A283-76D6E209BF66}"/>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S3 Object Lock</a:t>
            </a:r>
            <a:r>
              <a:rPr lang="en-US" dirty="0">
                <a:ea typeface="+mn-lt"/>
                <a:cs typeface="+mn-lt"/>
              </a:rPr>
              <a:t> – Prevent Amazon S3 objects from being deleted or overwritten for a fixed amount of time or indefinitely. You can use Object Lock to help meet regulatory requirements that require </a:t>
            </a:r>
            <a:r>
              <a:rPr lang="en-US" i="1" dirty="0">
                <a:ea typeface="+mn-lt"/>
                <a:cs typeface="+mn-lt"/>
              </a:rPr>
              <a:t>write-once-read-many</a:t>
            </a:r>
            <a:r>
              <a:rPr lang="en-US" dirty="0">
                <a:ea typeface="+mn-lt"/>
                <a:cs typeface="+mn-lt"/>
              </a:rPr>
              <a:t> </a:t>
            </a:r>
            <a:r>
              <a:rPr lang="en-US" i="1" dirty="0">
                <a:ea typeface="+mn-lt"/>
                <a:cs typeface="+mn-lt"/>
              </a:rPr>
              <a:t>(WORM)</a:t>
            </a:r>
            <a:r>
              <a:rPr lang="en-US" dirty="0">
                <a:ea typeface="+mn-lt"/>
                <a:cs typeface="+mn-lt"/>
              </a:rPr>
              <a:t> storage or to simply add another layer of protection against object changes and deletions.</a:t>
            </a:r>
            <a:endParaRPr lang="en-US" dirty="0"/>
          </a:p>
          <a:p>
            <a:r>
              <a:rPr lang="en-US" dirty="0">
                <a:ea typeface="+mn-lt"/>
                <a:cs typeface="+mn-lt"/>
                <a:hlinkClick r:id="rId3"/>
              </a:rPr>
              <a:t>S3 Replication</a:t>
            </a:r>
            <a:r>
              <a:rPr lang="en-US" dirty="0">
                <a:ea typeface="+mn-lt"/>
                <a:cs typeface="+mn-lt"/>
              </a:rPr>
              <a:t> – Replicate objects and their respective metadata and object tags to one or more destination buckets in the same or different AWS Regions for reduced latency, compliance, security, and other use cases.</a:t>
            </a:r>
            <a:endParaRPr lang="en-US" dirty="0"/>
          </a:p>
          <a:p>
            <a:r>
              <a:rPr lang="en-US" dirty="0">
                <a:ea typeface="+mn-lt"/>
                <a:cs typeface="+mn-lt"/>
                <a:hlinkClick r:id="rId4"/>
              </a:rPr>
              <a:t>S3 Batch Operations</a:t>
            </a:r>
            <a:r>
              <a:rPr lang="en-US" dirty="0">
                <a:ea typeface="+mn-lt"/>
                <a:cs typeface="+mn-lt"/>
              </a:rPr>
              <a:t> – Manage billions of objects at scale with a single S3 API request or a few clicks in the Amazon S3 console. You can use Batch Operations to perform operations such as </a:t>
            </a:r>
            <a:r>
              <a:rPr lang="en-US" b="1" dirty="0">
                <a:ea typeface="+mn-lt"/>
                <a:cs typeface="+mn-lt"/>
              </a:rPr>
              <a:t>Copy</a:t>
            </a:r>
            <a:r>
              <a:rPr lang="en-US" dirty="0">
                <a:ea typeface="+mn-lt"/>
                <a:cs typeface="+mn-lt"/>
              </a:rPr>
              <a:t>, </a:t>
            </a:r>
            <a:r>
              <a:rPr lang="en-US" b="1" dirty="0">
                <a:ea typeface="+mn-lt"/>
                <a:cs typeface="+mn-lt"/>
              </a:rPr>
              <a:t>Invoke AWS Lambda function</a:t>
            </a:r>
            <a:r>
              <a:rPr lang="en-US" dirty="0">
                <a:ea typeface="+mn-lt"/>
                <a:cs typeface="+mn-lt"/>
              </a:rPr>
              <a:t>, and </a:t>
            </a:r>
            <a:r>
              <a:rPr lang="en-US" b="1" dirty="0">
                <a:ea typeface="+mn-lt"/>
                <a:cs typeface="+mn-lt"/>
              </a:rPr>
              <a:t>Restore</a:t>
            </a:r>
            <a:r>
              <a:rPr lang="en-US" dirty="0">
                <a:ea typeface="+mn-lt"/>
                <a:cs typeface="+mn-lt"/>
              </a:rPr>
              <a:t> on millions or billions of objects.</a:t>
            </a:r>
            <a:endParaRPr lang="en-US" dirty="0"/>
          </a:p>
          <a:p>
            <a:endParaRPr lang="en-US" dirty="0"/>
          </a:p>
        </p:txBody>
      </p:sp>
    </p:spTree>
    <p:extLst>
      <p:ext uri="{BB962C8B-B14F-4D97-AF65-F5344CB8AC3E}">
        <p14:creationId xmlns:p14="http://schemas.microsoft.com/office/powerpoint/2010/main" val="177478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2419-CB56-6DE3-D3E3-B00433214D50}"/>
              </a:ext>
            </a:extLst>
          </p:cNvPr>
          <p:cNvSpPr>
            <a:spLocks noGrp="1"/>
          </p:cNvSpPr>
          <p:nvPr>
            <p:ph type="title"/>
          </p:nvPr>
        </p:nvSpPr>
        <p:spPr/>
        <p:txBody>
          <a:bodyPr/>
          <a:lstStyle/>
          <a:p>
            <a:r>
              <a:rPr lang="en-US" b="1" dirty="0"/>
              <a:t>Access management</a:t>
            </a:r>
            <a:endParaRPr lang="en-US" dirty="0"/>
          </a:p>
          <a:p>
            <a:endParaRPr lang="en-US" dirty="0"/>
          </a:p>
        </p:txBody>
      </p:sp>
      <p:sp>
        <p:nvSpPr>
          <p:cNvPr id="3" name="Content Placeholder 2">
            <a:extLst>
              <a:ext uri="{FF2B5EF4-FFF2-40B4-BE49-F238E27FC236}">
                <a16:creationId xmlns:a16="http://schemas.microsoft.com/office/drawing/2014/main" id="{920593D7-9D94-9FA3-3426-4A6597CBF918}"/>
              </a:ext>
            </a:extLst>
          </p:cNvPr>
          <p:cNvSpPr>
            <a:spLocks noGrp="1"/>
          </p:cNvSpPr>
          <p:nvPr>
            <p:ph idx="1"/>
          </p:nvPr>
        </p:nvSpPr>
        <p:spPr/>
        <p:txBody>
          <a:bodyPr vert="horz" lIns="91440" tIns="45720" rIns="91440" bIns="45720" rtlCol="0" anchor="t">
            <a:normAutofit/>
          </a:bodyPr>
          <a:lstStyle/>
          <a:p>
            <a:r>
              <a:rPr lang="en-US" dirty="0">
                <a:ea typeface="+mn-lt"/>
                <a:cs typeface="+mn-lt"/>
              </a:rPr>
              <a:t>Amazon S3 provides features for auditing and managing access to your buckets and objects. By default, S3 buckets and the objects in them are private. </a:t>
            </a:r>
          </a:p>
          <a:p>
            <a:r>
              <a:rPr lang="en-US" dirty="0">
                <a:ea typeface="+mn-lt"/>
                <a:cs typeface="+mn-lt"/>
              </a:rPr>
              <a:t>You have access only to the S3 resources that you create. </a:t>
            </a:r>
          </a:p>
          <a:p>
            <a:r>
              <a:rPr lang="en-US" dirty="0">
                <a:ea typeface="+mn-lt"/>
                <a:cs typeface="+mn-lt"/>
              </a:rPr>
              <a:t>To grant granular resource permissions that support your specific use case or to audit the permissions of your Amazon S3 resources, you can use the following features.</a:t>
            </a:r>
          </a:p>
          <a:p>
            <a:pPr marL="0" indent="0">
              <a:buNone/>
            </a:pPr>
            <a:r>
              <a:rPr lang="en-US" dirty="0">
                <a:ea typeface="+mn-lt"/>
                <a:cs typeface="+mn-lt"/>
                <a:hlinkClick r:id="rId2"/>
              </a:rPr>
              <a:t>S3 Block Public Access</a:t>
            </a:r>
            <a:r>
              <a:rPr lang="en-US" dirty="0">
                <a:ea typeface="+mn-lt"/>
                <a:cs typeface="+mn-lt"/>
              </a:rPr>
              <a:t> – Block public access to S3 buckets and objects. By default, Block Public Access settings are turned on at the account and bucket level.</a:t>
            </a:r>
            <a:endParaRPr lang="en-US" dirty="0"/>
          </a:p>
          <a:p>
            <a:endParaRPr lang="en-US" dirty="0"/>
          </a:p>
        </p:txBody>
      </p:sp>
    </p:spTree>
    <p:extLst>
      <p:ext uri="{BB962C8B-B14F-4D97-AF65-F5344CB8AC3E}">
        <p14:creationId xmlns:p14="http://schemas.microsoft.com/office/powerpoint/2010/main" val="211266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1818-2A7C-9912-D8C9-633054360E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EC90A9-F76E-CBD3-AAFD-E8524C7F9FD2}"/>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AWS Identity and Access Management (IAM)</a:t>
            </a:r>
            <a:r>
              <a:rPr lang="en-US" dirty="0">
                <a:ea typeface="+mn-lt"/>
                <a:cs typeface="+mn-lt"/>
              </a:rPr>
              <a:t> – IAM is a web service that helps you securely control access to AWS resources, including your Amazon S3 resources. With IAM, you can centrally manage permissions that control which AWS resources users can access. You use IAM to control who is authenticated (signed in) and authorized (has permissions) to use resources.</a:t>
            </a:r>
            <a:endParaRPr lang="en-US" dirty="0"/>
          </a:p>
          <a:p>
            <a:r>
              <a:rPr lang="en-US" dirty="0">
                <a:ea typeface="+mn-lt"/>
                <a:cs typeface="+mn-lt"/>
                <a:hlinkClick r:id="rId3"/>
              </a:rPr>
              <a:t>Bucket policies</a:t>
            </a:r>
            <a:r>
              <a:rPr lang="en-US" dirty="0">
                <a:ea typeface="+mn-lt"/>
                <a:cs typeface="+mn-lt"/>
              </a:rPr>
              <a:t> – Use IAM-based policy language to configure resource-based permissions for your S3 buckets and the objects in them.</a:t>
            </a:r>
            <a:endParaRPr lang="en-US" dirty="0"/>
          </a:p>
          <a:p>
            <a:r>
              <a:rPr lang="en-US" dirty="0">
                <a:ea typeface="+mn-lt"/>
                <a:cs typeface="+mn-lt"/>
                <a:hlinkClick r:id="rId4"/>
              </a:rPr>
              <a:t>Amazon S3 access points</a:t>
            </a:r>
            <a:r>
              <a:rPr lang="en-US" dirty="0">
                <a:ea typeface="+mn-lt"/>
                <a:cs typeface="+mn-lt"/>
              </a:rPr>
              <a:t> – Configure named network endpoints with dedicated access policies to manage data access at scale for shared datasets in Amazon S3.</a:t>
            </a:r>
            <a:endParaRPr lang="en-US" dirty="0"/>
          </a:p>
          <a:p>
            <a:endParaRPr lang="en-US" dirty="0"/>
          </a:p>
        </p:txBody>
      </p:sp>
    </p:spTree>
    <p:extLst>
      <p:ext uri="{BB962C8B-B14F-4D97-AF65-F5344CB8AC3E}">
        <p14:creationId xmlns:p14="http://schemas.microsoft.com/office/powerpoint/2010/main" val="255540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A01F-E741-0160-71EF-460E9E623595}"/>
              </a:ext>
            </a:extLst>
          </p:cNvPr>
          <p:cNvSpPr>
            <a:spLocks noGrp="1"/>
          </p:cNvSpPr>
          <p:nvPr>
            <p:ph type="title"/>
          </p:nvPr>
        </p:nvSpPr>
        <p:spPr/>
        <p:txBody>
          <a:bodyPr>
            <a:normAutofit fontScale="90000"/>
          </a:bodyPr>
          <a:lstStyle/>
          <a:p>
            <a:pPr marL="285750" indent="-285750">
              <a:lnSpc>
                <a:spcPct val="110000"/>
              </a:lnSpc>
              <a:spcBef>
                <a:spcPts val="1000"/>
              </a:spcBef>
              <a:buFont typeface="Arial"/>
              <a:buChar char="•"/>
            </a:pPr>
            <a:endParaRPr lang="en-US" dirty="0">
              <a:ea typeface="+mj-lt"/>
              <a:cs typeface="+mj-lt"/>
            </a:endParaRPr>
          </a:p>
          <a:p>
            <a:pPr marL="285750" indent="-285750">
              <a:lnSpc>
                <a:spcPct val="110000"/>
              </a:lnSpc>
              <a:spcBef>
                <a:spcPts val="1000"/>
              </a:spcBef>
              <a:buFont typeface="Arial"/>
              <a:buChar char="•"/>
            </a:pPr>
            <a:r>
              <a:rPr lang="en-US" dirty="0">
                <a:ea typeface="+mj-lt"/>
                <a:cs typeface="+mj-lt"/>
              </a:rPr>
              <a:t>What is Cloud Storage?</a:t>
            </a:r>
            <a:endParaRPr lang="en-US" dirty="0"/>
          </a:p>
        </p:txBody>
      </p:sp>
      <p:sp>
        <p:nvSpPr>
          <p:cNvPr id="3" name="Content Placeholder 2">
            <a:extLst>
              <a:ext uri="{FF2B5EF4-FFF2-40B4-BE49-F238E27FC236}">
                <a16:creationId xmlns:a16="http://schemas.microsoft.com/office/drawing/2014/main" id="{B1F8F375-9C8D-6036-9555-12C9FEB9C7A9}"/>
              </a:ext>
            </a:extLst>
          </p:cNvPr>
          <p:cNvSpPr>
            <a:spLocks noGrp="1"/>
          </p:cNvSpPr>
          <p:nvPr>
            <p:ph idx="1"/>
          </p:nvPr>
        </p:nvSpPr>
        <p:spPr/>
        <p:txBody>
          <a:bodyPr vert="horz" lIns="91440" tIns="45720" rIns="91440" bIns="45720" rtlCol="0" anchor="t">
            <a:normAutofit/>
          </a:bodyPr>
          <a:lstStyle/>
          <a:p>
            <a:endParaRPr lang="en-US" dirty="0"/>
          </a:p>
          <a:p>
            <a:r>
              <a:rPr lang="en-US" dirty="0">
                <a:ea typeface="+mn-lt"/>
                <a:cs typeface="+mn-lt"/>
                <a:hlinkClick r:id="rId2"/>
              </a:rPr>
              <a:t>Cloud storage</a:t>
            </a:r>
            <a:r>
              <a:rPr lang="en-US" dirty="0">
                <a:ea typeface="+mn-lt"/>
                <a:cs typeface="+mn-lt"/>
              </a:rPr>
              <a:t> is a web service where your data can be stored, accessed, and quickly backed up by users on the internet. It is more reliable, scalable, and secure than traditional on-premises storage systems. </a:t>
            </a:r>
            <a:endParaRPr lang="en-US" dirty="0"/>
          </a:p>
          <a:p>
            <a:pPr marL="0" indent="0">
              <a:buNone/>
            </a:pPr>
            <a:r>
              <a:rPr lang="en-US" dirty="0">
                <a:ea typeface="+mn-lt"/>
                <a:cs typeface="+mn-lt"/>
              </a:rPr>
              <a:t>Cloud storage is offered in two models: </a:t>
            </a:r>
            <a:endParaRPr lang="en-US" dirty="0"/>
          </a:p>
          <a:p>
            <a:pPr lvl="1"/>
            <a:r>
              <a:rPr lang="en-US" dirty="0">
                <a:ea typeface="+mn-lt"/>
                <a:cs typeface="+mn-lt"/>
              </a:rPr>
              <a:t>Pay only for what you use</a:t>
            </a:r>
            <a:endParaRPr lang="en-US"/>
          </a:p>
          <a:p>
            <a:pPr lvl="1"/>
            <a:r>
              <a:rPr lang="en-US" dirty="0">
                <a:ea typeface="+mn-lt"/>
                <a:cs typeface="+mn-lt"/>
              </a:rPr>
              <a:t>Pay on a monthly basis</a:t>
            </a:r>
            <a:endParaRPr lang="en-US"/>
          </a:p>
          <a:p>
            <a:endParaRPr lang="en-US" dirty="0"/>
          </a:p>
          <a:p>
            <a:endParaRPr lang="en-US" dirty="0"/>
          </a:p>
        </p:txBody>
      </p:sp>
    </p:spTree>
    <p:extLst>
      <p:ext uri="{BB962C8B-B14F-4D97-AF65-F5344CB8AC3E}">
        <p14:creationId xmlns:p14="http://schemas.microsoft.com/office/powerpoint/2010/main" val="3393681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107C-F4C1-0784-AE35-C37FD7228A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DE089F-A599-BA5B-6DDA-ECBD2B2D9598}"/>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Access control lists (ACLs)</a:t>
            </a:r>
            <a:r>
              <a:rPr lang="en-US" dirty="0">
                <a:ea typeface="+mn-lt"/>
                <a:cs typeface="+mn-lt"/>
              </a:rPr>
              <a:t> – Grant read and write permissions for individual buckets and objects to authorized users. As a general rule, we recommend using S3 resource-based policies (bucket policies and access point policies) or IAM policies for access control instead of ACLs. ACLs are an access control mechanism that predates resource-based policies and IAM. For more information about when you'd use ACLs instead of resource-based policies or IAM policies, see </a:t>
            </a:r>
            <a:r>
              <a:rPr lang="en-US" dirty="0">
                <a:ea typeface="+mn-lt"/>
                <a:cs typeface="+mn-lt"/>
                <a:hlinkClick r:id="rId3"/>
              </a:rPr>
              <a:t>Access policy guidelines</a:t>
            </a:r>
            <a:r>
              <a:rPr lang="en-US" dirty="0">
                <a:ea typeface="+mn-lt"/>
                <a:cs typeface="+mn-lt"/>
              </a:rPr>
              <a:t>.</a:t>
            </a:r>
            <a:endParaRPr lang="en-US" dirty="0"/>
          </a:p>
          <a:p>
            <a:r>
              <a:rPr lang="en-US" dirty="0">
                <a:ea typeface="+mn-lt"/>
                <a:cs typeface="+mn-lt"/>
                <a:hlinkClick r:id="rId4"/>
              </a:rPr>
              <a:t>S3 Object Ownership</a:t>
            </a:r>
            <a:r>
              <a:rPr lang="en-US" dirty="0">
                <a:ea typeface="+mn-lt"/>
                <a:cs typeface="+mn-lt"/>
              </a:rPr>
              <a:t> – Disable ACLs and take ownership of every object in your bucket, simplifying access management for data stored in Amazon S3. You, as the bucket owner, automatically own and have full control over every object in your bucket, and access control for your data is based on policies.</a:t>
            </a:r>
            <a:endParaRPr lang="en-US" dirty="0"/>
          </a:p>
          <a:p>
            <a:endParaRPr lang="en-US" dirty="0"/>
          </a:p>
        </p:txBody>
      </p:sp>
    </p:spTree>
    <p:extLst>
      <p:ext uri="{BB962C8B-B14F-4D97-AF65-F5344CB8AC3E}">
        <p14:creationId xmlns:p14="http://schemas.microsoft.com/office/powerpoint/2010/main" val="232046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3A23-5744-AFA7-1ECA-0CB595B604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B2BA3C-4BE6-F643-A60D-8CD938F3D96C}"/>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Access Analyzer for S3</a:t>
            </a:r>
            <a:r>
              <a:rPr lang="en-US" dirty="0">
                <a:ea typeface="+mn-lt"/>
                <a:cs typeface="+mn-lt"/>
              </a:rPr>
              <a:t> – Evaluate and monitor your S3 bucket access policies, ensuring that the policies provide only the intended access to your S3 resources.</a:t>
            </a:r>
            <a:endParaRPr lang="en-US" dirty="0"/>
          </a:p>
          <a:p>
            <a:endParaRPr lang="en-US" dirty="0"/>
          </a:p>
        </p:txBody>
      </p:sp>
    </p:spTree>
    <p:extLst>
      <p:ext uri="{BB962C8B-B14F-4D97-AF65-F5344CB8AC3E}">
        <p14:creationId xmlns:p14="http://schemas.microsoft.com/office/powerpoint/2010/main" val="3619404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E5BE-C958-D1F9-49D1-C8256F0CA9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70C778-6DA9-DA29-71C7-B8D4F86402DF}"/>
              </a:ext>
            </a:extLst>
          </p:cNvPr>
          <p:cNvSpPr>
            <a:spLocks noGrp="1"/>
          </p:cNvSpPr>
          <p:nvPr>
            <p:ph idx="1"/>
          </p:nvPr>
        </p:nvSpPr>
        <p:spPr/>
        <p:txBody>
          <a:bodyPr vert="horz" lIns="91440" tIns="45720" rIns="91440" bIns="45720" rtlCol="0" anchor="t">
            <a:normAutofit/>
          </a:bodyPr>
          <a:lstStyle/>
          <a:p>
            <a:r>
              <a:rPr lang="en-US" b="1" dirty="0"/>
              <a:t>Data processing</a:t>
            </a:r>
            <a:endParaRPr lang="en-US" dirty="0"/>
          </a:p>
          <a:p>
            <a:r>
              <a:rPr lang="en-US" dirty="0">
                <a:ea typeface="+mn-lt"/>
                <a:cs typeface="+mn-lt"/>
              </a:rPr>
              <a:t>To transform data and trigger workflows to automate a variety of other processing activities at scale, you can use the following features.</a:t>
            </a:r>
            <a:endParaRPr lang="en-US" dirty="0"/>
          </a:p>
          <a:p>
            <a:r>
              <a:rPr lang="en-US" dirty="0">
                <a:ea typeface="+mn-lt"/>
                <a:cs typeface="+mn-lt"/>
                <a:hlinkClick r:id="rId2"/>
              </a:rPr>
              <a:t>S3 Object Lambda</a:t>
            </a:r>
            <a:r>
              <a:rPr lang="en-US" dirty="0">
                <a:ea typeface="+mn-lt"/>
                <a:cs typeface="+mn-lt"/>
              </a:rPr>
              <a:t> – Add your own code to S3 GET, HEAD, and LIST requests to modify and process data as it is returned to an application. Filter rows, dynamically resize images, redact confidential data, and much more.</a:t>
            </a:r>
            <a:endParaRPr lang="en-US" dirty="0"/>
          </a:p>
          <a:p>
            <a:r>
              <a:rPr lang="en-US" dirty="0">
                <a:ea typeface="+mn-lt"/>
                <a:cs typeface="+mn-lt"/>
                <a:hlinkClick r:id="rId3"/>
              </a:rPr>
              <a:t>Event notifications</a:t>
            </a:r>
            <a:r>
              <a:rPr lang="en-US" dirty="0">
                <a:ea typeface="+mn-lt"/>
                <a:cs typeface="+mn-lt"/>
              </a:rPr>
              <a:t> – Trigger workflows that use Amazon Simple Notification Service (Amazon SNS), Amazon Simple Queue Service (Amazon SQS), and AWS Lambda when a change is made to your S3 resources.</a:t>
            </a:r>
            <a:endParaRPr lang="en-US" dirty="0"/>
          </a:p>
          <a:p>
            <a:endParaRPr lang="en-US" dirty="0"/>
          </a:p>
        </p:txBody>
      </p:sp>
    </p:spTree>
    <p:extLst>
      <p:ext uri="{BB962C8B-B14F-4D97-AF65-F5344CB8AC3E}">
        <p14:creationId xmlns:p14="http://schemas.microsoft.com/office/powerpoint/2010/main" val="287994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0E0A-A80B-2E04-712B-34D3A5A007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56C688-73D2-AE61-A7D4-76A5D05F9AE6}"/>
              </a:ext>
            </a:extLst>
          </p:cNvPr>
          <p:cNvSpPr>
            <a:spLocks noGrp="1"/>
          </p:cNvSpPr>
          <p:nvPr>
            <p:ph idx="1"/>
          </p:nvPr>
        </p:nvSpPr>
        <p:spPr/>
        <p:txBody>
          <a:bodyPr vert="horz" lIns="91440" tIns="45720" rIns="91440" bIns="45720" rtlCol="0" anchor="t">
            <a:normAutofit/>
          </a:bodyPr>
          <a:lstStyle/>
          <a:p>
            <a:r>
              <a:rPr lang="en-US" b="1" dirty="0"/>
              <a:t>Storage logging and monitoring</a:t>
            </a:r>
            <a:endParaRPr lang="en-US" dirty="0"/>
          </a:p>
          <a:p>
            <a:r>
              <a:rPr lang="en-US" dirty="0">
                <a:ea typeface="+mn-lt"/>
                <a:cs typeface="+mn-lt"/>
              </a:rPr>
              <a:t>Amazon S3 provides logging and monitoring tools that you can use to monitor and control how your Amazon S3 resources are being used. For more information, see </a:t>
            </a:r>
            <a:r>
              <a:rPr lang="en-US" dirty="0">
                <a:ea typeface="+mn-lt"/>
                <a:cs typeface="+mn-lt"/>
                <a:hlinkClick r:id="rId2"/>
              </a:rPr>
              <a:t>Monitoring tools</a:t>
            </a:r>
            <a:r>
              <a:rPr lang="en-US" dirty="0">
                <a:ea typeface="+mn-lt"/>
                <a:cs typeface="+mn-lt"/>
              </a:rPr>
              <a:t>.</a:t>
            </a:r>
            <a:endParaRPr lang="en-US" dirty="0"/>
          </a:p>
          <a:p>
            <a:r>
              <a:rPr lang="en-US" dirty="0"/>
              <a:t>Automated monitoring tools</a:t>
            </a:r>
          </a:p>
          <a:p>
            <a:r>
              <a:rPr lang="en-US" dirty="0">
                <a:ea typeface="+mn-lt"/>
                <a:cs typeface="+mn-lt"/>
                <a:hlinkClick r:id="rId3"/>
              </a:rPr>
              <a:t>Amazon CloudWatch metrics for Amazon S3 </a:t>
            </a:r>
            <a:r>
              <a:rPr lang="en-US" dirty="0">
                <a:ea typeface="+mn-lt"/>
                <a:cs typeface="+mn-lt"/>
              </a:rPr>
              <a:t>– Track the operational health of your S3 resources and configure billing alerts when estimated charges reach a user-defined threshold.</a:t>
            </a:r>
            <a:endParaRPr lang="en-US" dirty="0"/>
          </a:p>
          <a:p>
            <a:r>
              <a:rPr lang="en-US" dirty="0">
                <a:ea typeface="+mn-lt"/>
                <a:cs typeface="+mn-lt"/>
                <a:hlinkClick r:id="rId4"/>
              </a:rPr>
              <a:t>AWS CloudTrail</a:t>
            </a:r>
            <a:r>
              <a:rPr lang="en-US" dirty="0">
                <a:ea typeface="+mn-lt"/>
                <a:cs typeface="+mn-lt"/>
              </a:rPr>
              <a:t> – Record actions taken by a user, a role, or an AWS service in Amazon S3. CloudTrail logs provide you with detailed API tracking for S3 bucket-level and object-level operations.</a:t>
            </a:r>
            <a:endParaRPr lang="en-US" dirty="0"/>
          </a:p>
          <a:p>
            <a:endParaRPr lang="en-US" dirty="0"/>
          </a:p>
        </p:txBody>
      </p:sp>
    </p:spTree>
    <p:extLst>
      <p:ext uri="{BB962C8B-B14F-4D97-AF65-F5344CB8AC3E}">
        <p14:creationId xmlns:p14="http://schemas.microsoft.com/office/powerpoint/2010/main" val="241344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962B-921B-1C23-8338-5FEC2766B5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75835F-2F6D-5BAF-B9EE-9B4AF333F65B}"/>
              </a:ext>
            </a:extLst>
          </p:cNvPr>
          <p:cNvSpPr>
            <a:spLocks noGrp="1"/>
          </p:cNvSpPr>
          <p:nvPr>
            <p:ph idx="1"/>
          </p:nvPr>
        </p:nvSpPr>
        <p:spPr/>
        <p:txBody>
          <a:bodyPr vert="horz" lIns="91440" tIns="45720" rIns="91440" bIns="45720" rtlCol="0" anchor="t">
            <a:normAutofit/>
          </a:bodyPr>
          <a:lstStyle/>
          <a:p>
            <a:r>
              <a:rPr lang="en-US" dirty="0"/>
              <a:t>Manual monitoring tools</a:t>
            </a:r>
          </a:p>
          <a:p>
            <a:r>
              <a:rPr lang="en-US" dirty="0">
                <a:ea typeface="+mn-lt"/>
                <a:cs typeface="+mn-lt"/>
                <a:hlinkClick r:id="rId2"/>
              </a:rPr>
              <a:t>Server access logging</a:t>
            </a:r>
            <a:r>
              <a:rPr lang="en-US" dirty="0">
                <a:ea typeface="+mn-lt"/>
                <a:cs typeface="+mn-lt"/>
              </a:rPr>
              <a:t> – Get detailed records for the requests that are made to a bucket. You can use server access logs for many use cases, such as conducting security and access audits, learning about your customer base, and understanding your Amazon S3 bill.</a:t>
            </a:r>
            <a:endParaRPr lang="en-US" dirty="0"/>
          </a:p>
          <a:p>
            <a:r>
              <a:rPr lang="en-US" dirty="0">
                <a:ea typeface="+mn-lt"/>
                <a:cs typeface="+mn-lt"/>
                <a:hlinkClick r:id="rId3"/>
              </a:rPr>
              <a:t>AWS Trusted Advisor</a:t>
            </a:r>
            <a:r>
              <a:rPr lang="en-US" dirty="0">
                <a:ea typeface="+mn-lt"/>
                <a:cs typeface="+mn-lt"/>
              </a:rPr>
              <a:t> – Evaluate your account by using AWS best practice checks to identify ways to optimize your AWS infrastructure, improve security and performance, reduce costs, and monitor service quotas. You can then follow the recommendations to optimize your services and resources.</a:t>
            </a:r>
            <a:endParaRPr lang="en-US" dirty="0"/>
          </a:p>
          <a:p>
            <a:endParaRPr lang="en-US" dirty="0"/>
          </a:p>
        </p:txBody>
      </p:sp>
    </p:spTree>
    <p:extLst>
      <p:ext uri="{BB962C8B-B14F-4D97-AF65-F5344CB8AC3E}">
        <p14:creationId xmlns:p14="http://schemas.microsoft.com/office/powerpoint/2010/main" val="651139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CB2E-7A6F-C306-E04D-C77D4F06A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27FCE7-9704-699F-FE65-B9618C7ED448}"/>
              </a:ext>
            </a:extLst>
          </p:cNvPr>
          <p:cNvSpPr>
            <a:spLocks noGrp="1"/>
          </p:cNvSpPr>
          <p:nvPr>
            <p:ph idx="1"/>
          </p:nvPr>
        </p:nvSpPr>
        <p:spPr/>
        <p:txBody>
          <a:bodyPr vert="horz" lIns="91440" tIns="45720" rIns="91440" bIns="45720" rtlCol="0" anchor="t">
            <a:normAutofit fontScale="92500" lnSpcReduction="10000"/>
          </a:bodyPr>
          <a:lstStyle/>
          <a:p>
            <a:r>
              <a:rPr lang="en-US" b="1" dirty="0"/>
              <a:t>Analytics and insights</a:t>
            </a:r>
            <a:endParaRPr lang="en-US" dirty="0"/>
          </a:p>
          <a:p>
            <a:r>
              <a:rPr lang="en-US" dirty="0">
                <a:ea typeface="+mn-lt"/>
                <a:cs typeface="+mn-lt"/>
              </a:rPr>
              <a:t>Amazon S3 offers features to help you gain visibility into your storage usage, which empowers you to better understand, analyze, and optimize your storage at scale.</a:t>
            </a:r>
            <a:endParaRPr lang="en-US" dirty="0"/>
          </a:p>
          <a:p>
            <a:r>
              <a:rPr lang="en-US" dirty="0">
                <a:ea typeface="+mn-lt"/>
                <a:cs typeface="+mn-lt"/>
                <a:hlinkClick r:id="rId2"/>
              </a:rPr>
              <a:t>Amazon S3 Storage Lens</a:t>
            </a:r>
            <a:r>
              <a:rPr lang="en-US" dirty="0">
                <a:ea typeface="+mn-lt"/>
                <a:cs typeface="+mn-lt"/>
              </a:rPr>
              <a:t> – Understand, analyze, and optimize your storage. S3 Storage Lens provides 29+ usage and activity metrics and interactive dashboards to aggregate data for your entire organization, specific accounts, AWS Regions, buckets, or prefixes.</a:t>
            </a:r>
            <a:endParaRPr lang="en-US" dirty="0"/>
          </a:p>
          <a:p>
            <a:r>
              <a:rPr lang="en-US" dirty="0">
                <a:ea typeface="+mn-lt"/>
                <a:cs typeface="+mn-lt"/>
                <a:hlinkClick r:id="rId3"/>
              </a:rPr>
              <a:t>Storage Class Analysis</a:t>
            </a:r>
            <a:r>
              <a:rPr lang="en-US" dirty="0">
                <a:ea typeface="+mn-lt"/>
                <a:cs typeface="+mn-lt"/>
              </a:rPr>
              <a:t> – Analyze storage access patterns to decide when it's time to move data to a more cost-effective storage class.</a:t>
            </a:r>
            <a:endParaRPr lang="en-US" dirty="0"/>
          </a:p>
          <a:p>
            <a:r>
              <a:rPr lang="en-US" dirty="0">
                <a:ea typeface="+mn-lt"/>
                <a:cs typeface="+mn-lt"/>
                <a:hlinkClick r:id="rId4"/>
              </a:rPr>
              <a:t>S3 Inventory with Inventory reports</a:t>
            </a:r>
            <a:r>
              <a:rPr lang="en-US" dirty="0">
                <a:ea typeface="+mn-lt"/>
                <a:cs typeface="+mn-lt"/>
              </a:rPr>
              <a:t> – Audit and report on objects and their corresponding metadata and configure other Amazon S3 features to take action in Inventory reports. For example, you can report on the replication and encryption status of your objects. For a list of all the metadata available for each object in Inventory reports, see </a:t>
            </a:r>
            <a:r>
              <a:rPr lang="en-US" dirty="0">
                <a:ea typeface="+mn-lt"/>
                <a:cs typeface="+mn-lt"/>
                <a:hlinkClick r:id="rId5"/>
              </a:rPr>
              <a:t>Amazon S3 Inventory list</a:t>
            </a:r>
            <a:r>
              <a:rPr lang="en-US" dirty="0">
                <a:ea typeface="+mn-lt"/>
                <a:cs typeface="+mn-lt"/>
              </a:rPr>
              <a:t>.</a:t>
            </a:r>
            <a:endParaRPr lang="en-US" dirty="0"/>
          </a:p>
          <a:p>
            <a:endParaRPr lang="en-US" dirty="0"/>
          </a:p>
        </p:txBody>
      </p:sp>
    </p:spTree>
    <p:extLst>
      <p:ext uri="{BB962C8B-B14F-4D97-AF65-F5344CB8AC3E}">
        <p14:creationId xmlns:p14="http://schemas.microsoft.com/office/powerpoint/2010/main" val="159539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19" name="Rectangle 18">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8819CDFD-2FDC-46EE-9A4C-57D5B40EA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8132657" y="342430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7">
            <a:extLst>
              <a:ext uri="{FF2B5EF4-FFF2-40B4-BE49-F238E27FC236}">
                <a16:creationId xmlns:a16="http://schemas.microsoft.com/office/drawing/2014/main" id="{FAB53312-00C2-1B3E-DEA8-5713FADC0646}"/>
              </a:ext>
            </a:extLst>
          </p:cNvPr>
          <p:cNvPicPr>
            <a:picLocks noGrp="1" noChangeAspect="1"/>
          </p:cNvPicPr>
          <p:nvPr>
            <p:ph idx="1"/>
          </p:nvPr>
        </p:nvPicPr>
        <p:blipFill>
          <a:blip r:embed="rId2"/>
          <a:stretch>
            <a:fillRect/>
          </a:stretch>
        </p:blipFill>
        <p:spPr>
          <a:xfrm>
            <a:off x="466605" y="1026870"/>
            <a:ext cx="10184175" cy="4984316"/>
          </a:xfrm>
        </p:spPr>
      </p:pic>
    </p:spTree>
    <p:extLst>
      <p:ext uri="{BB962C8B-B14F-4D97-AF65-F5344CB8AC3E}">
        <p14:creationId xmlns:p14="http://schemas.microsoft.com/office/powerpoint/2010/main" val="192953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AB48-F7A8-94ED-2580-98C5985A5B04}"/>
              </a:ext>
            </a:extLst>
          </p:cNvPr>
          <p:cNvSpPr>
            <a:spLocks noGrp="1"/>
          </p:cNvSpPr>
          <p:nvPr>
            <p:ph type="title"/>
          </p:nvPr>
        </p:nvSpPr>
        <p:spPr/>
        <p:txBody>
          <a:bodyPr/>
          <a:lstStyle/>
          <a:p>
            <a:r>
              <a:rPr lang="en-US" dirty="0"/>
              <a:t>Types of AWS Storage</a:t>
            </a:r>
          </a:p>
          <a:p>
            <a:endParaRPr lang="en-US" dirty="0"/>
          </a:p>
        </p:txBody>
      </p:sp>
      <p:pic>
        <p:nvPicPr>
          <p:cNvPr id="4" name="Picture 4">
            <a:extLst>
              <a:ext uri="{FF2B5EF4-FFF2-40B4-BE49-F238E27FC236}">
                <a16:creationId xmlns:a16="http://schemas.microsoft.com/office/drawing/2014/main" id="{000178EF-A059-90C2-4F84-86A1FE377A45}"/>
              </a:ext>
            </a:extLst>
          </p:cNvPr>
          <p:cNvPicPr>
            <a:picLocks noGrp="1" noChangeAspect="1"/>
          </p:cNvPicPr>
          <p:nvPr>
            <p:ph idx="1"/>
          </p:nvPr>
        </p:nvPicPr>
        <p:blipFill>
          <a:blip r:embed="rId2"/>
          <a:stretch>
            <a:fillRect/>
          </a:stretch>
        </p:blipFill>
        <p:spPr>
          <a:xfrm>
            <a:off x="521301" y="1604301"/>
            <a:ext cx="9339647" cy="4406885"/>
          </a:xfrm>
        </p:spPr>
      </p:pic>
    </p:spTree>
    <p:extLst>
      <p:ext uri="{BB962C8B-B14F-4D97-AF65-F5344CB8AC3E}">
        <p14:creationId xmlns:p14="http://schemas.microsoft.com/office/powerpoint/2010/main" val="217339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19" name="Rectangle 18">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8819CDFD-2FDC-46EE-9A4C-57D5B40EA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8132657" y="342430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7">
            <a:extLst>
              <a:ext uri="{FF2B5EF4-FFF2-40B4-BE49-F238E27FC236}">
                <a16:creationId xmlns:a16="http://schemas.microsoft.com/office/drawing/2014/main" id="{79FCBFB4-15FC-EE84-9691-A5D628F58BA9}"/>
              </a:ext>
            </a:extLst>
          </p:cNvPr>
          <p:cNvPicPr>
            <a:picLocks noGrp="1" noChangeAspect="1"/>
          </p:cNvPicPr>
          <p:nvPr>
            <p:ph idx="1"/>
          </p:nvPr>
        </p:nvPicPr>
        <p:blipFill>
          <a:blip r:embed="rId2"/>
          <a:stretch>
            <a:fillRect/>
          </a:stretch>
        </p:blipFill>
        <p:spPr>
          <a:xfrm>
            <a:off x="248102" y="694716"/>
            <a:ext cx="9917795" cy="5316470"/>
          </a:xfrm>
        </p:spPr>
      </p:pic>
    </p:spTree>
    <p:extLst>
      <p:ext uri="{BB962C8B-B14F-4D97-AF65-F5344CB8AC3E}">
        <p14:creationId xmlns:p14="http://schemas.microsoft.com/office/powerpoint/2010/main" val="306363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A46A4AE4-5520-4815-852D-CB05E9F5A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5" name="Straight Connector 54">
              <a:extLst>
                <a:ext uri="{FF2B5EF4-FFF2-40B4-BE49-F238E27FC236}">
                  <a16:creationId xmlns:a16="http://schemas.microsoft.com/office/drawing/2014/main" id="{0229F6CD-5D84-4EEB-B66D-84415969A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4BD253-E9E1-473E-88AD-E22D668B9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911447-A6C3-48A4-91A8-DAEDB7FF41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EAE0C5-340D-416D-9DE8-4A7367049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9" name="Graphic 33">
              <a:extLst>
                <a:ext uri="{FF2B5EF4-FFF2-40B4-BE49-F238E27FC236}">
                  <a16:creationId xmlns:a16="http://schemas.microsoft.com/office/drawing/2014/main" id="{C0FED11B-5B5E-48CF-810B-4BA77BBDF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60" name="Graphic 33">
              <a:extLst>
                <a:ext uri="{FF2B5EF4-FFF2-40B4-BE49-F238E27FC236}">
                  <a16:creationId xmlns:a16="http://schemas.microsoft.com/office/drawing/2014/main" id="{D75A73DE-5BA7-44CE-A718-52385E65D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22366015-B3B4-D8C2-8B29-33A33792C140}"/>
              </a:ext>
            </a:extLst>
          </p:cNvPr>
          <p:cNvSpPr>
            <a:spLocks noGrp="1"/>
          </p:cNvSpPr>
          <p:nvPr>
            <p:ph type="title"/>
          </p:nvPr>
        </p:nvSpPr>
        <p:spPr>
          <a:xfrm>
            <a:off x="838200" y="905734"/>
            <a:ext cx="8648158" cy="1417880"/>
          </a:xfrm>
        </p:spPr>
        <p:txBody>
          <a:bodyPr>
            <a:normAutofit/>
          </a:bodyPr>
          <a:lstStyle/>
          <a:p>
            <a:pPr algn="ctr"/>
            <a:r>
              <a:rPr lang="en-US" dirty="0">
                <a:ea typeface="+mj-lt"/>
                <a:cs typeface="+mj-lt"/>
              </a:rPr>
              <a:t>AWS S3</a:t>
            </a:r>
          </a:p>
          <a:p>
            <a:endParaRPr lang="en-US" dirty="0"/>
          </a:p>
        </p:txBody>
      </p:sp>
      <p:sp>
        <p:nvSpPr>
          <p:cNvPr id="45" name="Content Placeholder 2">
            <a:extLst>
              <a:ext uri="{FF2B5EF4-FFF2-40B4-BE49-F238E27FC236}">
                <a16:creationId xmlns:a16="http://schemas.microsoft.com/office/drawing/2014/main" id="{A966A6B3-5CF0-5A56-3AD0-2789E5B1C221}"/>
              </a:ext>
            </a:extLst>
          </p:cNvPr>
          <p:cNvSpPr>
            <a:spLocks noGrp="1"/>
          </p:cNvSpPr>
          <p:nvPr>
            <p:ph idx="1"/>
          </p:nvPr>
        </p:nvSpPr>
        <p:spPr>
          <a:xfrm>
            <a:off x="838200" y="2434196"/>
            <a:ext cx="8648158" cy="3430575"/>
          </a:xfrm>
        </p:spPr>
        <p:txBody>
          <a:bodyPr vert="horz" lIns="91440" tIns="45720" rIns="91440" bIns="45720" rtlCol="0" anchor="t">
            <a:normAutofit/>
          </a:bodyPr>
          <a:lstStyle/>
          <a:p>
            <a:r>
              <a:rPr lang="en-US" b="1" dirty="0">
                <a:ea typeface="+mn-lt"/>
                <a:cs typeface="+mn-lt"/>
              </a:rPr>
              <a:t>Amazon Simple Storage Service (Amazon S3) is an object storage service that offers </a:t>
            </a:r>
            <a:endParaRPr lang="en-US" b="1"/>
          </a:p>
          <a:p>
            <a:pPr lvl="1"/>
            <a:r>
              <a:rPr lang="en-US" b="1" dirty="0">
                <a:ea typeface="+mn-lt"/>
                <a:cs typeface="+mn-lt"/>
              </a:rPr>
              <a:t>industry-leading scalability</a:t>
            </a:r>
            <a:endParaRPr lang="en-US" b="1"/>
          </a:p>
          <a:p>
            <a:pPr lvl="1"/>
            <a:r>
              <a:rPr lang="en-US" b="1" dirty="0">
                <a:ea typeface="+mn-lt"/>
                <a:cs typeface="+mn-lt"/>
              </a:rPr>
              <a:t> data availability</a:t>
            </a:r>
            <a:endParaRPr lang="en-US" b="1"/>
          </a:p>
          <a:p>
            <a:pPr lvl="1"/>
            <a:r>
              <a:rPr lang="en-US" b="1" dirty="0">
                <a:ea typeface="+mn-lt"/>
                <a:cs typeface="+mn-lt"/>
              </a:rPr>
              <a:t> Security </a:t>
            </a:r>
            <a:endParaRPr lang="en-US" b="1"/>
          </a:p>
          <a:p>
            <a:pPr lvl="1"/>
            <a:r>
              <a:rPr lang="en-US" b="1" dirty="0">
                <a:ea typeface="+mn-lt"/>
                <a:cs typeface="+mn-lt"/>
              </a:rPr>
              <a:t>performance. </a:t>
            </a:r>
            <a:endParaRPr lang="en-US" b="1"/>
          </a:p>
        </p:txBody>
      </p:sp>
      <p:pic>
        <p:nvPicPr>
          <p:cNvPr id="3" name="Picture 3">
            <a:extLst>
              <a:ext uri="{FF2B5EF4-FFF2-40B4-BE49-F238E27FC236}">
                <a16:creationId xmlns:a16="http://schemas.microsoft.com/office/drawing/2014/main" id="{B3F779A2-25E3-A5F8-9C01-F073A10DF45E}"/>
              </a:ext>
            </a:extLst>
          </p:cNvPr>
          <p:cNvPicPr>
            <a:picLocks noChangeAspect="1"/>
          </p:cNvPicPr>
          <p:nvPr/>
        </p:nvPicPr>
        <p:blipFill>
          <a:blip r:embed="rId2"/>
          <a:stretch>
            <a:fillRect/>
          </a:stretch>
        </p:blipFill>
        <p:spPr>
          <a:xfrm>
            <a:off x="5818555" y="3450810"/>
            <a:ext cx="4130430" cy="2144689"/>
          </a:xfrm>
          <a:prstGeom prst="rect">
            <a:avLst/>
          </a:prstGeom>
        </p:spPr>
      </p:pic>
    </p:spTree>
    <p:extLst>
      <p:ext uri="{BB962C8B-B14F-4D97-AF65-F5344CB8AC3E}">
        <p14:creationId xmlns:p14="http://schemas.microsoft.com/office/powerpoint/2010/main" val="337476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B180-0C89-9220-9E11-6B79C764C3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4FD445-C11A-612F-B06C-2DF224662C1E}"/>
              </a:ext>
            </a:extLst>
          </p:cNvPr>
          <p:cNvSpPr>
            <a:spLocks noGrp="1"/>
          </p:cNvSpPr>
          <p:nvPr>
            <p:ph idx="1"/>
          </p:nvPr>
        </p:nvSpPr>
        <p:spPr/>
        <p:txBody>
          <a:bodyPr vert="horz" lIns="91440" tIns="45720" rIns="91440" bIns="45720" rtlCol="0" anchor="t">
            <a:normAutofit/>
          </a:bodyPr>
          <a:lstStyle/>
          <a:p>
            <a:r>
              <a:rPr lang="en-US" dirty="0">
                <a:ea typeface="+mn-lt"/>
                <a:cs typeface="+mn-lt"/>
              </a:rPr>
              <a:t>Customers of all sizes and industries can use Amazon S3 to store and protect any amount of data for a range of use cases:</a:t>
            </a:r>
          </a:p>
          <a:p>
            <a:pPr lvl="2"/>
            <a:r>
              <a:rPr lang="en-US" b="1" dirty="0">
                <a:ea typeface="+mn-lt"/>
                <a:cs typeface="+mn-lt"/>
              </a:rPr>
              <a:t>Data lakes</a:t>
            </a:r>
          </a:p>
          <a:p>
            <a:pPr lvl="2"/>
            <a:r>
              <a:rPr lang="en-US" b="1" dirty="0">
                <a:ea typeface="+mn-lt"/>
                <a:cs typeface="+mn-lt"/>
              </a:rPr>
              <a:t>Websites</a:t>
            </a:r>
          </a:p>
          <a:p>
            <a:pPr lvl="2"/>
            <a:r>
              <a:rPr lang="en-US" b="1" dirty="0">
                <a:ea typeface="+mn-lt"/>
                <a:cs typeface="+mn-lt"/>
              </a:rPr>
              <a:t>Mobile applications </a:t>
            </a:r>
          </a:p>
          <a:p>
            <a:pPr lvl="1"/>
            <a:r>
              <a:rPr lang="en-US" b="1" dirty="0">
                <a:ea typeface="+mn-lt"/>
                <a:cs typeface="+mn-lt"/>
              </a:rPr>
              <a:t>         Backup and restore </a:t>
            </a:r>
          </a:p>
          <a:p>
            <a:pPr lvl="2"/>
            <a:r>
              <a:rPr lang="en-US" b="1" dirty="0">
                <a:ea typeface="+mn-lt"/>
                <a:cs typeface="+mn-lt"/>
              </a:rPr>
              <a:t>Archive enterprise applications IoT devices </a:t>
            </a:r>
          </a:p>
          <a:p>
            <a:pPr lvl="2"/>
            <a:r>
              <a:rPr lang="en-US" b="1" dirty="0">
                <a:ea typeface="+mn-lt"/>
                <a:cs typeface="+mn-lt"/>
              </a:rPr>
              <a:t>Big data analytics. </a:t>
            </a:r>
            <a:endParaRPr lang="en-US" b="1"/>
          </a:p>
          <a:p>
            <a:endParaRPr lang="en-US" dirty="0"/>
          </a:p>
        </p:txBody>
      </p:sp>
    </p:spTree>
    <p:extLst>
      <p:ext uri="{BB962C8B-B14F-4D97-AF65-F5344CB8AC3E}">
        <p14:creationId xmlns:p14="http://schemas.microsoft.com/office/powerpoint/2010/main" val="364791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D64D-8C9A-D4B4-90E4-B75FE1CB67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3EF5AF-C460-55FE-5958-C72238D097A7}"/>
              </a:ext>
            </a:extLst>
          </p:cNvPr>
          <p:cNvSpPr>
            <a:spLocks noGrp="1"/>
          </p:cNvSpPr>
          <p:nvPr>
            <p:ph idx="1"/>
          </p:nvPr>
        </p:nvSpPr>
        <p:spPr/>
        <p:txBody>
          <a:bodyPr vert="horz" lIns="91440" tIns="45720" rIns="91440" bIns="45720" rtlCol="0" anchor="t">
            <a:normAutofit/>
          </a:bodyPr>
          <a:lstStyle/>
          <a:p>
            <a:r>
              <a:rPr lang="en-US" b="1" dirty="0">
                <a:ea typeface="+mn-lt"/>
                <a:cs typeface="+mn-lt"/>
              </a:rPr>
              <a:t>Provides storage through web services interfaces </a:t>
            </a:r>
          </a:p>
          <a:p>
            <a:r>
              <a:rPr lang="en-US" b="1" dirty="0">
                <a:ea typeface="+mn-lt"/>
                <a:cs typeface="+mn-lt"/>
              </a:rPr>
              <a:t>While designed for developers for easier web-scale computing</a:t>
            </a:r>
            <a:endParaRPr lang="en-US" dirty="0"/>
          </a:p>
          <a:p>
            <a:r>
              <a:rPr lang="en-US" b="1" dirty="0">
                <a:ea typeface="+mn-lt"/>
                <a:cs typeface="+mn-lt"/>
              </a:rPr>
              <a:t> it provides 99.999999999 percent durability and 99.99 percent availability of objects.</a:t>
            </a:r>
            <a:endParaRPr lang="en-US"/>
          </a:p>
          <a:p>
            <a:r>
              <a:rPr lang="en-US" b="1" dirty="0">
                <a:ea typeface="+mn-lt"/>
                <a:cs typeface="+mn-lt"/>
              </a:rPr>
              <a:t> It can also store computer files up to 5 terabytes in size.</a:t>
            </a:r>
            <a:endParaRPr lang="en-US" b="1" dirty="0"/>
          </a:p>
        </p:txBody>
      </p:sp>
    </p:spTree>
    <p:extLst>
      <p:ext uri="{BB962C8B-B14F-4D97-AF65-F5344CB8AC3E}">
        <p14:creationId xmlns:p14="http://schemas.microsoft.com/office/powerpoint/2010/main" val="170335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19" name="Rectangle 18">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a16="http://schemas.microsoft.com/office/drawing/2014/main" id="{440438B0-6266-0DD3-59CA-86A595755486}"/>
              </a:ext>
            </a:extLst>
          </p:cNvPr>
          <p:cNvPicPr>
            <a:picLocks noGrp="1" noChangeAspect="1"/>
          </p:cNvPicPr>
          <p:nvPr>
            <p:ph idx="1"/>
          </p:nvPr>
        </p:nvPicPr>
        <p:blipFill rotWithShape="1">
          <a:blip r:embed="rId2"/>
          <a:srcRect r="5592"/>
          <a:stretch/>
        </p:blipFill>
        <p:spPr>
          <a:xfrm>
            <a:off x="1" y="10"/>
            <a:ext cx="11561612" cy="6857990"/>
          </a:xfrm>
          <a:prstGeom prst="rect">
            <a:avLst/>
          </a:prstGeom>
          <a:ln w="12700">
            <a:noFill/>
          </a:ln>
        </p:spPr>
      </p:pic>
      <p:cxnSp>
        <p:nvCxnSpPr>
          <p:cNvPr id="23" name="Straight Connector 22">
            <a:extLst>
              <a:ext uri="{FF2B5EF4-FFF2-40B4-BE49-F238E27FC236}">
                <a16:creationId xmlns:a16="http://schemas.microsoft.com/office/drawing/2014/main" id="{8819CDFD-2FDC-46EE-9A4C-57D5B40EA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8132657" y="342430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248101"/>
      </p:ext>
    </p:extLst>
  </p:cSld>
  <p:clrMapOvr>
    <a:masterClrMapping/>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ArchVTI</vt:lpstr>
      <vt:lpstr>PowerPoint Presentation</vt:lpstr>
      <vt:lpstr> What is Cloud Storage?</vt:lpstr>
      <vt:lpstr>PowerPoint Presentation</vt:lpstr>
      <vt:lpstr>Types of AWS Storage </vt:lpstr>
      <vt:lpstr>PowerPoint Presentation</vt:lpstr>
      <vt:lpstr>AWS S3 </vt:lpstr>
      <vt:lpstr>PowerPoint Presentation</vt:lpstr>
      <vt:lpstr>PowerPoint Presentation</vt:lpstr>
      <vt:lpstr>PowerPoint Presentation</vt:lpstr>
      <vt:lpstr>PowerPoint Presentation</vt:lpstr>
      <vt:lpstr>PowerPoint Presentation</vt:lpstr>
      <vt:lpstr>PowerPoint Presentation</vt:lpstr>
      <vt:lpstr>AWS Buckets and Objects </vt:lpstr>
      <vt:lpstr>Features of Amazon S3 </vt:lpstr>
      <vt:lpstr>PowerPoint Presentation</vt:lpstr>
      <vt:lpstr>PowerPoint Presentation</vt:lpstr>
      <vt:lpstr>PowerPoint Presentation</vt:lpstr>
      <vt:lpstr>Access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132</cp:revision>
  <dcterms:created xsi:type="dcterms:W3CDTF">2023-02-24T04:36:58Z</dcterms:created>
  <dcterms:modified xsi:type="dcterms:W3CDTF">2023-02-24T05:13:28Z</dcterms:modified>
</cp:coreProperties>
</file>