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 id="260" r:id="rId4"/>
    <p:sldId id="271" r:id="rId5"/>
    <p:sldId id="272" r:id="rId6"/>
    <p:sldId id="273" r:id="rId7"/>
    <p:sldId id="274" r:id="rId8"/>
    <p:sldId id="270" r:id="rId9"/>
    <p:sldId id="264" r:id="rId10"/>
    <p:sldId id="265" r:id="rId11"/>
    <p:sldId id="266" r:id="rId12"/>
    <p:sldId id="267" r:id="rId13"/>
    <p:sldId id="268" r:id="rId14"/>
    <p:sldId id="269" r:id="rId15"/>
    <p:sldId id="262"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5537CB-8A6C-4E02-BD72-C26C48084265}" v="145" dt="2023-02-22T05:20:12.425"/>
    <p1510:client id="{C31D6ABD-2830-48EB-9B57-3AEAB590C476}" v="36" dt="2023-02-22T05:30:14.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4" d="100"/>
          <a:sy n="74" d="100"/>
        </p:scale>
        <p:origin x="1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7200">
                <a:cs typeface="Calibri Light"/>
              </a:rPr>
              <a:t>AWS</a:t>
            </a:r>
            <a:endParaRPr lang="en-US" sz="7200"/>
          </a:p>
        </p:txBody>
      </p:sp>
      <p:sp>
        <p:nvSpPr>
          <p:cNvPr id="3" name="Subtitle 2"/>
          <p:cNvSpPr>
            <a:spLocks noGrp="1"/>
          </p:cNvSpPr>
          <p:nvPr>
            <p:ph type="subTitle" idx="1"/>
          </p:nvPr>
        </p:nvSpPr>
        <p:spPr>
          <a:xfrm>
            <a:off x="1966912" y="5645150"/>
            <a:ext cx="8258176" cy="631825"/>
          </a:xfrm>
        </p:spPr>
        <p:txBody>
          <a:bodyPr anchor="ctr">
            <a:normAutofit/>
          </a:bodyPr>
          <a:lstStyle/>
          <a:p>
            <a:endParaRPr lang="en-US" sz="2800"/>
          </a:p>
        </p:txBody>
      </p:sp>
      <p:sp>
        <p:nvSpPr>
          <p:cNvPr id="22" name="Rectangle 21">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7416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6F2820B-8C4E-8100-0C74-0F8174FD1EBA}"/>
              </a:ext>
            </a:extLst>
          </p:cNvPr>
          <p:cNvPicPr>
            <a:picLocks noGrp="1" noChangeAspect="1"/>
          </p:cNvPicPr>
          <p:nvPr>
            <p:ph idx="1"/>
          </p:nvPr>
        </p:nvPicPr>
        <p:blipFill>
          <a:blip r:embed="rId2"/>
          <a:stretch>
            <a:fillRect/>
          </a:stretch>
        </p:blipFill>
        <p:spPr>
          <a:xfrm>
            <a:off x="643467" y="743628"/>
            <a:ext cx="10905066" cy="5370742"/>
          </a:xfrm>
          <a:prstGeom prst="rect">
            <a:avLst/>
          </a:prstGeom>
        </p:spPr>
      </p:pic>
    </p:spTree>
    <p:extLst>
      <p:ext uri="{BB962C8B-B14F-4D97-AF65-F5344CB8AC3E}">
        <p14:creationId xmlns:p14="http://schemas.microsoft.com/office/powerpoint/2010/main" val="2913903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63F6B7DE-F9EC-F17B-F109-69246E34C6D8}"/>
              </a:ext>
            </a:extLst>
          </p:cNvPr>
          <p:cNvPicPr>
            <a:picLocks noGrp="1" noChangeAspect="1"/>
          </p:cNvPicPr>
          <p:nvPr>
            <p:ph idx="1"/>
          </p:nvPr>
        </p:nvPicPr>
        <p:blipFill>
          <a:blip r:embed="rId2"/>
          <a:stretch>
            <a:fillRect/>
          </a:stretch>
        </p:blipFill>
        <p:spPr>
          <a:xfrm>
            <a:off x="643467" y="825417"/>
            <a:ext cx="10905066" cy="5207166"/>
          </a:xfrm>
          <a:prstGeom prst="rect">
            <a:avLst/>
          </a:prstGeom>
        </p:spPr>
      </p:pic>
    </p:spTree>
    <p:extLst>
      <p:ext uri="{BB962C8B-B14F-4D97-AF65-F5344CB8AC3E}">
        <p14:creationId xmlns:p14="http://schemas.microsoft.com/office/powerpoint/2010/main" val="1153532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4">
            <a:extLst>
              <a:ext uri="{FF2B5EF4-FFF2-40B4-BE49-F238E27FC236}">
                <a16:creationId xmlns:a16="http://schemas.microsoft.com/office/drawing/2014/main" id="{A05BCF58-FF21-DCB5-71BF-7DF8E89AEDF0}"/>
              </a:ext>
            </a:extLst>
          </p:cNvPr>
          <p:cNvPicPr>
            <a:picLocks noGrp="1" noChangeAspect="1"/>
          </p:cNvPicPr>
          <p:nvPr>
            <p:ph idx="1"/>
          </p:nvPr>
        </p:nvPicPr>
        <p:blipFill rotWithShape="1">
          <a:blip r:embed="rId2"/>
          <a:srcRect r="8427"/>
          <a:stretch/>
        </p:blipFill>
        <p:spPr>
          <a:xfrm>
            <a:off x="20" y="1282"/>
            <a:ext cx="12191980" cy="6856718"/>
          </a:xfrm>
          <a:prstGeom prst="rect">
            <a:avLst/>
          </a:prstGeom>
        </p:spPr>
      </p:pic>
    </p:spTree>
    <p:extLst>
      <p:ext uri="{BB962C8B-B14F-4D97-AF65-F5344CB8AC3E}">
        <p14:creationId xmlns:p14="http://schemas.microsoft.com/office/powerpoint/2010/main" val="1454298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43A19271-25D8-E0C1-DC20-8FE47EF41E77}"/>
              </a:ext>
            </a:extLst>
          </p:cNvPr>
          <p:cNvPicPr>
            <a:picLocks noGrp="1" noChangeAspect="1"/>
          </p:cNvPicPr>
          <p:nvPr>
            <p:ph idx="1"/>
          </p:nvPr>
        </p:nvPicPr>
        <p:blipFill>
          <a:blip r:embed="rId2"/>
          <a:stretch>
            <a:fillRect/>
          </a:stretch>
        </p:blipFill>
        <p:spPr>
          <a:xfrm>
            <a:off x="713327" y="643466"/>
            <a:ext cx="10765345" cy="5571067"/>
          </a:xfrm>
          <a:prstGeom prst="rect">
            <a:avLst/>
          </a:prstGeom>
        </p:spPr>
      </p:pic>
    </p:spTree>
    <p:extLst>
      <p:ext uri="{BB962C8B-B14F-4D97-AF65-F5344CB8AC3E}">
        <p14:creationId xmlns:p14="http://schemas.microsoft.com/office/powerpoint/2010/main" val="1608253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260E7E6-48FB-FCDE-13E3-9F6902E6C7FC}"/>
              </a:ext>
            </a:extLst>
          </p:cNvPr>
          <p:cNvPicPr>
            <a:picLocks noGrp="1" noChangeAspect="1"/>
          </p:cNvPicPr>
          <p:nvPr>
            <p:ph idx="1"/>
          </p:nvPr>
        </p:nvPicPr>
        <p:blipFill>
          <a:blip r:embed="rId2"/>
          <a:stretch>
            <a:fillRect/>
          </a:stretch>
        </p:blipFill>
        <p:spPr>
          <a:xfrm>
            <a:off x="643467" y="702734"/>
            <a:ext cx="10905066" cy="5452530"/>
          </a:xfrm>
          <a:prstGeom prst="rect">
            <a:avLst/>
          </a:prstGeom>
        </p:spPr>
      </p:pic>
    </p:spTree>
    <p:extLst>
      <p:ext uri="{BB962C8B-B14F-4D97-AF65-F5344CB8AC3E}">
        <p14:creationId xmlns:p14="http://schemas.microsoft.com/office/powerpoint/2010/main" val="1184874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0F28DB9-1CB3-F607-13C6-0B1FCB1C4571}"/>
              </a:ext>
            </a:extLst>
          </p:cNvPr>
          <p:cNvPicPr>
            <a:picLocks noGrp="1" noChangeAspect="1"/>
          </p:cNvPicPr>
          <p:nvPr>
            <p:ph idx="1"/>
          </p:nvPr>
        </p:nvPicPr>
        <p:blipFill>
          <a:blip r:embed="rId2"/>
          <a:stretch>
            <a:fillRect/>
          </a:stretch>
        </p:blipFill>
        <p:spPr>
          <a:xfrm>
            <a:off x="643467" y="1043517"/>
            <a:ext cx="10905066" cy="4770965"/>
          </a:xfrm>
          <a:prstGeom prst="rect">
            <a:avLst/>
          </a:prstGeom>
        </p:spPr>
      </p:pic>
    </p:spTree>
    <p:extLst>
      <p:ext uri="{BB962C8B-B14F-4D97-AF65-F5344CB8AC3E}">
        <p14:creationId xmlns:p14="http://schemas.microsoft.com/office/powerpoint/2010/main" val="349030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4">
            <a:extLst>
              <a:ext uri="{FF2B5EF4-FFF2-40B4-BE49-F238E27FC236}">
                <a16:creationId xmlns:a16="http://schemas.microsoft.com/office/drawing/2014/main" id="{628FE5A5-47D2-C7DE-05A0-D9ECD5B25489}"/>
              </a:ext>
            </a:extLst>
          </p:cNvPr>
          <p:cNvPicPr>
            <a:picLocks noGrp="1" noChangeAspect="1"/>
          </p:cNvPicPr>
          <p:nvPr>
            <p:ph idx="1"/>
          </p:nvPr>
        </p:nvPicPr>
        <p:blipFill rotWithShape="1">
          <a:blip r:embed="rId2"/>
          <a:srcRect r="15540"/>
          <a:stretch/>
        </p:blipFill>
        <p:spPr>
          <a:xfrm>
            <a:off x="20" y="1282"/>
            <a:ext cx="12191980" cy="6856718"/>
          </a:xfrm>
          <a:prstGeom prst="rect">
            <a:avLst/>
          </a:prstGeom>
        </p:spPr>
      </p:pic>
    </p:spTree>
    <p:extLst>
      <p:ext uri="{BB962C8B-B14F-4D97-AF65-F5344CB8AC3E}">
        <p14:creationId xmlns:p14="http://schemas.microsoft.com/office/powerpoint/2010/main" val="3206219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A5E67-3761-6B2B-EC39-B3E07400E0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FCD94D-FA7D-C16D-7DFF-0A46359291D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943D5B3-1B9A-AD9F-04FA-56450984FBC0}"/>
              </a:ext>
            </a:extLst>
          </p:cNvPr>
          <p:cNvPicPr>
            <a:picLocks noChangeAspect="1"/>
          </p:cNvPicPr>
          <p:nvPr/>
        </p:nvPicPr>
        <p:blipFill rotWithShape="1">
          <a:blip r:embed="rId2"/>
          <a:srcRect l="11099" r="9790"/>
          <a:stretch/>
        </p:blipFill>
        <p:spPr>
          <a:xfrm>
            <a:off x="20" y="10"/>
            <a:ext cx="12191980" cy="6857990"/>
          </a:xfrm>
          <a:prstGeom prst="rect">
            <a:avLst/>
          </a:prstGeom>
        </p:spPr>
      </p:pic>
    </p:spTree>
    <p:extLst>
      <p:ext uri="{BB962C8B-B14F-4D97-AF65-F5344CB8AC3E}">
        <p14:creationId xmlns:p14="http://schemas.microsoft.com/office/powerpoint/2010/main" val="3517335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C3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a:extLst>
              <a:ext uri="{FF2B5EF4-FFF2-40B4-BE49-F238E27FC236}">
                <a16:creationId xmlns:a16="http://schemas.microsoft.com/office/drawing/2014/main" id="{EEB7FC94-5218-8A95-3746-FB08266DBA3F}"/>
              </a:ext>
            </a:extLst>
          </p:cNvPr>
          <p:cNvPicPr>
            <a:picLocks noGrp="1" noChangeAspect="1"/>
          </p:cNvPicPr>
          <p:nvPr>
            <p:ph idx="1"/>
          </p:nvPr>
        </p:nvPicPr>
        <p:blipFill>
          <a:blip r:embed="rId2"/>
          <a:stretch>
            <a:fillRect/>
          </a:stretch>
        </p:blipFill>
        <p:spPr>
          <a:xfrm>
            <a:off x="643467" y="1016254"/>
            <a:ext cx="10905066" cy="4825491"/>
          </a:xfrm>
          <a:prstGeom prst="rect">
            <a:avLst/>
          </a:prstGeom>
        </p:spPr>
      </p:pic>
    </p:spTree>
    <p:extLst>
      <p:ext uri="{BB962C8B-B14F-4D97-AF65-F5344CB8AC3E}">
        <p14:creationId xmlns:p14="http://schemas.microsoft.com/office/powerpoint/2010/main" val="312391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27CA-958E-6597-2BBB-67D30E15C14D}"/>
              </a:ext>
            </a:extLst>
          </p:cNvPr>
          <p:cNvSpPr>
            <a:spLocks noGrp="1"/>
          </p:cNvSpPr>
          <p:nvPr>
            <p:ph type="title"/>
          </p:nvPr>
        </p:nvSpPr>
        <p:spPr/>
        <p:txBody>
          <a:bodyPr/>
          <a:lstStyle/>
          <a:p>
            <a:r>
              <a:rPr lang="en-US" dirty="0"/>
              <a:t>Global infrastructure</a:t>
            </a:r>
          </a:p>
          <a:p>
            <a:endParaRPr lang="en-US" dirty="0">
              <a:cs typeface="Calibri Light"/>
            </a:endParaRPr>
          </a:p>
        </p:txBody>
      </p:sp>
      <p:sp>
        <p:nvSpPr>
          <p:cNvPr id="3" name="Content Placeholder 2">
            <a:extLst>
              <a:ext uri="{FF2B5EF4-FFF2-40B4-BE49-F238E27FC236}">
                <a16:creationId xmlns:a16="http://schemas.microsoft.com/office/drawing/2014/main" id="{5D298D81-4C11-E272-F8BF-775DC53CDE1E}"/>
              </a:ext>
            </a:extLst>
          </p:cNvPr>
          <p:cNvSpPr>
            <a:spLocks noGrp="1"/>
          </p:cNvSpPr>
          <p:nvPr>
            <p:ph idx="1"/>
          </p:nvPr>
        </p:nvSpPr>
        <p:spPr/>
        <p:txBody>
          <a:bodyPr vert="horz" lIns="91440" tIns="45720" rIns="91440" bIns="45720" rtlCol="0" anchor="t">
            <a:normAutofit fontScale="92500" lnSpcReduction="20000"/>
          </a:bodyPr>
          <a:lstStyle/>
          <a:p>
            <a:r>
              <a:rPr lang="en-US" dirty="0">
                <a:solidFill>
                  <a:srgbClr val="16191F"/>
                </a:solidFill>
                <a:latin typeface="Amazon Ember"/>
                <a:ea typeface="Amazon Ember"/>
                <a:cs typeface="Amazon Ember"/>
              </a:rPr>
              <a:t>The AWS Cloud infrastructure is built around AWS Regions and Availability Zones. </a:t>
            </a:r>
            <a:endParaRPr lang="en-US" dirty="0">
              <a:solidFill>
                <a:srgbClr val="000000"/>
              </a:solidFill>
              <a:latin typeface="Calibri" panose="020F0502020204030204"/>
              <a:ea typeface="Amazon Ember"/>
              <a:cs typeface="Calibri" panose="020F0502020204030204"/>
            </a:endParaRPr>
          </a:p>
          <a:p>
            <a:r>
              <a:rPr lang="en-US" dirty="0">
                <a:solidFill>
                  <a:srgbClr val="16191F"/>
                </a:solidFill>
                <a:latin typeface="Amazon Ember"/>
                <a:ea typeface="Amazon Ember"/>
                <a:cs typeface="Amazon Ember"/>
              </a:rPr>
              <a:t>An AWS Region is a physical location in the world where we have multiple Availability Zones. </a:t>
            </a:r>
            <a:endParaRPr lang="en-US" dirty="0">
              <a:solidFill>
                <a:srgbClr val="000000"/>
              </a:solidFill>
              <a:latin typeface="Calibri" panose="020F0502020204030204"/>
              <a:ea typeface="Amazon Ember"/>
              <a:cs typeface="Calibri"/>
            </a:endParaRPr>
          </a:p>
          <a:p>
            <a:r>
              <a:rPr lang="en-US" dirty="0">
                <a:solidFill>
                  <a:srgbClr val="16191F"/>
                </a:solidFill>
                <a:latin typeface="Amazon Ember"/>
                <a:ea typeface="Amazon Ember"/>
                <a:cs typeface="Amazon Ember"/>
              </a:rPr>
              <a:t>Availability Zones consist of one or more discrete data centers, each with redundant power, networking, and connectivity, housed in separate facilities. </a:t>
            </a:r>
            <a:endParaRPr lang="en-US">
              <a:solidFill>
                <a:srgbClr val="000000"/>
              </a:solidFill>
              <a:latin typeface="Calibri" panose="020F0502020204030204"/>
              <a:ea typeface="Amazon Ember"/>
              <a:cs typeface="Calibri"/>
            </a:endParaRPr>
          </a:p>
          <a:p>
            <a:r>
              <a:rPr lang="en-US" dirty="0">
                <a:solidFill>
                  <a:srgbClr val="16191F"/>
                </a:solidFill>
                <a:latin typeface="Amazon Ember"/>
                <a:ea typeface="Amazon Ember"/>
                <a:cs typeface="Amazon Ember"/>
              </a:rPr>
              <a:t>These Availability Zones offer you the ability to operate production applications and databases that are more highly available, fault tolerant, and scalable than would be possible from a single data center. </a:t>
            </a:r>
            <a:endParaRPr lang="en-US">
              <a:solidFill>
                <a:srgbClr val="000000"/>
              </a:solidFill>
              <a:latin typeface="Calibri" panose="020F0502020204030204"/>
              <a:ea typeface="Amazon Ember"/>
              <a:cs typeface="Calibri"/>
            </a:endParaRPr>
          </a:p>
          <a:p>
            <a:r>
              <a:rPr lang="en-US" dirty="0">
                <a:solidFill>
                  <a:srgbClr val="16191F"/>
                </a:solidFill>
                <a:latin typeface="Amazon Ember"/>
                <a:ea typeface="Amazon Ember"/>
                <a:cs typeface="Amazon Ember"/>
              </a:rPr>
              <a:t>For the latest information on the AWS Cloud Availability Zones and AWS Regions</a:t>
            </a:r>
            <a:endParaRPr lang="en-US">
              <a:cs typeface="Calibri"/>
            </a:endParaRPr>
          </a:p>
        </p:txBody>
      </p:sp>
    </p:spTree>
    <p:extLst>
      <p:ext uri="{BB962C8B-B14F-4D97-AF65-F5344CB8AC3E}">
        <p14:creationId xmlns:p14="http://schemas.microsoft.com/office/powerpoint/2010/main" val="3640402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94F76-6EE5-29B3-A842-833343341A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1270B5-75B7-ADDD-216F-3BC241A9AA92}"/>
              </a:ext>
            </a:extLst>
          </p:cNvPr>
          <p:cNvSpPr>
            <a:spLocks noGrp="1"/>
          </p:cNvSpPr>
          <p:nvPr>
            <p:ph idx="1"/>
          </p:nvPr>
        </p:nvSpPr>
        <p:spPr/>
        <p:txBody>
          <a:bodyPr vert="horz" lIns="91440" tIns="45720" rIns="91440" bIns="45720" rtlCol="0" anchor="t">
            <a:normAutofit/>
          </a:bodyPr>
          <a:lstStyle/>
          <a:p>
            <a:r>
              <a:rPr lang="en-US" dirty="0">
                <a:ea typeface="+mn-lt"/>
                <a:cs typeface="+mn-lt"/>
              </a:rPr>
              <a:t>The components are:</a:t>
            </a:r>
            <a:endParaRPr lang="en-US" dirty="0">
              <a:cs typeface="Calibri" panose="020F0502020204030204"/>
            </a:endParaRPr>
          </a:p>
          <a:p>
            <a:r>
              <a:rPr lang="en-US" b="1" dirty="0">
                <a:ea typeface="+mn-lt"/>
                <a:cs typeface="+mn-lt"/>
              </a:rPr>
              <a:t>Availability Zones (AZs)</a:t>
            </a:r>
            <a:endParaRPr lang="en-US" dirty="0"/>
          </a:p>
          <a:p>
            <a:r>
              <a:rPr lang="en-US" b="1" dirty="0">
                <a:ea typeface="+mn-lt"/>
                <a:cs typeface="+mn-lt"/>
              </a:rPr>
              <a:t>Regions</a:t>
            </a:r>
            <a:endParaRPr lang="en-US" dirty="0"/>
          </a:p>
          <a:p>
            <a:r>
              <a:rPr lang="en-US" b="1" dirty="0">
                <a:ea typeface="+mn-lt"/>
                <a:cs typeface="+mn-lt"/>
              </a:rPr>
              <a:t>Edge Locations</a:t>
            </a:r>
            <a:endParaRPr lang="en-US" dirty="0"/>
          </a:p>
          <a:p>
            <a:r>
              <a:rPr lang="en-US" b="1" dirty="0">
                <a:ea typeface="+mn-lt"/>
                <a:cs typeface="+mn-lt"/>
              </a:rPr>
              <a:t>Regional Edge Caches</a:t>
            </a:r>
            <a:endParaRPr lang="en-US" dirty="0"/>
          </a:p>
          <a:p>
            <a:endParaRPr lang="en-US" dirty="0">
              <a:cs typeface="Calibri"/>
            </a:endParaRPr>
          </a:p>
        </p:txBody>
      </p:sp>
    </p:spTree>
    <p:extLst>
      <p:ext uri="{BB962C8B-B14F-4D97-AF65-F5344CB8AC3E}">
        <p14:creationId xmlns:p14="http://schemas.microsoft.com/office/powerpoint/2010/main" val="2081688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85D3-AEAB-7DE6-FD4D-F1CEB5F5DAAA}"/>
              </a:ext>
            </a:extLst>
          </p:cNvPr>
          <p:cNvSpPr>
            <a:spLocks noGrp="1"/>
          </p:cNvSpPr>
          <p:nvPr>
            <p:ph type="title"/>
          </p:nvPr>
        </p:nvSpPr>
        <p:spPr/>
        <p:txBody>
          <a:bodyPr/>
          <a:lstStyle/>
          <a:p>
            <a:r>
              <a:rPr lang="en-US" b="1" dirty="0"/>
              <a:t>AWS Global Infrastructure: Availability Zones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EE61753E-BEC3-D9C1-46B0-5DFAFA133218}"/>
              </a:ext>
            </a:extLst>
          </p:cNvPr>
          <p:cNvSpPr>
            <a:spLocks noGrp="1"/>
          </p:cNvSpPr>
          <p:nvPr>
            <p:ph idx="1"/>
          </p:nvPr>
        </p:nvSpPr>
        <p:spPr/>
        <p:txBody>
          <a:bodyPr vert="horz" lIns="91440" tIns="45720" rIns="91440" bIns="45720" rtlCol="0" anchor="t">
            <a:normAutofit fontScale="92500"/>
          </a:bodyPr>
          <a:lstStyle/>
          <a:p>
            <a:r>
              <a:rPr lang="en-US" b="1" dirty="0">
                <a:ea typeface="+mn-lt"/>
                <a:cs typeface="+mn-lt"/>
              </a:rPr>
              <a:t>AZs are essentially the physical data centers of AWS.</a:t>
            </a:r>
            <a:r>
              <a:rPr lang="en-US" dirty="0">
                <a:ea typeface="+mn-lt"/>
                <a:cs typeface="+mn-lt"/>
              </a:rPr>
              <a:t> This is where the actual compute, storage, network, and database resources are hosted that we as consumers provision within our </a:t>
            </a:r>
            <a:r>
              <a:rPr lang="en-US" b="1" dirty="0">
                <a:ea typeface="+mn-lt"/>
                <a:cs typeface="+mn-lt"/>
              </a:rPr>
              <a:t>Virtual Private Clouds (VPCs)</a:t>
            </a:r>
            <a:r>
              <a:rPr lang="en-US" dirty="0">
                <a:ea typeface="+mn-lt"/>
                <a:cs typeface="+mn-lt"/>
              </a:rPr>
              <a:t>. A common misconception is that a single availability zone is equal to a single data center. This is not the case. In fact, it’s likely that multiple data centers located close together form a single availability zone.</a:t>
            </a:r>
          </a:p>
          <a:p>
            <a:r>
              <a:rPr lang="en-US" dirty="0">
                <a:ea typeface="+mn-lt"/>
                <a:cs typeface="+mn-lt"/>
              </a:rPr>
              <a:t>Each AZ will always have at least one other AZ that is geographically located within the same area, usually a city, linked by highly resilient and very low latency private fiber optic connections. However, each AZ will be isolated from the others using separate power and network connectivity that minimizes impact to other AZs should a single AZ fail.</a:t>
            </a:r>
            <a:endParaRPr lang="en-US" dirty="0">
              <a:cs typeface="Calibri"/>
            </a:endParaRPr>
          </a:p>
        </p:txBody>
      </p:sp>
    </p:spTree>
    <p:extLst>
      <p:ext uri="{BB962C8B-B14F-4D97-AF65-F5344CB8AC3E}">
        <p14:creationId xmlns:p14="http://schemas.microsoft.com/office/powerpoint/2010/main" val="3772703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141CCC1-300F-AC61-27E1-3E25BEBABF34}"/>
              </a:ext>
            </a:extLst>
          </p:cNvPr>
          <p:cNvPicPr>
            <a:picLocks noGrp="1" noChangeAspect="1"/>
          </p:cNvPicPr>
          <p:nvPr>
            <p:ph idx="1"/>
          </p:nvPr>
        </p:nvPicPr>
        <p:blipFill>
          <a:blip r:embed="rId2"/>
          <a:stretch>
            <a:fillRect/>
          </a:stretch>
        </p:blipFill>
        <p:spPr>
          <a:xfrm>
            <a:off x="2760031" y="643466"/>
            <a:ext cx="6671937" cy="5571067"/>
          </a:xfrm>
          <a:prstGeom prst="rect">
            <a:avLst/>
          </a:prstGeom>
        </p:spPr>
      </p:pic>
    </p:spTree>
    <p:extLst>
      <p:ext uri="{BB962C8B-B14F-4D97-AF65-F5344CB8AC3E}">
        <p14:creationId xmlns:p14="http://schemas.microsoft.com/office/powerpoint/2010/main" val="675440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C0B41-97A8-1A33-27BD-7E17C87D6151}"/>
              </a:ext>
            </a:extLst>
          </p:cNvPr>
          <p:cNvSpPr>
            <a:spLocks noGrp="1"/>
          </p:cNvSpPr>
          <p:nvPr>
            <p:ph type="title"/>
          </p:nvPr>
        </p:nvSpPr>
        <p:spPr/>
        <p:txBody>
          <a:bodyPr/>
          <a:lstStyle/>
          <a:p>
            <a:r>
              <a:rPr lang="en-US" dirty="0">
                <a:cs typeface="Calibri Light"/>
              </a:rPr>
              <a:t>Global and Regional AWS architecture </a:t>
            </a:r>
            <a:endParaRPr lang="en-US" dirty="0"/>
          </a:p>
        </p:txBody>
      </p:sp>
      <p:sp>
        <p:nvSpPr>
          <p:cNvPr id="3" name="Content Placeholder 2">
            <a:extLst>
              <a:ext uri="{FF2B5EF4-FFF2-40B4-BE49-F238E27FC236}">
                <a16:creationId xmlns:a16="http://schemas.microsoft.com/office/drawing/2014/main" id="{C967E0D4-94A9-AF42-3F42-D794F9976A12}"/>
              </a:ext>
            </a:extLst>
          </p:cNvPr>
          <p:cNvSpPr>
            <a:spLocks noGrp="1"/>
          </p:cNvSpPr>
          <p:nvPr>
            <p:ph idx="1"/>
          </p:nvPr>
        </p:nvSpPr>
        <p:spPr/>
        <p:txBody>
          <a:bodyPr vert="horz" lIns="91440" tIns="45720" rIns="91440" bIns="45720" rtlCol="0" anchor="t">
            <a:normAutofit/>
          </a:bodyPr>
          <a:lstStyle/>
          <a:p>
            <a:r>
              <a:rPr lang="en-US" dirty="0">
                <a:cs typeface="Calibri"/>
              </a:rPr>
              <a:t>Global Service Location and Discovery</a:t>
            </a:r>
          </a:p>
          <a:p>
            <a:r>
              <a:rPr lang="en-US" dirty="0">
                <a:cs typeface="Calibri"/>
              </a:rPr>
              <a:t>Content Delivery(CDN) and Optimizations</a:t>
            </a:r>
          </a:p>
          <a:p>
            <a:r>
              <a:rPr lang="en-US" dirty="0">
                <a:cs typeface="Calibri"/>
              </a:rPr>
              <a:t>Global Health Check and failover</a:t>
            </a:r>
          </a:p>
          <a:p>
            <a:r>
              <a:rPr lang="en-US" dirty="0">
                <a:cs typeface="Calibri"/>
              </a:rPr>
              <a:t>Regional entry point</a:t>
            </a:r>
          </a:p>
          <a:p>
            <a:r>
              <a:rPr lang="en-US" dirty="0">
                <a:cs typeface="Calibri"/>
              </a:rPr>
              <a:t>Scaling and resilience</a:t>
            </a:r>
          </a:p>
          <a:p>
            <a:r>
              <a:rPr lang="en-US" dirty="0">
                <a:cs typeface="Calibri"/>
              </a:rPr>
              <a:t>Application services and Components</a:t>
            </a:r>
          </a:p>
        </p:txBody>
      </p:sp>
    </p:spTree>
    <p:extLst>
      <p:ext uri="{BB962C8B-B14F-4D97-AF65-F5344CB8AC3E}">
        <p14:creationId xmlns:p14="http://schemas.microsoft.com/office/powerpoint/2010/main" val="2015910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4">
            <a:extLst>
              <a:ext uri="{FF2B5EF4-FFF2-40B4-BE49-F238E27FC236}">
                <a16:creationId xmlns:a16="http://schemas.microsoft.com/office/drawing/2014/main" id="{1C467583-CD4C-250A-2485-AC2FAA0EB555}"/>
              </a:ext>
            </a:extLst>
          </p:cNvPr>
          <p:cNvPicPr>
            <a:picLocks noGrp="1" noChangeAspect="1"/>
          </p:cNvPicPr>
          <p:nvPr>
            <p:ph idx="1"/>
          </p:nvPr>
        </p:nvPicPr>
        <p:blipFill rotWithShape="1">
          <a:blip r:embed="rId2"/>
          <a:srcRect r="3538" b="1"/>
          <a:stretch/>
        </p:blipFill>
        <p:spPr>
          <a:xfrm>
            <a:off x="20" y="1282"/>
            <a:ext cx="12191980" cy="6856718"/>
          </a:xfrm>
          <a:prstGeom prst="rect">
            <a:avLst/>
          </a:prstGeom>
        </p:spPr>
      </p:pic>
    </p:spTree>
    <p:extLst>
      <p:ext uri="{BB962C8B-B14F-4D97-AF65-F5344CB8AC3E}">
        <p14:creationId xmlns:p14="http://schemas.microsoft.com/office/powerpoint/2010/main" val="26167914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TotalTime>
  <Words>303</Words>
  <Application>Microsoft Office PowerPoint</Application>
  <PresentationFormat>Widescreen</PresentationFormat>
  <Paragraphs>22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Amazon Ember</vt:lpstr>
      <vt:lpstr>Arial</vt:lpstr>
      <vt:lpstr>Calibri</vt:lpstr>
      <vt:lpstr>Calibri Light</vt:lpstr>
      <vt:lpstr>office theme</vt:lpstr>
      <vt:lpstr>AWS</vt:lpstr>
      <vt:lpstr>PowerPoint Presentation</vt:lpstr>
      <vt:lpstr>PowerPoint Presentation</vt:lpstr>
      <vt:lpstr>Global infrastructure </vt:lpstr>
      <vt:lpstr>PowerPoint Presentation</vt:lpstr>
      <vt:lpstr>AWS Global Infrastructure: Availability Zones </vt:lpstr>
      <vt:lpstr>PowerPoint Presentation</vt:lpstr>
      <vt:lpstr>Global and Regional AWS architecture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Amandeep Kaur</cp:lastModifiedBy>
  <cp:revision>83</cp:revision>
  <dcterms:created xsi:type="dcterms:W3CDTF">2023-02-22T04:25:57Z</dcterms:created>
  <dcterms:modified xsi:type="dcterms:W3CDTF">2023-02-22T06:31:49Z</dcterms:modified>
</cp:coreProperties>
</file>