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6" r:id="rId3"/>
    <p:sldId id="259" r:id="rId4"/>
    <p:sldId id="260" r:id="rId5"/>
    <p:sldId id="261" r:id="rId6"/>
    <p:sldId id="262" r:id="rId7"/>
    <p:sldId id="263" r:id="rId8"/>
    <p:sldId id="264" r:id="rId9"/>
    <p:sldId id="265" r:id="rId10"/>
    <p:sldId id="257" r:id="rId11"/>
    <p:sldId id="258" r:id="rId12"/>
    <p:sldId id="266" r:id="rId13"/>
    <p:sldId id="284" r:id="rId14"/>
    <p:sldId id="268" r:id="rId15"/>
    <p:sldId id="269" r:id="rId16"/>
    <p:sldId id="270"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267" r:id="rId33"/>
    <p:sldId id="274" r:id="rId34"/>
    <p:sldId id="275" r:id="rId35"/>
    <p:sldId id="276" r:id="rId36"/>
    <p:sldId id="279" r:id="rId37"/>
    <p:sldId id="280" r:id="rId38"/>
    <p:sldId id="282" r:id="rId39"/>
    <p:sldId id="283" r:id="rId40"/>
    <p:sldId id="277" r:id="rId41"/>
    <p:sldId id="278" r:id="rId42"/>
    <p:sldId id="271" r:id="rId43"/>
    <p:sldId id="272" r:id="rId44"/>
    <p:sldId id="27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85DAC-18BF-4FD2-A900-E05B1E73F100}" v="81" dt="2023-02-06T04:43:39.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98528-5B55-4ADE-8B82-97B317D152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D0E753-324B-4130-973C-F0F2DCE66B79}">
      <dgm:prSet/>
      <dgm:spPr/>
      <dgm:t>
        <a:bodyPr/>
        <a:lstStyle/>
        <a:p>
          <a:pPr rtl="0">
            <a:lnSpc>
              <a:spcPct val="100000"/>
            </a:lnSpc>
          </a:pPr>
          <a:r>
            <a:rPr lang="en-US" dirty="0"/>
            <a:t>Virtualization is the technique of importing a Guest operating system on top of a Host operating system.</a:t>
          </a:r>
          <a:r>
            <a:rPr lang="en-US" dirty="0">
              <a:latin typeface="Calibri Light" panose="020F0302020204030204"/>
            </a:rPr>
            <a:t> </a:t>
          </a:r>
          <a:endParaRPr lang="en-US" dirty="0"/>
        </a:p>
      </dgm:t>
    </dgm:pt>
    <dgm:pt modelId="{BEA2BABD-AC81-457B-8584-4AD77A6B433B}" type="parTrans" cxnId="{A1FD5A14-9441-46BD-B87E-4E9A2BC2C6C6}">
      <dgm:prSet/>
      <dgm:spPr/>
      <dgm:t>
        <a:bodyPr/>
        <a:lstStyle/>
        <a:p>
          <a:endParaRPr lang="en-US"/>
        </a:p>
      </dgm:t>
    </dgm:pt>
    <dgm:pt modelId="{2627D796-5F2E-446E-866F-104585399042}" type="sibTrans" cxnId="{A1FD5A14-9441-46BD-B87E-4E9A2BC2C6C6}">
      <dgm:prSet/>
      <dgm:spPr/>
      <dgm:t>
        <a:bodyPr/>
        <a:lstStyle/>
        <a:p>
          <a:endParaRPr lang="en-US"/>
        </a:p>
      </dgm:t>
    </dgm:pt>
    <dgm:pt modelId="{32B171B3-CD19-46E3-98DC-0F1D8846FD3F}">
      <dgm:prSet/>
      <dgm:spPr/>
      <dgm:t>
        <a:bodyPr/>
        <a:lstStyle/>
        <a:p>
          <a:pPr>
            <a:lnSpc>
              <a:spcPct val="100000"/>
            </a:lnSpc>
          </a:pPr>
          <a:r>
            <a:rPr lang="en-US" dirty="0"/>
            <a:t>This technique was a revelation at the beginning because it allowed developers to run multiple operating systems in different virtual machines all running on the same host.</a:t>
          </a:r>
        </a:p>
      </dgm:t>
    </dgm:pt>
    <dgm:pt modelId="{7B9DBFDB-5680-47EA-91DD-172B41A76BBA}" type="parTrans" cxnId="{0279430C-0CBD-4965-BB68-5A709788C06F}">
      <dgm:prSet/>
      <dgm:spPr/>
      <dgm:t>
        <a:bodyPr/>
        <a:lstStyle/>
        <a:p>
          <a:endParaRPr lang="en-US"/>
        </a:p>
      </dgm:t>
    </dgm:pt>
    <dgm:pt modelId="{28699DDD-3A6B-4C9E-8E3D-3E04D28E7039}" type="sibTrans" cxnId="{0279430C-0CBD-4965-BB68-5A709788C06F}">
      <dgm:prSet/>
      <dgm:spPr/>
      <dgm:t>
        <a:bodyPr/>
        <a:lstStyle/>
        <a:p>
          <a:endParaRPr lang="en-US"/>
        </a:p>
      </dgm:t>
    </dgm:pt>
    <dgm:pt modelId="{78CA368B-E58D-4BF6-A17B-DE753BE3E7FA}">
      <dgm:prSet phldr="0"/>
      <dgm:spPr/>
      <dgm:t>
        <a:bodyPr/>
        <a:lstStyle/>
        <a:p>
          <a:pPr rtl="0">
            <a:lnSpc>
              <a:spcPct val="100000"/>
            </a:lnSpc>
          </a:pPr>
          <a:r>
            <a:rPr lang="en-US" dirty="0"/>
            <a:t>This eliminated the need for extra hardware resource.</a:t>
          </a:r>
          <a:endParaRPr lang="en-US" dirty="0">
            <a:latin typeface="Calibri Light" panose="020F0302020204030204"/>
          </a:endParaRPr>
        </a:p>
      </dgm:t>
    </dgm:pt>
    <dgm:pt modelId="{F7463D69-C499-41E5-93E0-6B18F9A1DE24}" type="parTrans" cxnId="{EEB2F962-7ED9-4A5D-AF20-FDAF50D029A7}">
      <dgm:prSet/>
      <dgm:spPr/>
    </dgm:pt>
    <dgm:pt modelId="{D2FCE514-B4EF-490D-9C90-CE6E00865BCA}" type="sibTrans" cxnId="{EEB2F962-7ED9-4A5D-AF20-FDAF50D029A7}">
      <dgm:prSet/>
      <dgm:spPr/>
    </dgm:pt>
    <dgm:pt modelId="{01AD7952-5E1D-46D8-9F24-F88787B2A40E}" type="pres">
      <dgm:prSet presAssocID="{31E98528-5B55-4ADE-8B82-97B317D1527A}" presName="root" presStyleCnt="0">
        <dgm:presLayoutVars>
          <dgm:dir/>
          <dgm:resizeHandles val="exact"/>
        </dgm:presLayoutVars>
      </dgm:prSet>
      <dgm:spPr/>
    </dgm:pt>
    <dgm:pt modelId="{1B7AE058-7ECF-4398-A11B-CCA71EE911AB}" type="pres">
      <dgm:prSet presAssocID="{0ED0E753-324B-4130-973C-F0F2DCE66B79}" presName="compNode" presStyleCnt="0"/>
      <dgm:spPr/>
    </dgm:pt>
    <dgm:pt modelId="{9F489AE2-5EB9-4311-874D-C2DCD6F50C3D}" type="pres">
      <dgm:prSet presAssocID="{0ED0E753-324B-4130-973C-F0F2DCE66B79}" presName="bgRect" presStyleLbl="bgShp" presStyleIdx="0" presStyleCnt="3"/>
      <dgm:spPr/>
    </dgm:pt>
    <dgm:pt modelId="{931C5C69-CDD1-4AFA-B871-C29E6054A5AD}" type="pres">
      <dgm:prSet presAssocID="{0ED0E753-324B-4130-973C-F0F2DCE66B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1BCB8EB-EDBD-4F7E-93D2-1BB15834C990}" type="pres">
      <dgm:prSet presAssocID="{0ED0E753-324B-4130-973C-F0F2DCE66B79}" presName="spaceRect" presStyleCnt="0"/>
      <dgm:spPr/>
    </dgm:pt>
    <dgm:pt modelId="{8B7FDD38-A8A0-40AA-AA5D-6ACF9D0BA36E}" type="pres">
      <dgm:prSet presAssocID="{0ED0E753-324B-4130-973C-F0F2DCE66B79}" presName="parTx" presStyleLbl="revTx" presStyleIdx="0" presStyleCnt="3">
        <dgm:presLayoutVars>
          <dgm:chMax val="0"/>
          <dgm:chPref val="0"/>
        </dgm:presLayoutVars>
      </dgm:prSet>
      <dgm:spPr/>
    </dgm:pt>
    <dgm:pt modelId="{4E8EECBA-1CB4-4E0B-9C5C-7C6DD9E4363B}" type="pres">
      <dgm:prSet presAssocID="{2627D796-5F2E-446E-866F-104585399042}" presName="sibTrans" presStyleCnt="0"/>
      <dgm:spPr/>
    </dgm:pt>
    <dgm:pt modelId="{5AC8E090-22A0-4EA2-A486-4D2CAB4B9681}" type="pres">
      <dgm:prSet presAssocID="{32B171B3-CD19-46E3-98DC-0F1D8846FD3F}" presName="compNode" presStyleCnt="0"/>
      <dgm:spPr/>
    </dgm:pt>
    <dgm:pt modelId="{F047BB84-A48F-4094-B60E-3E66EA330AFD}" type="pres">
      <dgm:prSet presAssocID="{32B171B3-CD19-46E3-98DC-0F1D8846FD3F}" presName="bgRect" presStyleLbl="bgShp" presStyleIdx="1" presStyleCnt="3"/>
      <dgm:spPr/>
    </dgm:pt>
    <dgm:pt modelId="{7B8B11DF-FCCA-45D4-9A43-0A4B369F6610}" type="pres">
      <dgm:prSet presAssocID="{32B171B3-CD19-46E3-98DC-0F1D8846FD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1B917F-1B4C-4C04-8EEF-285784378FE4}" type="pres">
      <dgm:prSet presAssocID="{32B171B3-CD19-46E3-98DC-0F1D8846FD3F}" presName="spaceRect" presStyleCnt="0"/>
      <dgm:spPr/>
    </dgm:pt>
    <dgm:pt modelId="{0DC9D056-DAB0-49A2-8C75-AA1759FD15FE}" type="pres">
      <dgm:prSet presAssocID="{32B171B3-CD19-46E3-98DC-0F1D8846FD3F}" presName="parTx" presStyleLbl="revTx" presStyleIdx="1" presStyleCnt="3">
        <dgm:presLayoutVars>
          <dgm:chMax val="0"/>
          <dgm:chPref val="0"/>
        </dgm:presLayoutVars>
      </dgm:prSet>
      <dgm:spPr/>
    </dgm:pt>
    <dgm:pt modelId="{BC13D71A-618E-4634-B7DA-9E62CC198E83}" type="pres">
      <dgm:prSet presAssocID="{28699DDD-3A6B-4C9E-8E3D-3E04D28E7039}" presName="sibTrans" presStyleCnt="0"/>
      <dgm:spPr/>
    </dgm:pt>
    <dgm:pt modelId="{C2A4EC4F-B1FC-4E80-BD8F-F01E046F2713}" type="pres">
      <dgm:prSet presAssocID="{78CA368B-E58D-4BF6-A17B-DE753BE3E7FA}" presName="compNode" presStyleCnt="0"/>
      <dgm:spPr/>
    </dgm:pt>
    <dgm:pt modelId="{C064845A-20FD-42FC-99E9-D61244B52AFF}" type="pres">
      <dgm:prSet presAssocID="{78CA368B-E58D-4BF6-A17B-DE753BE3E7FA}" presName="bgRect" presStyleLbl="bgShp" presStyleIdx="2" presStyleCnt="3"/>
      <dgm:spPr/>
    </dgm:pt>
    <dgm:pt modelId="{ABE20DB9-D18E-4DA5-BDE8-0A4736180D8B}" type="pres">
      <dgm:prSet presAssocID="{78CA368B-E58D-4BF6-A17B-DE753BE3E7FA}" presName="iconRect" presStyleLbl="node1" presStyleIdx="2" presStyleCnt="3"/>
      <dgm:spPr/>
    </dgm:pt>
    <dgm:pt modelId="{9F4EEA2D-F293-4EE3-A869-87846E656597}" type="pres">
      <dgm:prSet presAssocID="{78CA368B-E58D-4BF6-A17B-DE753BE3E7FA}" presName="spaceRect" presStyleCnt="0"/>
      <dgm:spPr/>
    </dgm:pt>
    <dgm:pt modelId="{5760DDB7-DE87-4131-9622-A780759F451C}" type="pres">
      <dgm:prSet presAssocID="{78CA368B-E58D-4BF6-A17B-DE753BE3E7FA}" presName="parTx" presStyleLbl="revTx" presStyleIdx="2" presStyleCnt="3">
        <dgm:presLayoutVars>
          <dgm:chMax val="0"/>
          <dgm:chPref val="0"/>
        </dgm:presLayoutVars>
      </dgm:prSet>
      <dgm:spPr/>
    </dgm:pt>
  </dgm:ptLst>
  <dgm:cxnLst>
    <dgm:cxn modelId="{3E848005-D4C3-4019-A098-E22397F25875}" type="presOf" srcId="{32B171B3-CD19-46E3-98DC-0F1D8846FD3F}" destId="{0DC9D056-DAB0-49A2-8C75-AA1759FD15FE}" srcOrd="0" destOrd="0" presId="urn:microsoft.com/office/officeart/2018/2/layout/IconVerticalSolidList"/>
    <dgm:cxn modelId="{0279430C-0CBD-4965-BB68-5A709788C06F}" srcId="{31E98528-5B55-4ADE-8B82-97B317D1527A}" destId="{32B171B3-CD19-46E3-98DC-0F1D8846FD3F}" srcOrd="1" destOrd="0" parTransId="{7B9DBFDB-5680-47EA-91DD-172B41A76BBA}" sibTransId="{28699DDD-3A6B-4C9E-8E3D-3E04D28E7039}"/>
    <dgm:cxn modelId="{A1FD5A14-9441-46BD-B87E-4E9A2BC2C6C6}" srcId="{31E98528-5B55-4ADE-8B82-97B317D1527A}" destId="{0ED0E753-324B-4130-973C-F0F2DCE66B79}" srcOrd="0" destOrd="0" parTransId="{BEA2BABD-AC81-457B-8584-4AD77A6B433B}" sibTransId="{2627D796-5F2E-446E-866F-104585399042}"/>
    <dgm:cxn modelId="{68AEB21E-EB75-46A9-9B77-EC3CEDF52578}" type="presOf" srcId="{31E98528-5B55-4ADE-8B82-97B317D1527A}" destId="{01AD7952-5E1D-46D8-9F24-F88787B2A40E}" srcOrd="0" destOrd="0" presId="urn:microsoft.com/office/officeart/2018/2/layout/IconVerticalSolidList"/>
    <dgm:cxn modelId="{EEB2F962-7ED9-4A5D-AF20-FDAF50D029A7}" srcId="{31E98528-5B55-4ADE-8B82-97B317D1527A}" destId="{78CA368B-E58D-4BF6-A17B-DE753BE3E7FA}" srcOrd="2" destOrd="0" parTransId="{F7463D69-C499-41E5-93E0-6B18F9A1DE24}" sibTransId="{D2FCE514-B4EF-490D-9C90-CE6E00865BCA}"/>
    <dgm:cxn modelId="{F809B148-A3B8-4CAB-9AD0-861525997228}" type="presOf" srcId="{0ED0E753-324B-4130-973C-F0F2DCE66B79}" destId="{8B7FDD38-A8A0-40AA-AA5D-6ACF9D0BA36E}" srcOrd="0" destOrd="0" presId="urn:microsoft.com/office/officeart/2018/2/layout/IconVerticalSolidList"/>
    <dgm:cxn modelId="{4E4E68BE-1DA9-4A47-9674-71E9D721DADF}" type="presOf" srcId="{78CA368B-E58D-4BF6-A17B-DE753BE3E7FA}" destId="{5760DDB7-DE87-4131-9622-A780759F451C}" srcOrd="0" destOrd="0" presId="urn:microsoft.com/office/officeart/2018/2/layout/IconVerticalSolidList"/>
    <dgm:cxn modelId="{5458DA61-E595-438C-803E-897E8FBDB86D}" type="presParOf" srcId="{01AD7952-5E1D-46D8-9F24-F88787B2A40E}" destId="{1B7AE058-7ECF-4398-A11B-CCA71EE911AB}" srcOrd="0" destOrd="0" presId="urn:microsoft.com/office/officeart/2018/2/layout/IconVerticalSolidList"/>
    <dgm:cxn modelId="{D0EDB175-9845-4594-9B71-765F75F3B236}" type="presParOf" srcId="{1B7AE058-7ECF-4398-A11B-CCA71EE911AB}" destId="{9F489AE2-5EB9-4311-874D-C2DCD6F50C3D}" srcOrd="0" destOrd="0" presId="urn:microsoft.com/office/officeart/2018/2/layout/IconVerticalSolidList"/>
    <dgm:cxn modelId="{9BD6CC8E-AB47-452B-AD96-E95E46A75E49}" type="presParOf" srcId="{1B7AE058-7ECF-4398-A11B-CCA71EE911AB}" destId="{931C5C69-CDD1-4AFA-B871-C29E6054A5AD}" srcOrd="1" destOrd="0" presId="urn:microsoft.com/office/officeart/2018/2/layout/IconVerticalSolidList"/>
    <dgm:cxn modelId="{6080B41F-0D85-46EF-9179-EE995620A9A3}" type="presParOf" srcId="{1B7AE058-7ECF-4398-A11B-CCA71EE911AB}" destId="{F1BCB8EB-EDBD-4F7E-93D2-1BB15834C990}" srcOrd="2" destOrd="0" presId="urn:microsoft.com/office/officeart/2018/2/layout/IconVerticalSolidList"/>
    <dgm:cxn modelId="{0228827C-DCB8-4B3B-984C-9947187859CD}" type="presParOf" srcId="{1B7AE058-7ECF-4398-A11B-CCA71EE911AB}" destId="{8B7FDD38-A8A0-40AA-AA5D-6ACF9D0BA36E}" srcOrd="3" destOrd="0" presId="urn:microsoft.com/office/officeart/2018/2/layout/IconVerticalSolidList"/>
    <dgm:cxn modelId="{FAD66FE7-8CD0-4D17-9178-5ED06F9E60A9}" type="presParOf" srcId="{01AD7952-5E1D-46D8-9F24-F88787B2A40E}" destId="{4E8EECBA-1CB4-4E0B-9C5C-7C6DD9E4363B}" srcOrd="1" destOrd="0" presId="urn:microsoft.com/office/officeart/2018/2/layout/IconVerticalSolidList"/>
    <dgm:cxn modelId="{74809969-626E-4DE0-81CE-32C49A203BE2}" type="presParOf" srcId="{01AD7952-5E1D-46D8-9F24-F88787B2A40E}" destId="{5AC8E090-22A0-4EA2-A486-4D2CAB4B9681}" srcOrd="2" destOrd="0" presId="urn:microsoft.com/office/officeart/2018/2/layout/IconVerticalSolidList"/>
    <dgm:cxn modelId="{32925306-5C14-4488-85A8-108FD19C4A52}" type="presParOf" srcId="{5AC8E090-22A0-4EA2-A486-4D2CAB4B9681}" destId="{F047BB84-A48F-4094-B60E-3E66EA330AFD}" srcOrd="0" destOrd="0" presId="urn:microsoft.com/office/officeart/2018/2/layout/IconVerticalSolidList"/>
    <dgm:cxn modelId="{AFF8FCBE-E14E-4AE5-B5FA-06746C7F7511}" type="presParOf" srcId="{5AC8E090-22A0-4EA2-A486-4D2CAB4B9681}" destId="{7B8B11DF-FCCA-45D4-9A43-0A4B369F6610}" srcOrd="1" destOrd="0" presId="urn:microsoft.com/office/officeart/2018/2/layout/IconVerticalSolidList"/>
    <dgm:cxn modelId="{62BF0DC6-4FEF-47CD-8BB5-2F99B63920B2}" type="presParOf" srcId="{5AC8E090-22A0-4EA2-A486-4D2CAB4B9681}" destId="{E21B917F-1B4C-4C04-8EEF-285784378FE4}" srcOrd="2" destOrd="0" presId="urn:microsoft.com/office/officeart/2018/2/layout/IconVerticalSolidList"/>
    <dgm:cxn modelId="{42D0E1D0-F9AF-42D4-86E3-7243A51DECB4}" type="presParOf" srcId="{5AC8E090-22A0-4EA2-A486-4D2CAB4B9681}" destId="{0DC9D056-DAB0-49A2-8C75-AA1759FD15FE}" srcOrd="3" destOrd="0" presId="urn:microsoft.com/office/officeart/2018/2/layout/IconVerticalSolidList"/>
    <dgm:cxn modelId="{A6D87C9C-D158-489C-BDA4-2B29B9D71D66}" type="presParOf" srcId="{01AD7952-5E1D-46D8-9F24-F88787B2A40E}" destId="{BC13D71A-618E-4634-B7DA-9E62CC198E83}" srcOrd="3" destOrd="0" presId="urn:microsoft.com/office/officeart/2018/2/layout/IconVerticalSolidList"/>
    <dgm:cxn modelId="{E8E91512-CDC5-4019-ABA6-1602FEB2BDC6}" type="presParOf" srcId="{01AD7952-5E1D-46D8-9F24-F88787B2A40E}" destId="{C2A4EC4F-B1FC-4E80-BD8F-F01E046F2713}" srcOrd="4" destOrd="0" presId="urn:microsoft.com/office/officeart/2018/2/layout/IconVerticalSolidList"/>
    <dgm:cxn modelId="{2F2CEA39-1589-41BD-9021-8C306712D3F4}" type="presParOf" srcId="{C2A4EC4F-B1FC-4E80-BD8F-F01E046F2713}" destId="{C064845A-20FD-42FC-99E9-D61244B52AFF}" srcOrd="0" destOrd="0" presId="urn:microsoft.com/office/officeart/2018/2/layout/IconVerticalSolidList"/>
    <dgm:cxn modelId="{E3D449D9-67F5-46FF-8C47-4942DA2C82D5}" type="presParOf" srcId="{C2A4EC4F-B1FC-4E80-BD8F-F01E046F2713}" destId="{ABE20DB9-D18E-4DA5-BDE8-0A4736180D8B}" srcOrd="1" destOrd="0" presId="urn:microsoft.com/office/officeart/2018/2/layout/IconVerticalSolidList"/>
    <dgm:cxn modelId="{1D046DED-BBC9-4560-8AD4-28D17A0F3155}" type="presParOf" srcId="{C2A4EC4F-B1FC-4E80-BD8F-F01E046F2713}" destId="{9F4EEA2D-F293-4EE3-A869-87846E656597}" srcOrd="2" destOrd="0" presId="urn:microsoft.com/office/officeart/2018/2/layout/IconVerticalSolidList"/>
    <dgm:cxn modelId="{9F8F4E74-1A37-44D6-B2C9-44A7EB05FED4}" type="presParOf" srcId="{C2A4EC4F-B1FC-4E80-BD8F-F01E046F2713}" destId="{5760DDB7-DE87-4131-9622-A780759F45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89AE2-5EB9-4311-874D-C2DCD6F50C3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C5C69-CDD1-4AFA-B871-C29E6054A5A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7FDD38-A8A0-40AA-AA5D-6ACF9D0BA36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rtl="0">
            <a:lnSpc>
              <a:spcPct val="100000"/>
            </a:lnSpc>
            <a:spcBef>
              <a:spcPct val="0"/>
            </a:spcBef>
            <a:spcAft>
              <a:spcPct val="35000"/>
            </a:spcAft>
            <a:buNone/>
          </a:pPr>
          <a:r>
            <a:rPr lang="en-US" sz="2100" kern="1200" dirty="0"/>
            <a:t>Virtualization is the technique of importing a Guest operating system on top of a Host operating system.</a:t>
          </a:r>
          <a:r>
            <a:rPr lang="en-US" sz="2100" kern="1200" dirty="0">
              <a:latin typeface="Calibri Light" panose="020F0302020204030204"/>
            </a:rPr>
            <a:t> </a:t>
          </a:r>
          <a:endParaRPr lang="en-US" sz="2100" kern="1200" dirty="0"/>
        </a:p>
      </dsp:txBody>
      <dsp:txXfrm>
        <a:off x="1435590" y="531"/>
        <a:ext cx="9080009" cy="1242935"/>
      </dsp:txXfrm>
    </dsp:sp>
    <dsp:sp modelId="{F047BB84-A48F-4094-B60E-3E66EA330AFD}">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B11DF-FCCA-45D4-9A43-0A4B369F661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9D056-DAB0-49A2-8C75-AA1759FD15F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This technique was a revelation at the beginning because it allowed developers to run multiple operating systems in different virtual machines all running on the same host.</a:t>
          </a:r>
        </a:p>
      </dsp:txBody>
      <dsp:txXfrm>
        <a:off x="1435590" y="1554201"/>
        <a:ext cx="9080009" cy="1242935"/>
      </dsp:txXfrm>
    </dsp:sp>
    <dsp:sp modelId="{C064845A-20FD-42FC-99E9-D61244B52AFF}">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20DB9-D18E-4DA5-BDE8-0A4736180D8B}">
      <dsp:nvSpPr>
        <dsp:cNvPr id="0" name=""/>
        <dsp:cNvSpPr/>
      </dsp:nvSpPr>
      <dsp:spPr>
        <a:xfrm>
          <a:off x="375988" y="3387531"/>
          <a:ext cx="683614" cy="683614"/>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0DDB7-DE87-4131-9622-A780759F451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rtl="0">
            <a:lnSpc>
              <a:spcPct val="100000"/>
            </a:lnSpc>
            <a:spcBef>
              <a:spcPct val="0"/>
            </a:spcBef>
            <a:spcAft>
              <a:spcPct val="35000"/>
            </a:spcAft>
            <a:buNone/>
          </a:pPr>
          <a:r>
            <a:rPr lang="en-US" sz="2100" kern="1200" dirty="0"/>
            <a:t>This eliminated the need for extra hardware resource.</a:t>
          </a:r>
          <a:endParaRPr lang="en-US" sz="2100" kern="1200" dirty="0">
            <a:latin typeface="Calibri Light" panose="020F0302020204030204"/>
          </a:endParaRP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ocker.com/engine/reference/commandline/log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4287-F469-ACAB-EC98-7B4CAE41FE93}"/>
              </a:ext>
            </a:extLst>
          </p:cNvPr>
          <p:cNvSpPr>
            <a:spLocks noGrp="1"/>
          </p:cNvSpPr>
          <p:nvPr>
            <p:ph type="title"/>
          </p:nvPr>
        </p:nvSpPr>
        <p:spPr/>
        <p:txBody>
          <a:bodyPr/>
          <a:lstStyle/>
          <a:p>
            <a:r>
              <a:rPr lang="en-IN" dirty="0"/>
              <a:t>Docker Installation </a:t>
            </a:r>
          </a:p>
        </p:txBody>
      </p:sp>
      <p:sp>
        <p:nvSpPr>
          <p:cNvPr id="3" name="Content Placeholder 2">
            <a:extLst>
              <a:ext uri="{FF2B5EF4-FFF2-40B4-BE49-F238E27FC236}">
                <a16:creationId xmlns:a16="http://schemas.microsoft.com/office/drawing/2014/main" id="{ECE974FD-BB85-39D1-78E7-146BE89F4C75}"/>
              </a:ext>
            </a:extLst>
          </p:cNvPr>
          <p:cNvSpPr>
            <a:spLocks noGrp="1"/>
          </p:cNvSpPr>
          <p:nvPr>
            <p:ph idx="1"/>
          </p:nvPr>
        </p:nvSpPr>
        <p:spPr/>
        <p:txBody>
          <a:bodyPr/>
          <a:lstStyle/>
          <a:p>
            <a:r>
              <a:rPr lang="en-IN" dirty="0" err="1"/>
              <a:t>Sudo</a:t>
            </a:r>
            <a:r>
              <a:rPr lang="en-IN" dirty="0"/>
              <a:t> apt-get install docker.io</a:t>
            </a:r>
          </a:p>
          <a:p>
            <a:pPr marL="0" indent="0">
              <a:buNone/>
            </a:pPr>
            <a:r>
              <a:rPr lang="en-IN" dirty="0"/>
              <a:t>To check the Docker Version</a:t>
            </a:r>
          </a:p>
          <a:p>
            <a:r>
              <a:rPr lang="en-IN" dirty="0"/>
              <a:t>docker –version</a:t>
            </a:r>
          </a:p>
          <a:p>
            <a:pPr marL="0" indent="0">
              <a:buNone/>
            </a:pPr>
            <a:r>
              <a:rPr lang="en-IN" dirty="0"/>
              <a:t>To start the Docker service</a:t>
            </a:r>
          </a:p>
          <a:p>
            <a:r>
              <a:rPr lang="en-IN" dirty="0"/>
              <a:t> </a:t>
            </a:r>
            <a:r>
              <a:rPr lang="en-IN" dirty="0" err="1"/>
              <a:t>sudo</a:t>
            </a:r>
            <a:r>
              <a:rPr lang="en-IN" dirty="0"/>
              <a:t> service docker start</a:t>
            </a:r>
          </a:p>
          <a:p>
            <a:pPr marL="0" indent="0">
              <a:buNone/>
            </a:pPr>
            <a:r>
              <a:rPr lang="en-IN" dirty="0"/>
              <a:t>To check the status of Docker </a:t>
            </a:r>
          </a:p>
          <a:p>
            <a:r>
              <a:rPr lang="en-IN" dirty="0" err="1"/>
              <a:t>sudo</a:t>
            </a:r>
            <a:r>
              <a:rPr lang="en-IN" dirty="0"/>
              <a:t> service docker status </a:t>
            </a:r>
          </a:p>
        </p:txBody>
      </p:sp>
    </p:spTree>
    <p:extLst>
      <p:ext uri="{BB962C8B-B14F-4D97-AF65-F5344CB8AC3E}">
        <p14:creationId xmlns:p14="http://schemas.microsoft.com/office/powerpoint/2010/main" val="213460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B03A-5022-FE7C-2D4A-DC360CF7C280}"/>
              </a:ext>
            </a:extLst>
          </p:cNvPr>
          <p:cNvSpPr>
            <a:spLocks noGrp="1"/>
          </p:cNvSpPr>
          <p:nvPr>
            <p:ph type="title"/>
          </p:nvPr>
        </p:nvSpPr>
        <p:spPr/>
        <p:txBody>
          <a:bodyPr/>
          <a:lstStyle/>
          <a:p>
            <a:r>
              <a:rPr lang="en-US" dirty="0">
                <a:cs typeface="Calibri Light"/>
              </a:rPr>
              <a:t>What is Docker?</a:t>
            </a:r>
            <a:endParaRPr lang="en-US" dirty="0"/>
          </a:p>
        </p:txBody>
      </p:sp>
      <p:sp>
        <p:nvSpPr>
          <p:cNvPr id="3" name="Content Placeholder 2">
            <a:extLst>
              <a:ext uri="{FF2B5EF4-FFF2-40B4-BE49-F238E27FC236}">
                <a16:creationId xmlns:a16="http://schemas.microsoft.com/office/drawing/2014/main" id="{890A9683-8267-612A-B76E-05E4D8D4E4BC}"/>
              </a:ext>
            </a:extLst>
          </p:cNvPr>
          <p:cNvSpPr>
            <a:spLocks noGrp="1"/>
          </p:cNvSpPr>
          <p:nvPr>
            <p:ph idx="1"/>
          </p:nvPr>
        </p:nvSpPr>
        <p:spPr/>
        <p:txBody>
          <a:bodyPr vert="horz" lIns="91440" tIns="45720" rIns="91440" bIns="45720" rtlCol="0" anchor="t">
            <a:normAutofit/>
          </a:bodyPr>
          <a:lstStyle/>
          <a:p>
            <a:r>
              <a:rPr lang="en-US" dirty="0">
                <a:ea typeface="+mn-lt"/>
                <a:cs typeface="+mn-lt"/>
              </a:rPr>
              <a:t>Docker is a tool that allows developers, sys-admins etc. to easily deploy their applications in a sandbox (called </a:t>
            </a:r>
            <a:r>
              <a:rPr lang="en-US" i="1" dirty="0">
                <a:ea typeface="+mn-lt"/>
                <a:cs typeface="+mn-lt"/>
              </a:rPr>
              <a:t>containers</a:t>
            </a:r>
            <a:r>
              <a:rPr lang="en-US" dirty="0">
                <a:ea typeface="+mn-lt"/>
                <a:cs typeface="+mn-lt"/>
              </a:rPr>
              <a:t>) to run on the host operating system i.e. Linux. </a:t>
            </a:r>
          </a:p>
          <a:p>
            <a:r>
              <a:rPr lang="en-US" dirty="0">
                <a:ea typeface="+mn-lt"/>
                <a:cs typeface="+mn-lt"/>
              </a:rPr>
              <a:t>Docker is that it allows users to </a:t>
            </a:r>
            <a:r>
              <a:rPr lang="en-US" b="1" dirty="0">
                <a:ea typeface="+mn-lt"/>
                <a:cs typeface="+mn-lt"/>
              </a:rPr>
              <a:t>package an application with all of its dependencies into a standardized unit</a:t>
            </a:r>
            <a:r>
              <a:rPr lang="en-US" dirty="0">
                <a:ea typeface="+mn-lt"/>
                <a:cs typeface="+mn-lt"/>
              </a:rPr>
              <a:t> for software development. </a:t>
            </a:r>
          </a:p>
          <a:p>
            <a:r>
              <a:rPr lang="en-US" dirty="0">
                <a:ea typeface="+mn-lt"/>
                <a:cs typeface="+mn-lt"/>
              </a:rPr>
              <a:t>Unlike virtual machines, containers do not have high overhead and hence enable more efficient usage of the underlying system and resources.</a:t>
            </a:r>
          </a:p>
        </p:txBody>
      </p:sp>
    </p:spTree>
    <p:extLst>
      <p:ext uri="{BB962C8B-B14F-4D97-AF65-F5344CB8AC3E}">
        <p14:creationId xmlns:p14="http://schemas.microsoft.com/office/powerpoint/2010/main" val="178921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5127-B5EE-9A18-32A5-FC6B9F4EDFF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82A90AF-782F-71AA-7FEB-0EB8E8F27280}"/>
              </a:ext>
            </a:extLst>
          </p:cNvPr>
          <p:cNvPicPr>
            <a:picLocks noGrp="1" noChangeAspect="1"/>
          </p:cNvPicPr>
          <p:nvPr>
            <p:ph idx="1"/>
          </p:nvPr>
        </p:nvPicPr>
        <p:blipFill>
          <a:blip r:embed="rId2"/>
          <a:stretch>
            <a:fillRect/>
          </a:stretch>
        </p:blipFill>
        <p:spPr>
          <a:xfrm>
            <a:off x="957110" y="1384685"/>
            <a:ext cx="8741490" cy="4102509"/>
          </a:xfrm>
        </p:spPr>
      </p:pic>
    </p:spTree>
    <p:extLst>
      <p:ext uri="{BB962C8B-B14F-4D97-AF65-F5344CB8AC3E}">
        <p14:creationId xmlns:p14="http://schemas.microsoft.com/office/powerpoint/2010/main" val="151107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37AD-D191-6456-200F-6127A4E2D49F}"/>
              </a:ext>
            </a:extLst>
          </p:cNvPr>
          <p:cNvSpPr>
            <a:spLocks noGrp="1"/>
          </p:cNvSpPr>
          <p:nvPr>
            <p:ph type="title"/>
          </p:nvPr>
        </p:nvSpPr>
        <p:spPr/>
        <p:txBody>
          <a:bodyPr/>
          <a:lstStyle/>
          <a:p>
            <a:r>
              <a:rPr lang="en-US" b="1" dirty="0"/>
              <a:t>Benefits of Docker</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25CD053-67C5-65F7-4719-C0E478214B04}"/>
              </a:ext>
            </a:extLst>
          </p:cNvPr>
          <p:cNvSpPr>
            <a:spLocks noGrp="1"/>
          </p:cNvSpPr>
          <p:nvPr>
            <p:ph idx="1"/>
          </p:nvPr>
        </p:nvSpPr>
        <p:spPr/>
        <p:txBody>
          <a:bodyPr vert="horz" lIns="91440" tIns="45720" rIns="91440" bIns="45720" rtlCol="0" anchor="t">
            <a:normAutofit/>
          </a:bodyPr>
          <a:lstStyle/>
          <a:p>
            <a:r>
              <a:rPr lang="en-US" dirty="0">
                <a:ea typeface="+mn-lt"/>
                <a:cs typeface="+mn-lt"/>
              </a:rPr>
              <a:t>Docker has the ability to reduce the size of development by providing a smaller footprint of the operating system via containers.</a:t>
            </a:r>
          </a:p>
          <a:p>
            <a:r>
              <a:rPr lang="en-US" dirty="0">
                <a:ea typeface="+mn-lt"/>
                <a:cs typeface="+mn-lt"/>
              </a:rPr>
              <a:t>With containers, it becomes easier for teams across different units, such as development, QA and Operations to work seamlessly across applications.</a:t>
            </a:r>
          </a:p>
          <a:p>
            <a:r>
              <a:rPr lang="en-US" dirty="0">
                <a:ea typeface="+mn-lt"/>
                <a:cs typeface="+mn-lt"/>
              </a:rPr>
              <a:t>You can deploy Docker containers anywhere, on any physical and virtual machines and even on the cloud.</a:t>
            </a:r>
          </a:p>
          <a:p>
            <a:r>
              <a:rPr lang="en-US" dirty="0">
                <a:ea typeface="+mn-lt"/>
                <a:cs typeface="+mn-lt"/>
              </a:rPr>
              <a:t>Since Docker containers are pretty lightweight, they are very easily scalable.</a:t>
            </a:r>
          </a:p>
          <a:p>
            <a:endParaRPr lang="en-US" dirty="0">
              <a:cs typeface="Calibri"/>
            </a:endParaRPr>
          </a:p>
        </p:txBody>
      </p:sp>
    </p:spTree>
    <p:extLst>
      <p:ext uri="{BB962C8B-B14F-4D97-AF65-F5344CB8AC3E}">
        <p14:creationId xmlns:p14="http://schemas.microsoft.com/office/powerpoint/2010/main" val="382790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424F-E769-14D8-92A1-A4FAEA4677E9}"/>
              </a:ext>
            </a:extLst>
          </p:cNvPr>
          <p:cNvSpPr>
            <a:spLocks noGrp="1"/>
          </p:cNvSpPr>
          <p:nvPr>
            <p:ph type="title"/>
          </p:nvPr>
        </p:nvSpPr>
        <p:spPr/>
        <p:txBody>
          <a:bodyPr/>
          <a:lstStyle/>
          <a:p>
            <a:r>
              <a:rPr lang="en-IN" dirty="0">
                <a:solidFill>
                  <a:srgbClr val="4A4A4A"/>
                </a:solidFill>
                <a:latin typeface="Open Sans" panose="020B0606030504020204" pitchFamily="34" charset="0"/>
              </a:rPr>
              <a:t>I</a:t>
            </a:r>
            <a:r>
              <a:rPr lang="en-IN" b="0" i="0" dirty="0">
                <a:solidFill>
                  <a:srgbClr val="4A4A4A"/>
                </a:solidFill>
                <a:effectLst/>
                <a:latin typeface="Open Sans" panose="020B0606030504020204" pitchFamily="34" charset="0"/>
              </a:rPr>
              <a:t>mportant Docker concepts.</a:t>
            </a:r>
            <a:endParaRPr lang="en-IN" dirty="0"/>
          </a:p>
        </p:txBody>
      </p:sp>
      <p:sp>
        <p:nvSpPr>
          <p:cNvPr id="3" name="Content Placeholder 2">
            <a:extLst>
              <a:ext uri="{FF2B5EF4-FFF2-40B4-BE49-F238E27FC236}">
                <a16:creationId xmlns:a16="http://schemas.microsoft.com/office/drawing/2014/main" id="{224C350A-FCD1-DFE4-33DB-56CCE5D63A7C}"/>
              </a:ext>
            </a:extLst>
          </p:cNvPr>
          <p:cNvSpPr>
            <a:spLocks noGrp="1"/>
          </p:cNvSpPr>
          <p:nvPr>
            <p:ph idx="1"/>
          </p:nvPr>
        </p:nvSpPr>
        <p:spPr/>
        <p:txBody>
          <a:bodyPr/>
          <a:lstStyle/>
          <a:p>
            <a:r>
              <a:rPr lang="en-IN" b="1" i="0" dirty="0" err="1">
                <a:solidFill>
                  <a:srgbClr val="4A4A4A"/>
                </a:solidFill>
                <a:effectLst/>
                <a:latin typeface="Open Sans" panose="020B0606030504020204" pitchFamily="34" charset="0"/>
              </a:rPr>
              <a:t>Dockerfile</a:t>
            </a:r>
            <a:r>
              <a:rPr lang="en-IN" b="1" i="0" dirty="0">
                <a:solidFill>
                  <a:srgbClr val="4A4A4A"/>
                </a:solidFill>
                <a:effectLst/>
                <a:latin typeface="Open Sans" panose="020B0606030504020204" pitchFamily="34" charset="0"/>
              </a:rPr>
              <a:t>, Docker Image And Docker Container:</a:t>
            </a:r>
            <a:endParaRPr lang="en-IN" b="0" i="0" dirty="0">
              <a:solidFill>
                <a:srgbClr val="4A4A4A"/>
              </a:solidFill>
              <a:effectLst/>
              <a:latin typeface="Open Sans" panose="020B0606030504020204" pitchFamily="34" charset="0"/>
            </a:endParaRPr>
          </a:p>
          <a:p>
            <a:pPr algn="l">
              <a:buFont typeface="+mj-lt"/>
              <a:buAutoNum type="arabicPeriod"/>
            </a:pPr>
            <a:r>
              <a:rPr lang="en-US" b="0" i="0" dirty="0">
                <a:solidFill>
                  <a:srgbClr val="4A4A4A"/>
                </a:solidFill>
                <a:effectLst/>
                <a:latin typeface="Open Sans" panose="020B0606030504020204" pitchFamily="34" charset="0"/>
              </a:rPr>
              <a:t>A Docker Image is created by the sequence of commands written in a file called as </a:t>
            </a:r>
            <a:r>
              <a:rPr lang="en-US" b="0" i="0" dirty="0" err="1">
                <a:solidFill>
                  <a:srgbClr val="4A4A4A"/>
                </a:solidFill>
                <a:effectLst/>
                <a:latin typeface="Open Sans" panose="020B0606030504020204" pitchFamily="34" charset="0"/>
              </a:rPr>
              <a:t>Dockerfile</a:t>
            </a:r>
            <a:r>
              <a:rPr lang="en-US" b="0" i="0" dirty="0">
                <a:solidFill>
                  <a:srgbClr val="4A4A4A"/>
                </a:solidFill>
                <a:effectLst/>
                <a:latin typeface="Open Sans" panose="020B0606030504020204" pitchFamily="34" charset="0"/>
              </a:rPr>
              <a:t>.</a:t>
            </a:r>
          </a:p>
          <a:p>
            <a:pPr algn="l">
              <a:buFont typeface="+mj-lt"/>
              <a:buAutoNum type="arabicPeriod"/>
            </a:pPr>
            <a:r>
              <a:rPr lang="en-US" b="0" i="0" dirty="0">
                <a:solidFill>
                  <a:srgbClr val="4A4A4A"/>
                </a:solidFill>
                <a:effectLst/>
                <a:latin typeface="Open Sans" panose="020B0606030504020204" pitchFamily="34" charset="0"/>
              </a:rPr>
              <a:t>When this </a:t>
            </a:r>
            <a:r>
              <a:rPr lang="en-US" b="0" i="0" dirty="0" err="1">
                <a:solidFill>
                  <a:srgbClr val="4A4A4A"/>
                </a:solidFill>
                <a:effectLst/>
                <a:latin typeface="Open Sans" panose="020B0606030504020204" pitchFamily="34" charset="0"/>
              </a:rPr>
              <a:t>Dockerfile</a:t>
            </a:r>
            <a:r>
              <a:rPr lang="en-US" b="0" i="0" dirty="0">
                <a:solidFill>
                  <a:srgbClr val="4A4A4A"/>
                </a:solidFill>
                <a:effectLst/>
                <a:latin typeface="Open Sans" panose="020B0606030504020204" pitchFamily="34" charset="0"/>
              </a:rPr>
              <a:t> is executed using a docker command it results in a Docker Image with a name.</a:t>
            </a:r>
          </a:p>
          <a:p>
            <a:pPr algn="l">
              <a:buFont typeface="+mj-lt"/>
              <a:buAutoNum type="arabicPeriod"/>
            </a:pPr>
            <a:r>
              <a:rPr lang="en-US" b="0" i="0" dirty="0">
                <a:solidFill>
                  <a:srgbClr val="4A4A4A"/>
                </a:solidFill>
                <a:effectLst/>
                <a:latin typeface="Open Sans" panose="020B0606030504020204" pitchFamily="34" charset="0"/>
              </a:rPr>
              <a:t>When this Image is executed by “docker run” command it will by itself start whatever application or service it must start on its execution.</a:t>
            </a:r>
          </a:p>
          <a:p>
            <a:endParaRPr lang="en-IN" dirty="0"/>
          </a:p>
        </p:txBody>
      </p:sp>
    </p:spTree>
    <p:extLst>
      <p:ext uri="{BB962C8B-B14F-4D97-AF65-F5344CB8AC3E}">
        <p14:creationId xmlns:p14="http://schemas.microsoft.com/office/powerpoint/2010/main" val="426803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DD87-C6C1-6326-6A49-AE1C478D406F}"/>
              </a:ext>
            </a:extLst>
          </p:cNvPr>
          <p:cNvSpPr>
            <a:spLocks noGrp="1"/>
          </p:cNvSpPr>
          <p:nvPr>
            <p:ph type="title"/>
          </p:nvPr>
        </p:nvSpPr>
        <p:spPr/>
        <p:txBody>
          <a:bodyPr/>
          <a:lstStyle/>
          <a:p>
            <a:r>
              <a:rPr lang="en-US" b="1" i="0" dirty="0">
                <a:solidFill>
                  <a:srgbClr val="273239"/>
                </a:solidFill>
                <a:effectLst/>
                <a:latin typeface="urw-din"/>
              </a:rPr>
              <a:t>Docker container</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380B289-157B-C9C7-53D1-2C335C2B3B41}"/>
              </a:ext>
            </a:extLst>
          </p:cNvPr>
          <p:cNvSpPr>
            <a:spLocks noGrp="1"/>
          </p:cNvSpPr>
          <p:nvPr>
            <p:ph idx="1"/>
          </p:nvPr>
        </p:nvSpPr>
        <p:spPr/>
        <p:txBody>
          <a:bodyPr/>
          <a:lstStyle/>
          <a:p>
            <a:pPr marL="0" indent="0" algn="l" fontAlgn="base">
              <a:buNone/>
            </a:pPr>
            <a:endParaRPr lang="en-US" b="1" i="0" dirty="0">
              <a:solidFill>
                <a:srgbClr val="273239"/>
              </a:solidFill>
              <a:effectLst/>
              <a:latin typeface="urw-din"/>
            </a:endParaRPr>
          </a:p>
          <a:p>
            <a:pPr fontAlgn="base"/>
            <a:r>
              <a:rPr lang="en-US" b="0" i="0" dirty="0">
                <a:solidFill>
                  <a:srgbClr val="273239"/>
                </a:solidFill>
                <a:effectLst/>
                <a:latin typeface="urw-din"/>
              </a:rPr>
              <a:t>Docker container is a separate virtualized environment that is used to test, run and deploy the applications. </a:t>
            </a:r>
          </a:p>
          <a:p>
            <a:pPr fontAlgn="base"/>
            <a:r>
              <a:rPr lang="en-US" dirty="0">
                <a:solidFill>
                  <a:srgbClr val="273239"/>
                </a:solidFill>
                <a:latin typeface="urw-din"/>
              </a:rPr>
              <a:t>T</a:t>
            </a:r>
            <a:r>
              <a:rPr lang="en-US" b="0" i="0" dirty="0">
                <a:solidFill>
                  <a:srgbClr val="273239"/>
                </a:solidFill>
                <a:effectLst/>
                <a:latin typeface="urw-din"/>
              </a:rPr>
              <a:t>he docker container is used in application development. If any problem or bug comes then it does not affect our Base OS and it also gives extra security. </a:t>
            </a:r>
          </a:p>
          <a:p>
            <a:pPr fontAlgn="base"/>
            <a:r>
              <a:rPr lang="en-US" b="0" i="0" dirty="0">
                <a:solidFill>
                  <a:srgbClr val="273239"/>
                </a:solidFill>
                <a:effectLst/>
                <a:latin typeface="urw-din"/>
              </a:rPr>
              <a:t>we can easily create new containers with help of docker images. we can also destroy these containers easily.</a:t>
            </a:r>
          </a:p>
          <a:p>
            <a:endParaRPr lang="en-IN" dirty="0"/>
          </a:p>
        </p:txBody>
      </p:sp>
    </p:spTree>
    <p:extLst>
      <p:ext uri="{BB962C8B-B14F-4D97-AF65-F5344CB8AC3E}">
        <p14:creationId xmlns:p14="http://schemas.microsoft.com/office/powerpoint/2010/main" val="303117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8103-B991-3585-9A7C-EE5996331EFF}"/>
              </a:ext>
            </a:extLst>
          </p:cNvPr>
          <p:cNvSpPr>
            <a:spLocks noGrp="1"/>
          </p:cNvSpPr>
          <p:nvPr>
            <p:ph type="title"/>
          </p:nvPr>
        </p:nvSpPr>
        <p:spPr/>
        <p:txBody>
          <a:bodyPr/>
          <a:lstStyle/>
          <a:p>
            <a:r>
              <a:rPr lang="en-IN" b="1" i="0" dirty="0">
                <a:solidFill>
                  <a:srgbClr val="273239"/>
                </a:solidFill>
                <a:effectLst/>
                <a:latin typeface="urw-din"/>
              </a:rPr>
              <a:t>Docker image</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F0708E14-355C-994E-26D1-16C7DDFB800A}"/>
              </a:ext>
            </a:extLst>
          </p:cNvPr>
          <p:cNvSpPr>
            <a:spLocks noGrp="1"/>
          </p:cNvSpPr>
          <p:nvPr>
            <p:ph idx="1"/>
          </p:nvPr>
        </p:nvSpPr>
        <p:spPr/>
        <p:txBody>
          <a:bodyPr/>
          <a:lstStyle/>
          <a:p>
            <a:r>
              <a:rPr lang="en-US" b="0" i="0" dirty="0">
                <a:solidFill>
                  <a:srgbClr val="273239"/>
                </a:solidFill>
                <a:effectLst/>
                <a:latin typeface="urw-din"/>
              </a:rPr>
              <a:t>Docker images are like snapshots in VMs. Docker images are executable files that are used to create separate containers in Docker. We create lots of containers using single docker images.</a:t>
            </a:r>
          </a:p>
          <a:p>
            <a:r>
              <a:rPr lang="en-US" b="0" i="0" dirty="0">
                <a:solidFill>
                  <a:srgbClr val="273239"/>
                </a:solidFill>
                <a:effectLst/>
                <a:latin typeface="urw-din"/>
              </a:rPr>
              <a:t>Docker hub is a centralized location that is maintaining docker images.</a:t>
            </a:r>
            <a:endParaRPr lang="en-US" dirty="0">
              <a:solidFill>
                <a:srgbClr val="273239"/>
              </a:solidFill>
              <a:latin typeface="urw-din"/>
            </a:endParaRPr>
          </a:p>
          <a:p>
            <a:r>
              <a:rPr lang="en-US" b="0" i="0" dirty="0">
                <a:solidFill>
                  <a:srgbClr val="273239"/>
                </a:solidFill>
                <a:effectLst/>
                <a:latin typeface="urw-din"/>
              </a:rPr>
              <a:t>We also create our own customize image using the docker commit command and using </a:t>
            </a:r>
            <a:r>
              <a:rPr lang="en-US" b="0" i="0" dirty="0" err="1">
                <a:solidFill>
                  <a:srgbClr val="273239"/>
                </a:solidFill>
                <a:effectLst/>
                <a:latin typeface="urw-din"/>
              </a:rPr>
              <a:t>Dockerfile</a:t>
            </a:r>
            <a:r>
              <a:rPr lang="en-US" b="0" i="0" dirty="0">
                <a:solidFill>
                  <a:srgbClr val="273239"/>
                </a:solidFill>
                <a:effectLst/>
                <a:latin typeface="urw-din"/>
              </a:rPr>
              <a:t> and publish or push them on the docker hub.</a:t>
            </a:r>
            <a:endParaRPr lang="en-IN" dirty="0"/>
          </a:p>
        </p:txBody>
      </p:sp>
    </p:spTree>
    <p:extLst>
      <p:ext uri="{BB962C8B-B14F-4D97-AF65-F5344CB8AC3E}">
        <p14:creationId xmlns:p14="http://schemas.microsoft.com/office/powerpoint/2010/main" val="34487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5DAD-F2B8-71B5-9A95-7306F5ACE499}"/>
              </a:ext>
            </a:extLst>
          </p:cNvPr>
          <p:cNvSpPr>
            <a:spLocks noGrp="1"/>
          </p:cNvSpPr>
          <p:nvPr>
            <p:ph type="title"/>
          </p:nvPr>
        </p:nvSpPr>
        <p:spPr/>
        <p:txBody>
          <a:bodyPr/>
          <a:lstStyle/>
          <a:p>
            <a:r>
              <a:rPr lang="en-US" b="1" i="0" dirty="0" err="1">
                <a:solidFill>
                  <a:srgbClr val="273239"/>
                </a:solidFill>
                <a:effectLst/>
                <a:latin typeface="urw-din"/>
              </a:rPr>
              <a:t>Dockerfile</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755072DB-2F33-A539-02F9-771D43CB0311}"/>
              </a:ext>
            </a:extLst>
          </p:cNvPr>
          <p:cNvSpPr>
            <a:spLocks noGrp="1"/>
          </p:cNvSpPr>
          <p:nvPr>
            <p:ph idx="1"/>
          </p:nvPr>
        </p:nvSpPr>
        <p:spPr/>
        <p:txBody>
          <a:bodyPr/>
          <a:lstStyle/>
          <a:p>
            <a:pPr algn="l" fontAlgn="base"/>
            <a:r>
              <a:rPr lang="en-US" b="0" i="0" dirty="0" err="1">
                <a:solidFill>
                  <a:srgbClr val="273239"/>
                </a:solidFill>
                <a:effectLst/>
                <a:latin typeface="urw-din"/>
              </a:rPr>
              <a:t>Dockerfile</a:t>
            </a:r>
            <a:r>
              <a:rPr lang="en-US" b="0" i="0" dirty="0">
                <a:solidFill>
                  <a:srgbClr val="273239"/>
                </a:solidFill>
                <a:effectLst/>
                <a:latin typeface="urw-din"/>
              </a:rPr>
              <a:t> is a scripted text file that is used to customize our container and install desire software inside the docker container. </a:t>
            </a:r>
          </a:p>
          <a:p>
            <a:pPr algn="l" fontAlgn="base"/>
            <a:r>
              <a:rPr lang="en-US" b="0" i="0" dirty="0">
                <a:solidFill>
                  <a:srgbClr val="273239"/>
                </a:solidFill>
                <a:effectLst/>
                <a:latin typeface="urw-din"/>
              </a:rPr>
              <a:t>we just write the commands in </a:t>
            </a:r>
            <a:r>
              <a:rPr lang="en-US" b="0" i="0" dirty="0" err="1">
                <a:solidFill>
                  <a:srgbClr val="273239"/>
                </a:solidFill>
                <a:effectLst/>
                <a:latin typeface="urw-din"/>
              </a:rPr>
              <a:t>Dockerfile</a:t>
            </a:r>
            <a:r>
              <a:rPr lang="en-US" b="0" i="0" dirty="0">
                <a:solidFill>
                  <a:srgbClr val="273239"/>
                </a:solidFill>
                <a:effectLst/>
                <a:latin typeface="urw-din"/>
              </a:rPr>
              <a:t> and using this file we build our own image. Later we use this image in our container as well as we push the image on </a:t>
            </a:r>
            <a:r>
              <a:rPr lang="en-US" b="0" i="0" dirty="0" err="1">
                <a:solidFill>
                  <a:srgbClr val="273239"/>
                </a:solidFill>
                <a:effectLst/>
                <a:latin typeface="urw-din"/>
              </a:rPr>
              <a:t>Dockerhub</a:t>
            </a:r>
            <a:r>
              <a:rPr lang="en-US"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344972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8E2C-A294-3310-7F68-51B2634F0C64}"/>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Docker Hub:</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340F33F-2D86-8C83-E9D7-172F38BB9699}"/>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Docker Hub is like GitHub for Docker Images. It is basically a cloud registry where you can find Docker Images uploaded by different communities, also you can develop your own image and upload on Docker Hub, but first, you need to create an account on </a:t>
            </a:r>
            <a:r>
              <a:rPr lang="en-US" b="0" i="0" dirty="0" err="1">
                <a:solidFill>
                  <a:srgbClr val="4A4A4A"/>
                </a:solidFill>
                <a:effectLst/>
                <a:latin typeface="Open Sans" panose="020B0606030504020204" pitchFamily="34" charset="0"/>
              </a:rPr>
              <a:t>DockerHub</a:t>
            </a:r>
            <a:r>
              <a:rPr lang="en-US" b="0" i="0" dirty="0">
                <a:solidFill>
                  <a:srgbClr val="4A4A4A"/>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320160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AD24-8FC9-E66C-8C83-C19E8622F24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4B1792-A310-0DB8-0B6A-F039C92CD469}"/>
              </a:ext>
            </a:extLst>
          </p:cNvPr>
          <p:cNvPicPr>
            <a:picLocks noGrp="1" noChangeAspect="1"/>
          </p:cNvPicPr>
          <p:nvPr>
            <p:ph idx="1"/>
          </p:nvPr>
        </p:nvPicPr>
        <p:blipFill>
          <a:blip r:embed="rId2"/>
          <a:stretch>
            <a:fillRect/>
          </a:stretch>
        </p:blipFill>
        <p:spPr>
          <a:xfrm>
            <a:off x="1345722" y="2070340"/>
            <a:ext cx="8401716" cy="3407405"/>
          </a:xfrm>
        </p:spPr>
      </p:pic>
    </p:spTree>
    <p:extLst>
      <p:ext uri="{BB962C8B-B14F-4D97-AF65-F5344CB8AC3E}">
        <p14:creationId xmlns:p14="http://schemas.microsoft.com/office/powerpoint/2010/main" val="231164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AAA8-5FD3-D0DD-59D2-7B075354058E}"/>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Docker architecture</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C436863-1F2D-73CE-2F9A-A4155906D80B}"/>
              </a:ext>
            </a:extLst>
          </p:cNvPr>
          <p:cNvSpPr>
            <a:spLocks noGrp="1"/>
          </p:cNvSpPr>
          <p:nvPr>
            <p:ph idx="1"/>
          </p:nvPr>
        </p:nvSpPr>
        <p:spPr/>
        <p:txBody>
          <a:bodyPr>
            <a:normAutofit lnSpcReduction="10000"/>
          </a:bodyPr>
          <a:lstStyle/>
          <a:p>
            <a:r>
              <a:rPr lang="en-IN" b="0" i="0" dirty="0">
                <a:solidFill>
                  <a:srgbClr val="000000"/>
                </a:solidFill>
                <a:effectLst/>
                <a:latin typeface="Roboto" panose="02000000000000000000" pitchFamily="2" charset="0"/>
              </a:rPr>
              <a:t>Docker uses a client-server architecture.</a:t>
            </a:r>
          </a:p>
          <a:p>
            <a:r>
              <a:rPr lang="en-US" b="0" i="0" dirty="0">
                <a:solidFill>
                  <a:srgbClr val="000000"/>
                </a:solidFill>
                <a:effectLst/>
                <a:latin typeface="Roboto" panose="02000000000000000000" pitchFamily="2" charset="0"/>
              </a:rPr>
              <a:t>The Docker </a:t>
            </a:r>
            <a:r>
              <a:rPr lang="en-US" b="0" i="1" dirty="0">
                <a:solidFill>
                  <a:srgbClr val="000000"/>
                </a:solidFill>
                <a:effectLst/>
                <a:latin typeface="Roboto" panose="02000000000000000000" pitchFamily="2" charset="0"/>
              </a:rPr>
              <a:t>client</a:t>
            </a:r>
            <a:r>
              <a:rPr lang="en-US" b="0" i="0" dirty="0">
                <a:solidFill>
                  <a:srgbClr val="000000"/>
                </a:solidFill>
                <a:effectLst/>
                <a:latin typeface="Roboto" panose="02000000000000000000" pitchFamily="2" charset="0"/>
              </a:rPr>
              <a:t> talks to the Docker </a:t>
            </a:r>
            <a:r>
              <a:rPr lang="en-US" b="0" i="1" dirty="0">
                <a:solidFill>
                  <a:srgbClr val="000000"/>
                </a:solidFill>
                <a:effectLst/>
                <a:latin typeface="Roboto" panose="02000000000000000000" pitchFamily="2" charset="0"/>
              </a:rPr>
              <a:t>daemon</a:t>
            </a:r>
            <a:r>
              <a:rPr lang="en-US" b="0" i="0" dirty="0">
                <a:solidFill>
                  <a:srgbClr val="000000"/>
                </a:solidFill>
                <a:effectLst/>
                <a:latin typeface="Roboto" panose="02000000000000000000" pitchFamily="2" charset="0"/>
              </a:rPr>
              <a:t>, which does the heavy lifting of building, running, and distributing your Docker containers. </a:t>
            </a:r>
            <a:endParaRPr lang="en-IN" dirty="0">
              <a:solidFill>
                <a:srgbClr val="000000"/>
              </a:solidFill>
              <a:latin typeface="Roboto" panose="02000000000000000000" pitchFamily="2" charset="0"/>
            </a:endParaRPr>
          </a:p>
          <a:p>
            <a:r>
              <a:rPr lang="en-US" b="0" i="0" dirty="0">
                <a:solidFill>
                  <a:srgbClr val="000000"/>
                </a:solidFill>
                <a:effectLst/>
                <a:latin typeface="Roboto" panose="02000000000000000000" pitchFamily="2" charset="0"/>
              </a:rPr>
              <a:t>The Docker client and daemon </a:t>
            </a:r>
            <a:r>
              <a:rPr lang="en-US" b="0" i="1" dirty="0">
                <a:solidFill>
                  <a:srgbClr val="000000"/>
                </a:solidFill>
                <a:effectLst/>
                <a:latin typeface="Roboto" panose="02000000000000000000" pitchFamily="2" charset="0"/>
              </a:rPr>
              <a:t>can</a:t>
            </a:r>
            <a:r>
              <a:rPr lang="en-US" b="0" i="0" dirty="0">
                <a:solidFill>
                  <a:srgbClr val="000000"/>
                </a:solidFill>
                <a:effectLst/>
                <a:latin typeface="Roboto" panose="02000000000000000000" pitchFamily="2" charset="0"/>
              </a:rPr>
              <a:t> run on the same system, or you can connect a Docker client to a remote Docker daemon.</a:t>
            </a:r>
            <a:endParaRPr lang="en-IN"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The Docker client and daemon communicate using a REST API, over UNIX sockets or a network interface. </a:t>
            </a:r>
            <a:endParaRPr lang="en-IN" dirty="0">
              <a:solidFill>
                <a:srgbClr val="000000"/>
              </a:solidFill>
              <a:latin typeface="Roboto" panose="02000000000000000000" pitchFamily="2" charset="0"/>
            </a:endParaRPr>
          </a:p>
          <a:p>
            <a:r>
              <a:rPr lang="en-US" b="0" i="0" dirty="0">
                <a:solidFill>
                  <a:srgbClr val="000000"/>
                </a:solidFill>
                <a:effectLst/>
                <a:latin typeface="Roboto" panose="02000000000000000000" pitchFamily="2" charset="0"/>
              </a:rPr>
              <a:t>Another Docker client is Docker Compose, that lets you work with applications consisting of a set of containers.</a:t>
            </a:r>
            <a:endParaRPr lang="en-IN" dirty="0"/>
          </a:p>
        </p:txBody>
      </p:sp>
    </p:spTree>
    <p:extLst>
      <p:ext uri="{BB962C8B-B14F-4D97-AF65-F5344CB8AC3E}">
        <p14:creationId xmlns:p14="http://schemas.microsoft.com/office/powerpoint/2010/main" val="126649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cs typeface="Calibri Light"/>
            </a:endParaRPr>
          </a:p>
        </p:txBody>
      </p:sp>
      <p:sp>
        <p:nvSpPr>
          <p:cNvPr id="3" name="Subtitle 2"/>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92D1E805-033E-CA4B-F467-79706CC4887A}"/>
              </a:ext>
            </a:extLst>
          </p:cNvPr>
          <p:cNvPicPr>
            <a:picLocks noChangeAspect="1"/>
          </p:cNvPicPr>
          <p:nvPr/>
        </p:nvPicPr>
        <p:blipFill>
          <a:blip r:embed="rId2"/>
          <a:stretch>
            <a:fillRect/>
          </a:stretch>
        </p:blipFill>
        <p:spPr>
          <a:xfrm>
            <a:off x="1025013" y="-4581"/>
            <a:ext cx="10228005" cy="547835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BC82-1218-20A4-37DD-2380DEB87645}"/>
              </a:ext>
            </a:extLst>
          </p:cNvPr>
          <p:cNvSpPr>
            <a:spLocks noGrp="1"/>
          </p:cNvSpPr>
          <p:nvPr>
            <p:ph type="title"/>
          </p:nvPr>
        </p:nvSpPr>
        <p:spPr/>
        <p:txBody>
          <a:bodyPr/>
          <a:lstStyle/>
          <a:p>
            <a:endParaRPr lang="en-IN"/>
          </a:p>
        </p:txBody>
      </p:sp>
      <p:sp>
        <p:nvSpPr>
          <p:cNvPr id="4" name="AutoShape 2" descr="Docker Architecture diagram">
            <a:extLst>
              <a:ext uri="{FF2B5EF4-FFF2-40B4-BE49-F238E27FC236}">
                <a16:creationId xmlns:a16="http://schemas.microsoft.com/office/drawing/2014/main" id="{3FB27353-4DB5-E934-1807-9ED3EDB1F129}"/>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ocker Architecture diagram">
            <a:extLst>
              <a:ext uri="{FF2B5EF4-FFF2-40B4-BE49-F238E27FC236}">
                <a16:creationId xmlns:a16="http://schemas.microsoft.com/office/drawing/2014/main" id="{6893C82D-7EFE-E255-D210-A7335FF9B9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4939041B-464F-1188-DFFF-EB34B31C9281}"/>
              </a:ext>
            </a:extLst>
          </p:cNvPr>
          <p:cNvPicPr>
            <a:picLocks noChangeAspect="1"/>
          </p:cNvPicPr>
          <p:nvPr/>
        </p:nvPicPr>
        <p:blipFill>
          <a:blip r:embed="rId2"/>
          <a:stretch>
            <a:fillRect/>
          </a:stretch>
        </p:blipFill>
        <p:spPr>
          <a:xfrm>
            <a:off x="1216325" y="681038"/>
            <a:ext cx="9290649" cy="4934758"/>
          </a:xfrm>
          <a:prstGeom prst="rect">
            <a:avLst/>
          </a:prstGeom>
        </p:spPr>
      </p:pic>
    </p:spTree>
    <p:extLst>
      <p:ext uri="{BB962C8B-B14F-4D97-AF65-F5344CB8AC3E}">
        <p14:creationId xmlns:p14="http://schemas.microsoft.com/office/powerpoint/2010/main" val="55277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E215-FA97-C042-426A-A3FDEAE6D63F}"/>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The Docker daemon</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F3F1943-DFDC-CD26-563C-7A5C71FB18C5}"/>
              </a:ext>
            </a:extLst>
          </p:cNvPr>
          <p:cNvSpPr>
            <a:spLocks noGrp="1"/>
          </p:cNvSpPr>
          <p:nvPr>
            <p:ph idx="1"/>
          </p:nvPr>
        </p:nvSpPr>
        <p:spPr/>
        <p:txBody>
          <a:bodyPr/>
          <a:lstStyle/>
          <a:p>
            <a:r>
              <a:rPr lang="en-US" dirty="0"/>
              <a:t>The Docker daemon (</a:t>
            </a:r>
            <a:r>
              <a:rPr lang="en-US" dirty="0" err="1"/>
              <a:t>dockerd</a:t>
            </a:r>
            <a:r>
              <a:rPr lang="en-US" dirty="0"/>
              <a:t>) listens for Docker API requests and manages Docker objects such as images, containers, networks, and volumes. </a:t>
            </a:r>
          </a:p>
          <a:p>
            <a:r>
              <a:rPr lang="en-US" dirty="0"/>
              <a:t>A daemon can also communicate with other daemons to manage Docker services.</a:t>
            </a:r>
            <a:endParaRPr lang="en-IN" dirty="0"/>
          </a:p>
        </p:txBody>
      </p:sp>
    </p:spTree>
    <p:extLst>
      <p:ext uri="{BB962C8B-B14F-4D97-AF65-F5344CB8AC3E}">
        <p14:creationId xmlns:p14="http://schemas.microsoft.com/office/powerpoint/2010/main" val="343665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7DA3-44C5-59BB-B377-0D31DC0DB120}"/>
              </a:ext>
            </a:extLst>
          </p:cNvPr>
          <p:cNvSpPr>
            <a:spLocks noGrp="1"/>
          </p:cNvSpPr>
          <p:nvPr>
            <p:ph type="title"/>
          </p:nvPr>
        </p:nvSpPr>
        <p:spPr/>
        <p:txBody>
          <a:bodyPr/>
          <a:lstStyle/>
          <a:p>
            <a:r>
              <a:rPr lang="en-IN" dirty="0"/>
              <a:t>The Docker Client</a:t>
            </a:r>
          </a:p>
        </p:txBody>
      </p:sp>
      <p:sp>
        <p:nvSpPr>
          <p:cNvPr id="3" name="Content Placeholder 2">
            <a:extLst>
              <a:ext uri="{FF2B5EF4-FFF2-40B4-BE49-F238E27FC236}">
                <a16:creationId xmlns:a16="http://schemas.microsoft.com/office/drawing/2014/main" id="{73457642-4F9B-3131-A316-674C94B36710}"/>
              </a:ext>
            </a:extLst>
          </p:cNvPr>
          <p:cNvSpPr>
            <a:spLocks noGrp="1"/>
          </p:cNvSpPr>
          <p:nvPr>
            <p:ph idx="1"/>
          </p:nvPr>
        </p:nvSpPr>
        <p:spPr/>
        <p:txBody>
          <a:bodyPr/>
          <a:lstStyle/>
          <a:p>
            <a:r>
              <a:rPr lang="en-US" dirty="0"/>
              <a:t>The Docker client (docker) is the primary way that many Docker users interact with Docker. </a:t>
            </a:r>
          </a:p>
          <a:p>
            <a:r>
              <a:rPr lang="en-US" dirty="0"/>
              <a:t>When you use commands such as docker run, the client sends these commands to </a:t>
            </a:r>
            <a:r>
              <a:rPr lang="en-US" dirty="0" err="1"/>
              <a:t>dockerd</a:t>
            </a:r>
            <a:r>
              <a:rPr lang="en-US" dirty="0"/>
              <a:t>, which carries them out. </a:t>
            </a:r>
          </a:p>
          <a:p>
            <a:r>
              <a:rPr lang="en-US" dirty="0"/>
              <a:t>The docker command uses the Docker API. The Docker client can communicate with more than one daemon</a:t>
            </a:r>
            <a:endParaRPr lang="en-IN" dirty="0"/>
          </a:p>
        </p:txBody>
      </p:sp>
    </p:spTree>
    <p:extLst>
      <p:ext uri="{BB962C8B-B14F-4D97-AF65-F5344CB8AC3E}">
        <p14:creationId xmlns:p14="http://schemas.microsoft.com/office/powerpoint/2010/main" val="307815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A96A-5FF3-1A3C-2C66-B60BC8465A1D}"/>
              </a:ext>
            </a:extLst>
          </p:cNvPr>
          <p:cNvSpPr>
            <a:spLocks noGrp="1"/>
          </p:cNvSpPr>
          <p:nvPr>
            <p:ph type="title"/>
          </p:nvPr>
        </p:nvSpPr>
        <p:spPr/>
        <p:txBody>
          <a:bodyPr/>
          <a:lstStyle/>
          <a:p>
            <a:r>
              <a:rPr lang="en-IN" dirty="0"/>
              <a:t>Docker Desktop</a:t>
            </a:r>
          </a:p>
        </p:txBody>
      </p:sp>
      <p:sp>
        <p:nvSpPr>
          <p:cNvPr id="3" name="Content Placeholder 2">
            <a:extLst>
              <a:ext uri="{FF2B5EF4-FFF2-40B4-BE49-F238E27FC236}">
                <a16:creationId xmlns:a16="http://schemas.microsoft.com/office/drawing/2014/main" id="{CE9F296A-FFAD-5C19-9EFD-EB5414742E51}"/>
              </a:ext>
            </a:extLst>
          </p:cNvPr>
          <p:cNvSpPr>
            <a:spLocks noGrp="1"/>
          </p:cNvSpPr>
          <p:nvPr>
            <p:ph idx="1"/>
          </p:nvPr>
        </p:nvSpPr>
        <p:spPr/>
        <p:txBody>
          <a:bodyPr/>
          <a:lstStyle/>
          <a:p>
            <a:r>
              <a:rPr lang="en-US" dirty="0"/>
              <a:t>Docker Desktop is an easy-to-install application for your Mac, Windows or Linux environment that enables you to build and share containerized applications and microservices. </a:t>
            </a:r>
          </a:p>
          <a:p>
            <a:r>
              <a:rPr lang="en-US" dirty="0"/>
              <a:t>Docker Desktop includes the Docker daemon (</a:t>
            </a:r>
            <a:r>
              <a:rPr lang="en-US" dirty="0" err="1"/>
              <a:t>dockerd</a:t>
            </a:r>
            <a:r>
              <a:rPr lang="en-US" dirty="0"/>
              <a:t>), the Docker client (docker), Docker Compose, Docker Content Trust, Kubernetes, and Credential Helper. </a:t>
            </a:r>
            <a:endParaRPr lang="en-IN" dirty="0"/>
          </a:p>
        </p:txBody>
      </p:sp>
    </p:spTree>
    <p:extLst>
      <p:ext uri="{BB962C8B-B14F-4D97-AF65-F5344CB8AC3E}">
        <p14:creationId xmlns:p14="http://schemas.microsoft.com/office/powerpoint/2010/main" val="92494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1F35-1280-2A30-2EB8-29B7417B1E14}"/>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Docker registries</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2CD2A95-DC9A-DCDF-1071-17F3EB97DD9B}"/>
              </a:ext>
            </a:extLst>
          </p:cNvPr>
          <p:cNvSpPr>
            <a:spLocks noGrp="1"/>
          </p:cNvSpPr>
          <p:nvPr>
            <p:ph idx="1"/>
          </p:nvPr>
        </p:nvSpPr>
        <p:spPr/>
        <p:txBody>
          <a:bodyPr/>
          <a:lstStyle/>
          <a:p>
            <a:r>
              <a:rPr lang="en-US" dirty="0"/>
              <a:t>A Docker registry stores Docker images. </a:t>
            </a:r>
          </a:p>
          <a:p>
            <a:r>
              <a:rPr lang="en-US" dirty="0"/>
              <a:t>Docker Hub is a public registry that anyone can use, and Docker is configured to look for images on Docker Hub by default.</a:t>
            </a:r>
          </a:p>
          <a:p>
            <a:r>
              <a:rPr lang="en-US" dirty="0"/>
              <a:t> You can even run your own private registry.</a:t>
            </a:r>
          </a:p>
          <a:p>
            <a:r>
              <a:rPr lang="en-US" dirty="0"/>
              <a:t>you use the docker pull or docker run commands, the required images are pulled from your configured registry.</a:t>
            </a:r>
          </a:p>
          <a:p>
            <a:r>
              <a:rPr lang="en-US" dirty="0"/>
              <a:t> When you use the docker push command, your image is pushed to your configured registry.</a:t>
            </a:r>
          </a:p>
          <a:p>
            <a:pPr marL="0" indent="0">
              <a:buNone/>
            </a:pPr>
            <a:endParaRPr lang="en-IN" dirty="0"/>
          </a:p>
        </p:txBody>
      </p:sp>
    </p:spTree>
    <p:extLst>
      <p:ext uri="{BB962C8B-B14F-4D97-AF65-F5344CB8AC3E}">
        <p14:creationId xmlns:p14="http://schemas.microsoft.com/office/powerpoint/2010/main" val="73317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1ABB-10C3-08BC-09BA-6A6E45AD841B}"/>
              </a:ext>
            </a:extLst>
          </p:cNvPr>
          <p:cNvSpPr>
            <a:spLocks noGrp="1"/>
          </p:cNvSpPr>
          <p:nvPr>
            <p:ph type="title"/>
          </p:nvPr>
        </p:nvSpPr>
        <p:spPr/>
        <p:txBody>
          <a:bodyPr/>
          <a:lstStyle/>
          <a:p>
            <a:r>
              <a:rPr lang="en-IN" dirty="0"/>
              <a:t>Docker Objects</a:t>
            </a:r>
          </a:p>
        </p:txBody>
      </p:sp>
      <p:sp>
        <p:nvSpPr>
          <p:cNvPr id="3" name="Content Placeholder 2">
            <a:extLst>
              <a:ext uri="{FF2B5EF4-FFF2-40B4-BE49-F238E27FC236}">
                <a16:creationId xmlns:a16="http://schemas.microsoft.com/office/drawing/2014/main" id="{2EE8EF27-F2E9-5D57-C87B-470C64F893AA}"/>
              </a:ext>
            </a:extLst>
          </p:cNvPr>
          <p:cNvSpPr>
            <a:spLocks noGrp="1"/>
          </p:cNvSpPr>
          <p:nvPr>
            <p:ph idx="1"/>
          </p:nvPr>
        </p:nvSpPr>
        <p:spPr/>
        <p:txBody>
          <a:bodyPr/>
          <a:lstStyle/>
          <a:p>
            <a:r>
              <a:rPr lang="en-US" b="0" i="0" dirty="0">
                <a:solidFill>
                  <a:srgbClr val="000000"/>
                </a:solidFill>
                <a:effectLst/>
                <a:latin typeface="Roboto" panose="02000000000000000000" pitchFamily="2" charset="0"/>
              </a:rPr>
              <a:t>When you use Docker, you are creating and using images, containers, networks, volumes, plugins, and other objects.</a:t>
            </a:r>
          </a:p>
          <a:p>
            <a:endParaRPr lang="en-IN" dirty="0"/>
          </a:p>
        </p:txBody>
      </p:sp>
    </p:spTree>
    <p:extLst>
      <p:ext uri="{BB962C8B-B14F-4D97-AF65-F5344CB8AC3E}">
        <p14:creationId xmlns:p14="http://schemas.microsoft.com/office/powerpoint/2010/main" val="3790931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DD80-B080-C0BC-634C-F15E695EAB94}"/>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Images</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E4C75EB-2DD5-B3BD-7FA9-C6A56D5413B8}"/>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An image is a read-only template with instructions for creating a Docker container. </a:t>
            </a:r>
          </a:p>
          <a:p>
            <a:r>
              <a:rPr lang="en-US" b="0" i="0" dirty="0">
                <a:solidFill>
                  <a:srgbClr val="000000"/>
                </a:solidFill>
                <a:effectLst/>
                <a:latin typeface="Roboto" panose="02000000000000000000" pitchFamily="2" charset="0"/>
              </a:rPr>
              <a:t>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endParaRPr lang="en-IN"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02730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3C88-17C5-A9DD-0A65-554DCBE5D8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0DFD6D-AC88-67EF-35A9-B42662B8751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You might create your own images or you might only use those created by others and published in a registry. To build your own image, you create a </a:t>
            </a:r>
            <a:r>
              <a:rPr lang="en-US" b="0" i="1" dirty="0" err="1">
                <a:solidFill>
                  <a:srgbClr val="000000"/>
                </a:solidFill>
                <a:effectLst/>
                <a:latin typeface="Roboto" panose="02000000000000000000" pitchFamily="2" charset="0"/>
              </a:rPr>
              <a:t>Dockerfile</a:t>
            </a:r>
            <a:r>
              <a:rPr lang="en-US" b="0" i="0" dirty="0">
                <a:solidFill>
                  <a:srgbClr val="000000"/>
                </a:solidFill>
                <a:effectLst/>
                <a:latin typeface="Roboto" panose="02000000000000000000" pitchFamily="2" charset="0"/>
              </a:rPr>
              <a:t> with a simple syntax for defining the steps needed to create the image and run it. </a:t>
            </a:r>
          </a:p>
          <a:p>
            <a:r>
              <a:rPr lang="en-US" b="0" i="0" dirty="0">
                <a:solidFill>
                  <a:srgbClr val="000000"/>
                </a:solidFill>
                <a:effectLst/>
                <a:latin typeface="Roboto" panose="02000000000000000000" pitchFamily="2" charset="0"/>
              </a:rPr>
              <a:t>Each instruction in a </a:t>
            </a:r>
            <a:r>
              <a:rPr lang="en-US" b="0" i="0" dirty="0" err="1">
                <a:solidFill>
                  <a:srgbClr val="000000"/>
                </a:solidFill>
                <a:effectLst/>
                <a:latin typeface="Roboto" panose="02000000000000000000" pitchFamily="2" charset="0"/>
              </a:rPr>
              <a:t>Dockerfile</a:t>
            </a:r>
            <a:r>
              <a:rPr lang="en-US" b="0" i="0" dirty="0">
                <a:solidFill>
                  <a:srgbClr val="000000"/>
                </a:solidFill>
                <a:effectLst/>
                <a:latin typeface="Roboto" panose="02000000000000000000" pitchFamily="2" charset="0"/>
              </a:rPr>
              <a:t> creates a layer in the image. When you change the </a:t>
            </a:r>
            <a:r>
              <a:rPr lang="en-US" b="0" i="0" dirty="0" err="1">
                <a:solidFill>
                  <a:srgbClr val="000000"/>
                </a:solidFill>
                <a:effectLst/>
                <a:latin typeface="Roboto" panose="02000000000000000000" pitchFamily="2" charset="0"/>
              </a:rPr>
              <a:t>Dockerfile</a:t>
            </a:r>
            <a:r>
              <a:rPr lang="en-US" b="0" i="0" dirty="0">
                <a:solidFill>
                  <a:srgbClr val="000000"/>
                </a:solidFill>
                <a:effectLst/>
                <a:latin typeface="Roboto" panose="02000000000000000000" pitchFamily="2" charset="0"/>
              </a:rPr>
              <a:t> and rebuild the image, only those layers which have changed are rebuilt. </a:t>
            </a:r>
            <a:endParaRPr lang="en-IN" dirty="0"/>
          </a:p>
        </p:txBody>
      </p:sp>
    </p:spTree>
    <p:extLst>
      <p:ext uri="{BB962C8B-B14F-4D97-AF65-F5344CB8AC3E}">
        <p14:creationId xmlns:p14="http://schemas.microsoft.com/office/powerpoint/2010/main" val="249181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FED7-2022-61EA-88ED-5CB7F79EDDAE}"/>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Containers</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0EA365D-7306-19E1-29BF-2FCBC429B16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 container is a runnable instance of an image. You can create, start, stop, move, or delete a container using the Docker API or CLI.</a:t>
            </a:r>
          </a:p>
          <a:p>
            <a:r>
              <a:rPr lang="en-US" b="0" i="0" dirty="0">
                <a:solidFill>
                  <a:srgbClr val="000000"/>
                </a:solidFill>
                <a:effectLst/>
                <a:latin typeface="Roboto" panose="02000000000000000000" pitchFamily="2" charset="0"/>
              </a:rPr>
              <a:t>You can connect a container to one or more networks, attach storage to it, or even create a new image based on its current state.</a:t>
            </a:r>
            <a:endParaRPr lang="en-US" dirty="0">
              <a:solidFill>
                <a:srgbClr val="000000"/>
              </a:solidFill>
              <a:latin typeface="Roboto" panose="02000000000000000000" pitchFamily="2" charset="0"/>
            </a:endParaRPr>
          </a:p>
          <a:p>
            <a:r>
              <a:rPr lang="en-US" b="0" i="0" dirty="0">
                <a:solidFill>
                  <a:srgbClr val="000000"/>
                </a:solidFill>
                <a:effectLst/>
                <a:latin typeface="Roboto" panose="02000000000000000000" pitchFamily="2" charset="0"/>
              </a:rPr>
              <a:t>By default, a container is relatively well isolated from other containers and its host machine. You can control how isolated a container’s network, storage, or other underlying subsystems are from other containers or from the host machine.</a:t>
            </a:r>
            <a:endParaRPr lang="en-IN" dirty="0"/>
          </a:p>
        </p:txBody>
      </p:sp>
    </p:spTree>
    <p:extLst>
      <p:ext uri="{BB962C8B-B14F-4D97-AF65-F5344CB8AC3E}">
        <p14:creationId xmlns:p14="http://schemas.microsoft.com/office/powerpoint/2010/main" val="415441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E72-D982-0FF9-2C5F-C0B7E4410D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D49E15-B00B-A482-B11F-841D29A2D898}"/>
              </a:ext>
            </a:extLst>
          </p:cNvPr>
          <p:cNvSpPr>
            <a:spLocks noGrp="1"/>
          </p:cNvSpPr>
          <p:nvPr>
            <p:ph idx="1"/>
          </p:nvPr>
        </p:nvSpPr>
        <p:spPr/>
        <p:txBody>
          <a:bodyPr/>
          <a:lstStyle/>
          <a:p>
            <a:r>
              <a:rPr lang="de-DE" dirty="0"/>
              <a:t>docker run -i -t ubuntu /bin/bash</a:t>
            </a:r>
            <a:endParaRPr lang="en-IN" dirty="0"/>
          </a:p>
        </p:txBody>
      </p:sp>
    </p:spTree>
    <p:extLst>
      <p:ext uri="{BB962C8B-B14F-4D97-AF65-F5344CB8AC3E}">
        <p14:creationId xmlns:p14="http://schemas.microsoft.com/office/powerpoint/2010/main" val="417135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E56BD-92A2-F205-1831-028ACD5599AC}"/>
              </a:ext>
            </a:extLst>
          </p:cNvPr>
          <p:cNvSpPr>
            <a:spLocks noGrp="1"/>
          </p:cNvSpPr>
          <p:nvPr>
            <p:ph type="title"/>
          </p:nvPr>
        </p:nvSpPr>
        <p:spPr>
          <a:xfrm>
            <a:off x="838200" y="556995"/>
            <a:ext cx="10515600" cy="1133693"/>
          </a:xfrm>
        </p:spPr>
        <p:txBody>
          <a:bodyPr>
            <a:normAutofit/>
          </a:bodyPr>
          <a:lstStyle/>
          <a:p>
            <a:r>
              <a:rPr lang="en-US" sz="5200" b="1"/>
              <a:t>What is Virtualization?</a:t>
            </a:r>
            <a:endParaRPr lang="en-US" sz="5200"/>
          </a:p>
          <a:p>
            <a:endParaRPr lang="en-US" sz="5200">
              <a:cs typeface="Calibri Light"/>
            </a:endParaRPr>
          </a:p>
        </p:txBody>
      </p:sp>
      <p:graphicFrame>
        <p:nvGraphicFramePr>
          <p:cNvPr id="5" name="Content Placeholder 2">
            <a:extLst>
              <a:ext uri="{FF2B5EF4-FFF2-40B4-BE49-F238E27FC236}">
                <a16:creationId xmlns:a16="http://schemas.microsoft.com/office/drawing/2014/main" id="{AA3AF360-E5D8-61F9-5F8F-685071B6FE49}"/>
              </a:ext>
            </a:extLst>
          </p:cNvPr>
          <p:cNvGraphicFramePr>
            <a:graphicFrameLocks noGrp="1"/>
          </p:cNvGraphicFramePr>
          <p:nvPr>
            <p:ph idx="1"/>
            <p:extLst>
              <p:ext uri="{D42A27DB-BD31-4B8C-83A1-F6EECF244321}">
                <p14:modId xmlns:p14="http://schemas.microsoft.com/office/powerpoint/2010/main" val="21001375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60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8C41-1124-0EAB-DB42-9D234AED2F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7C6A4-2240-B0A8-2FF8-86CCFF22ACAD}"/>
              </a:ext>
            </a:extLst>
          </p:cNvPr>
          <p:cNvSpPr>
            <a:spLocks noGrp="1"/>
          </p:cNvSpPr>
          <p:nvPr>
            <p:ph idx="1"/>
          </p:nvPr>
        </p:nvSpPr>
        <p:spPr/>
        <p:txBody>
          <a:bodyPr>
            <a:normAutofit/>
          </a:bodyPr>
          <a:lstStyle/>
          <a:p>
            <a:r>
              <a:rPr lang="en-US" dirty="0"/>
              <a:t>When you run this command, the following happens (assuming you are using the default registry configuration):</a:t>
            </a:r>
          </a:p>
          <a:p>
            <a:endParaRPr lang="en-US" dirty="0"/>
          </a:p>
          <a:p>
            <a:r>
              <a:rPr lang="en-US" dirty="0"/>
              <a:t>If you do not have the ubuntu image locally, Docker pulls it from your configured registry, as though you had run docker pull ubuntu manually.</a:t>
            </a:r>
          </a:p>
          <a:p>
            <a:endParaRPr lang="en-US" dirty="0"/>
          </a:p>
          <a:p>
            <a:r>
              <a:rPr lang="en-US" dirty="0"/>
              <a:t>Docker creates a new container, as though you had run a docker container create command manually.</a:t>
            </a:r>
          </a:p>
          <a:p>
            <a:endParaRPr lang="en-US" dirty="0"/>
          </a:p>
        </p:txBody>
      </p:sp>
    </p:spTree>
    <p:extLst>
      <p:ext uri="{BB962C8B-B14F-4D97-AF65-F5344CB8AC3E}">
        <p14:creationId xmlns:p14="http://schemas.microsoft.com/office/powerpoint/2010/main" val="4616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4FF-3166-18C5-525D-1B8685DDB6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53009C-1EB4-39D1-551F-43E076BEBC91}"/>
              </a:ext>
            </a:extLst>
          </p:cNvPr>
          <p:cNvSpPr>
            <a:spLocks noGrp="1"/>
          </p:cNvSpPr>
          <p:nvPr>
            <p:ph idx="1"/>
          </p:nvPr>
        </p:nvSpPr>
        <p:spPr/>
        <p:txBody>
          <a:bodyPr>
            <a:normAutofit fontScale="77500" lnSpcReduction="20000"/>
          </a:bodyPr>
          <a:lstStyle/>
          <a:p>
            <a:r>
              <a:rPr lang="en-US" dirty="0"/>
              <a:t>Docker allocates a read-write filesystem to the container, as its final layer. This allows a running container to create or modify files and directories in its local filesystem.</a:t>
            </a:r>
          </a:p>
          <a:p>
            <a:endParaRPr lang="en-US" dirty="0"/>
          </a:p>
          <a:p>
            <a:r>
              <a:rPr lang="en-US" dirty="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endParaRPr lang="en-US" dirty="0"/>
          </a:p>
          <a:p>
            <a:r>
              <a:rPr lang="en-US" dirty="0"/>
              <a:t>Docker starts the container and executes /bin/bash. Because the container is running interactively and attached to your terminal (due to the -</a:t>
            </a:r>
            <a:r>
              <a:rPr lang="en-US" dirty="0" err="1"/>
              <a:t>i</a:t>
            </a:r>
            <a:r>
              <a:rPr lang="en-US" dirty="0"/>
              <a:t> and -t flags), you can provide input using your keyboard while the output is logged to your terminal.</a:t>
            </a:r>
          </a:p>
          <a:p>
            <a:endParaRPr lang="en-US" dirty="0"/>
          </a:p>
          <a:p>
            <a:r>
              <a:rPr lang="en-US" dirty="0"/>
              <a:t>When you type exit to terminate the /bin/bash command, the container stops but is not removed. You can start it again or remove it.</a:t>
            </a:r>
            <a:endParaRPr lang="en-IN" dirty="0"/>
          </a:p>
          <a:p>
            <a:endParaRPr lang="en-IN" dirty="0"/>
          </a:p>
        </p:txBody>
      </p:sp>
    </p:spTree>
    <p:extLst>
      <p:ext uri="{BB962C8B-B14F-4D97-AF65-F5344CB8AC3E}">
        <p14:creationId xmlns:p14="http://schemas.microsoft.com/office/powerpoint/2010/main" val="3438382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E445-334E-BBEB-069A-B1F45D77A651}"/>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31137C2E-D4C0-5B62-B3AD-97461DC26F90}"/>
              </a:ext>
            </a:extLst>
          </p:cNvPr>
          <p:cNvSpPr>
            <a:spLocks noGrp="1"/>
          </p:cNvSpPr>
          <p:nvPr>
            <p:ph idx="1"/>
          </p:nvPr>
        </p:nvSpPr>
        <p:spPr/>
        <p:txBody>
          <a:bodyPr/>
          <a:lstStyle/>
          <a:p>
            <a:pPr marL="0" indent="0" algn="l" fontAlgn="base">
              <a:buNone/>
            </a:pPr>
            <a:r>
              <a:rPr lang="en-US" b="1" dirty="0">
                <a:solidFill>
                  <a:srgbClr val="273239"/>
                </a:solidFill>
                <a:latin typeface="urw-din"/>
              </a:rPr>
              <a:t>S</a:t>
            </a:r>
            <a:r>
              <a:rPr lang="en-US" b="1" i="0" dirty="0">
                <a:solidFill>
                  <a:srgbClr val="273239"/>
                </a:solidFill>
                <a:effectLst/>
                <a:latin typeface="urw-din"/>
              </a:rPr>
              <a:t>teps to achieve the goal.</a:t>
            </a:r>
          </a:p>
          <a:p>
            <a:pPr algn="l" fontAlgn="base">
              <a:buFont typeface="+mj-lt"/>
              <a:buAutoNum type="arabicPeriod"/>
            </a:pPr>
            <a:r>
              <a:rPr lang="en-US" b="1" i="0" dirty="0">
                <a:solidFill>
                  <a:srgbClr val="273239"/>
                </a:solidFill>
                <a:effectLst/>
                <a:latin typeface="urw-din"/>
              </a:rPr>
              <a:t>Basic terminologies like docker container, docker image, </a:t>
            </a:r>
            <a:r>
              <a:rPr lang="en-US" b="1" i="0" dirty="0" err="1">
                <a:solidFill>
                  <a:srgbClr val="273239"/>
                </a:solidFill>
                <a:effectLst/>
                <a:latin typeface="urw-din"/>
              </a:rPr>
              <a:t>dockerfile</a:t>
            </a:r>
            <a:r>
              <a:rPr lang="en-US" b="1" i="0" dirty="0">
                <a:solidFill>
                  <a:srgbClr val="273239"/>
                </a:solidFill>
                <a:effectLst/>
                <a:latin typeface="urw-din"/>
              </a:rPr>
              <a:t>.</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Docker installation on </a:t>
            </a:r>
            <a:r>
              <a:rPr lang="en-US" b="1" i="0" dirty="0" err="1">
                <a:solidFill>
                  <a:srgbClr val="273239"/>
                </a:solidFill>
                <a:effectLst/>
                <a:latin typeface="urw-din"/>
              </a:rPr>
              <a:t>Redhat</a:t>
            </a:r>
            <a:r>
              <a:rPr lang="en-US" b="1" i="0" dirty="0">
                <a:solidFill>
                  <a:srgbClr val="273239"/>
                </a:solidFill>
                <a:effectLst/>
                <a:latin typeface="urw-din"/>
              </a:rPr>
              <a:t>/centos.</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How to start docker services.</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How to pull Hello-world image from docker hub.</a:t>
            </a: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Hello-world.</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91910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D7C1-2752-3CCF-763F-EA255422F4F9}"/>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docker pull</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F54E2E7-074B-6166-5FCD-96E8A5EF40EF}"/>
              </a:ext>
            </a:extLst>
          </p:cNvPr>
          <p:cNvSpPr>
            <a:spLocks noGrp="1"/>
          </p:cNvSpPr>
          <p:nvPr>
            <p:ph idx="1"/>
          </p:nvPr>
        </p:nvSpPr>
        <p:spPr/>
        <p:txBody>
          <a:bodyPr/>
          <a:lstStyle/>
          <a:p>
            <a:r>
              <a:rPr lang="en-US" b="0" i="0" dirty="0">
                <a:solidFill>
                  <a:srgbClr val="000000"/>
                </a:solidFill>
                <a:effectLst/>
                <a:latin typeface="Roboto" panose="02000000000000000000" pitchFamily="2" charset="0"/>
              </a:rPr>
              <a:t>Download an image from a registry</a:t>
            </a:r>
          </a:p>
          <a:p>
            <a:endParaRPr lang="en-US" dirty="0">
              <a:solidFill>
                <a:srgbClr val="000000"/>
              </a:solidFill>
              <a:latin typeface="Roboto" panose="02000000000000000000" pitchFamily="2" charset="0"/>
            </a:endParaRPr>
          </a:p>
          <a:p>
            <a:pPr marL="0" indent="0">
              <a:buNone/>
            </a:pPr>
            <a:r>
              <a:rPr lang="en-IN" dirty="0"/>
              <a:t>docker pull [OPTIONS] NAME[:TAG|@DIGEST]</a:t>
            </a:r>
          </a:p>
          <a:p>
            <a:pPr marL="0" indent="0">
              <a:buNone/>
            </a:pPr>
            <a:endParaRPr lang="en-IN" dirty="0"/>
          </a:p>
          <a:p>
            <a:pPr marL="0" indent="0">
              <a:buNone/>
            </a:pPr>
            <a:r>
              <a:rPr lang="en-US" b="0" i="0" dirty="0">
                <a:solidFill>
                  <a:srgbClr val="000000"/>
                </a:solidFill>
                <a:effectLst/>
                <a:latin typeface="Roboto" panose="02000000000000000000" pitchFamily="2" charset="0"/>
              </a:rPr>
              <a:t>Most of your images will be created on top of a base image from the </a:t>
            </a:r>
            <a:r>
              <a:rPr lang="en-US" b="0" i="0" u="none" strike="noStrike" dirty="0">
                <a:solidFill>
                  <a:srgbClr val="0055BD"/>
                </a:solidFill>
                <a:effectLst/>
                <a:latin typeface="Roboto" panose="02000000000000000000" pitchFamily="2" charset="0"/>
                <a:hlinkClick r:id="rId2"/>
              </a:rPr>
              <a:t>Docker Hub</a:t>
            </a:r>
            <a:r>
              <a:rPr lang="en-US" b="0" i="0" dirty="0">
                <a:solidFill>
                  <a:srgbClr val="000000"/>
                </a:solidFill>
                <a:effectLst/>
                <a:latin typeface="Roboto" panose="02000000000000000000" pitchFamily="2" charset="0"/>
              </a:rPr>
              <a:t> registry.</a:t>
            </a:r>
            <a:endParaRPr lang="en-IN" b="0" i="0" dirty="0">
              <a:solidFill>
                <a:srgbClr val="000000"/>
              </a:solidFill>
              <a:effectLst/>
              <a:latin typeface="Roboto" panose="02000000000000000000" pitchFamily="2" charset="0"/>
            </a:endParaRPr>
          </a:p>
          <a:p>
            <a:pPr marL="0" indent="0">
              <a:buNone/>
            </a:pPr>
            <a:r>
              <a:rPr lang="en-US" dirty="0"/>
              <a:t>Docker Hub contains many pre-built images that you can pull and try without needing to define and configure your own.</a:t>
            </a:r>
            <a:endParaRPr lang="en-IN" dirty="0"/>
          </a:p>
        </p:txBody>
      </p:sp>
    </p:spTree>
    <p:extLst>
      <p:ext uri="{BB962C8B-B14F-4D97-AF65-F5344CB8AC3E}">
        <p14:creationId xmlns:p14="http://schemas.microsoft.com/office/powerpoint/2010/main" val="133606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B52E-5CBA-47B7-6BAE-7244CA40A278}"/>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Proxy configuration</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20B345B-577C-5897-8AA0-604F632046BC}"/>
              </a:ext>
            </a:extLst>
          </p:cNvPr>
          <p:cNvSpPr>
            <a:spLocks noGrp="1"/>
          </p:cNvSpPr>
          <p:nvPr>
            <p:ph idx="1"/>
          </p:nvPr>
        </p:nvSpPr>
        <p:spPr/>
        <p:txBody>
          <a:bodyPr/>
          <a:lstStyle/>
          <a:p>
            <a:r>
              <a:rPr lang="en-US" dirty="0"/>
              <a:t>If you are behind an HTTP proxy server, for example in corporate settings, before open a connect to registry, you may need to configure the Docker daemon’s proxy settings, using the HTTP_PROXY, HTTPS_PROXY, and NO_PROXY environment variables. </a:t>
            </a:r>
          </a:p>
          <a:p>
            <a:r>
              <a:rPr lang="en-US" dirty="0"/>
              <a:t>To set these environment variables on a host using </a:t>
            </a:r>
            <a:r>
              <a:rPr lang="en-US" dirty="0" err="1"/>
              <a:t>systemd</a:t>
            </a:r>
            <a:r>
              <a:rPr lang="en-US" dirty="0"/>
              <a:t>, refer to the control and configure Docker with </a:t>
            </a:r>
            <a:r>
              <a:rPr lang="en-US" dirty="0" err="1"/>
              <a:t>systemd</a:t>
            </a:r>
            <a:r>
              <a:rPr lang="en-US" dirty="0"/>
              <a:t> for variables configuration.</a:t>
            </a:r>
            <a:endParaRPr lang="en-IN" dirty="0"/>
          </a:p>
        </p:txBody>
      </p:sp>
    </p:spTree>
    <p:extLst>
      <p:ext uri="{BB962C8B-B14F-4D97-AF65-F5344CB8AC3E}">
        <p14:creationId xmlns:p14="http://schemas.microsoft.com/office/powerpoint/2010/main" val="3283313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97D2-5129-2799-4040-EDDC908D4671}"/>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Pull an image from Docker Hub</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EF8B939-6F77-E83A-57F2-9F184C644917}"/>
              </a:ext>
            </a:extLst>
          </p:cNvPr>
          <p:cNvSpPr>
            <a:spLocks noGrp="1"/>
          </p:cNvSpPr>
          <p:nvPr>
            <p:ph idx="1"/>
          </p:nvPr>
        </p:nvSpPr>
        <p:spPr/>
        <p:txBody>
          <a:bodyPr/>
          <a:lstStyle/>
          <a:p>
            <a:r>
              <a:rPr lang="en-US" dirty="0"/>
              <a:t>To download a particular image, or set of images (i.e., a repository), use docker image pull (or the docker pull shorthand). If no tag is provided, Docker Engine uses the :latest tag as a default.</a:t>
            </a:r>
          </a:p>
          <a:p>
            <a:endParaRPr lang="en-US" dirty="0"/>
          </a:p>
          <a:p>
            <a:r>
              <a:rPr lang="en-IN" dirty="0"/>
              <a:t>docker image pull </a:t>
            </a:r>
            <a:r>
              <a:rPr lang="en-IN" dirty="0" err="1"/>
              <a:t>debian</a:t>
            </a:r>
            <a:endParaRPr lang="en-IN" dirty="0"/>
          </a:p>
        </p:txBody>
      </p:sp>
    </p:spTree>
    <p:extLst>
      <p:ext uri="{BB962C8B-B14F-4D97-AF65-F5344CB8AC3E}">
        <p14:creationId xmlns:p14="http://schemas.microsoft.com/office/powerpoint/2010/main" val="2378030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C88A-89AA-2262-E771-11F46C33AFE8}"/>
              </a:ext>
            </a:extLst>
          </p:cNvPr>
          <p:cNvSpPr>
            <a:spLocks noGrp="1"/>
          </p:cNvSpPr>
          <p:nvPr>
            <p:ph type="title"/>
          </p:nvPr>
        </p:nvSpPr>
        <p:spPr/>
        <p:txBody>
          <a:bodyPr>
            <a:normAutofit fontScale="90000"/>
          </a:bodyPr>
          <a:lstStyle/>
          <a:p>
            <a:r>
              <a:rPr lang="en-US" b="0" i="0" dirty="0">
                <a:solidFill>
                  <a:srgbClr val="000000"/>
                </a:solidFill>
                <a:effectLst/>
                <a:latin typeface="Roboto" panose="02000000000000000000" pitchFamily="2" charset="0"/>
              </a:rPr>
              <a:t>Pull an image by digest (immutable identifier)</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1CCA7452-BBD9-E7C7-ABCF-D7417CE505A4}"/>
              </a:ext>
            </a:extLst>
          </p:cNvPr>
          <p:cNvSpPr>
            <a:spLocks noGrp="1"/>
          </p:cNvSpPr>
          <p:nvPr>
            <p:ph idx="1"/>
          </p:nvPr>
        </p:nvSpPr>
        <p:spPr/>
        <p:txBody>
          <a:bodyPr/>
          <a:lstStyle/>
          <a:p>
            <a:r>
              <a:rPr lang="en-US" b="0" i="0" dirty="0">
                <a:solidFill>
                  <a:srgbClr val="000000"/>
                </a:solidFill>
                <a:effectLst/>
                <a:latin typeface="Roboto" panose="02000000000000000000" pitchFamily="2" charset="0"/>
              </a:rPr>
              <a:t>you’ve pulled images by their name (and “tag”). Using names and tags is a convenient way to work with images.</a:t>
            </a:r>
          </a:p>
          <a:p>
            <a:r>
              <a:rPr lang="en-US" dirty="0"/>
              <a:t>When using tags, you can docker pull an image again to make sure you have the most up-to-date version of that image.</a:t>
            </a:r>
          </a:p>
          <a:p>
            <a:r>
              <a:rPr lang="en-US" dirty="0"/>
              <a:t>For example, docker pull ubuntu:22.04 pulls the latest version of the Ubuntu 22.04 image.</a:t>
            </a:r>
          </a:p>
          <a:p>
            <a:r>
              <a:rPr lang="en-US" dirty="0"/>
              <a:t>docker pull ubuntu:22.04</a:t>
            </a:r>
          </a:p>
          <a:p>
            <a:endParaRPr lang="en-IN" dirty="0"/>
          </a:p>
        </p:txBody>
      </p:sp>
      <p:sp>
        <p:nvSpPr>
          <p:cNvPr id="5" name="Rectangle 2">
            <a:extLst>
              <a:ext uri="{FF2B5EF4-FFF2-40B4-BE49-F238E27FC236}">
                <a16:creationId xmlns:a16="http://schemas.microsoft.com/office/drawing/2014/main" id="{E8BE3E0A-3A87-71FF-AC74-D9F77269AC9B}"/>
              </a:ext>
            </a:extLst>
          </p:cNvPr>
          <p:cNvSpPr>
            <a:spLocks noChangeArrowheads="1"/>
          </p:cNvSpPr>
          <p:nvPr/>
        </p:nvSpPr>
        <p:spPr bwMode="auto">
          <a:xfrm>
            <a:off x="0" y="0"/>
            <a:ext cx="12192000" cy="0"/>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8569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Roboto" panose="02000000000000000000" pitchFamily="2" charset="0"/>
              </a:rPr>
              <a:t>For example, </a:t>
            </a:r>
            <a:r>
              <a:rPr kumimoji="0" lang="en-US" altLang="en-US" sz="900" b="0" i="0" u="none" strike="noStrike" cap="none" normalizeH="0" baseline="0">
                <a:ln>
                  <a:noFill/>
                </a:ln>
                <a:solidFill>
                  <a:srgbClr val="0055BD"/>
                </a:solidFill>
                <a:effectLst/>
                <a:latin typeface="Roboto Mono" panose="00000009000000000000" pitchFamily="49" charset="0"/>
              </a:rPr>
              <a:t>docker pull ubuntu:22.04</a:t>
            </a:r>
            <a:r>
              <a:rPr kumimoji="0" lang="en-US" altLang="en-US" sz="1000" b="0" i="0" u="none" strike="noStrike" cap="none" normalizeH="0" baseline="0">
                <a:ln>
                  <a:noFill/>
                </a:ln>
                <a:solidFill>
                  <a:srgbClr val="000000"/>
                </a:solidFill>
                <a:effectLst/>
                <a:latin typeface="Roboto" panose="02000000000000000000" pitchFamily="2" charset="0"/>
              </a:rPr>
              <a:t> pulls the latest version of the Ubuntu 22.04 image.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19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AC8F-1621-CF49-3DC0-56B704B0BB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EF3345-A6A7-ACA4-A689-E1D199496685}"/>
              </a:ext>
            </a:extLst>
          </p:cNvPr>
          <p:cNvPicPr>
            <a:picLocks noGrp="1" noChangeAspect="1"/>
          </p:cNvPicPr>
          <p:nvPr>
            <p:ph idx="1"/>
          </p:nvPr>
        </p:nvPicPr>
        <p:blipFill>
          <a:blip r:embed="rId2"/>
          <a:stretch>
            <a:fillRect/>
          </a:stretch>
        </p:blipFill>
        <p:spPr>
          <a:xfrm>
            <a:off x="838200" y="2875805"/>
            <a:ext cx="10515600" cy="2250978"/>
          </a:xfrm>
        </p:spPr>
      </p:pic>
    </p:spTree>
    <p:extLst>
      <p:ext uri="{BB962C8B-B14F-4D97-AF65-F5344CB8AC3E}">
        <p14:creationId xmlns:p14="http://schemas.microsoft.com/office/powerpoint/2010/main" val="79359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217F-12A1-4362-721C-1EB132E8AF7C}"/>
              </a:ext>
            </a:extLst>
          </p:cNvPr>
          <p:cNvSpPr>
            <a:spLocks noGrp="1"/>
          </p:cNvSpPr>
          <p:nvPr>
            <p:ph type="title"/>
          </p:nvPr>
        </p:nvSpPr>
        <p:spPr/>
        <p:txBody>
          <a:bodyPr>
            <a:normAutofit fontScale="90000"/>
          </a:bodyPr>
          <a:lstStyle/>
          <a:p>
            <a:r>
              <a:rPr lang="en-US" dirty="0"/>
              <a:t>Docker prints the digest of the image after the pull has finished. In the example above, the digest of the image is:</a:t>
            </a:r>
            <a:endParaRPr lang="en-IN" dirty="0"/>
          </a:p>
        </p:txBody>
      </p:sp>
      <p:sp>
        <p:nvSpPr>
          <p:cNvPr id="7" name="Content Placeholder 6">
            <a:extLst>
              <a:ext uri="{FF2B5EF4-FFF2-40B4-BE49-F238E27FC236}">
                <a16:creationId xmlns:a16="http://schemas.microsoft.com/office/drawing/2014/main" id="{54C1B123-8BF4-3A17-CAEB-48BD44DB32C1}"/>
              </a:ext>
            </a:extLst>
          </p:cNvPr>
          <p:cNvSpPr>
            <a:spLocks noGrp="1"/>
          </p:cNvSpPr>
          <p:nvPr>
            <p:ph idx="1"/>
          </p:nvPr>
        </p:nvSpPr>
        <p:spPr/>
        <p:txBody>
          <a:bodyPr/>
          <a:lstStyle/>
          <a:p>
            <a:r>
              <a:rPr lang="en-IN" dirty="0"/>
              <a:t>Digest: sha256:9a0bdde4188b896a372804be2384015e90e3f84906b750c1a53539b585fbbe7f</a:t>
            </a:r>
          </a:p>
          <a:p>
            <a:endParaRPr lang="en-IN" dirty="0"/>
          </a:p>
          <a:p>
            <a:r>
              <a:rPr lang="en-IN" dirty="0"/>
              <a:t>docker pull ubuntu@sha256:9a0bdde4188b896a372804be2384015e90e3f84906b750c1a53539b585fbbe7f</a:t>
            </a:r>
          </a:p>
        </p:txBody>
      </p:sp>
    </p:spTree>
    <p:extLst>
      <p:ext uri="{BB962C8B-B14F-4D97-AF65-F5344CB8AC3E}">
        <p14:creationId xmlns:p14="http://schemas.microsoft.com/office/powerpoint/2010/main" val="4053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101F-3011-9878-E0FD-EABE7B167904}"/>
              </a:ext>
            </a:extLst>
          </p:cNvPr>
          <p:cNvSpPr>
            <a:spLocks noGrp="1"/>
          </p:cNvSpPr>
          <p:nvPr>
            <p:ph type="title"/>
          </p:nvPr>
        </p:nvSpPr>
        <p:spPr/>
        <p:txBody>
          <a:bodyPr/>
          <a:lstStyle/>
          <a:p>
            <a:r>
              <a:rPr lang="en-US" b="0" i="0" dirty="0">
                <a:solidFill>
                  <a:srgbClr val="000000"/>
                </a:solidFill>
                <a:effectLst/>
                <a:latin typeface="Roboto" panose="02000000000000000000" pitchFamily="2" charset="0"/>
              </a:rPr>
              <a:t>Pull from a different registry</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0102AAA-9C63-6ACB-206B-8F0F1FEF0FD5}"/>
              </a:ext>
            </a:extLst>
          </p:cNvPr>
          <p:cNvSpPr>
            <a:spLocks noGrp="1"/>
          </p:cNvSpPr>
          <p:nvPr>
            <p:ph idx="1"/>
          </p:nvPr>
        </p:nvSpPr>
        <p:spPr/>
        <p:txBody>
          <a:bodyPr>
            <a:normAutofit fontScale="92500" lnSpcReduction="20000"/>
          </a:bodyPr>
          <a:lstStyle/>
          <a:p>
            <a:r>
              <a:rPr lang="en-US" dirty="0"/>
              <a:t>By default, docker pull pulls images from Docker Hub. It is also possible to manually specify the path of a registry to pull from</a:t>
            </a:r>
          </a:p>
          <a:p>
            <a:r>
              <a:rPr lang="en-US" dirty="0"/>
              <a:t>For example, if you have set up a local registry, you can specify its path to pull from it. A registry path is similar to a URL, but does not contain a protocol specifier (https://).</a:t>
            </a:r>
          </a:p>
          <a:p>
            <a:r>
              <a:rPr lang="en-US" dirty="0"/>
              <a:t>The following command pulls the testing/test-image image from a local registry listening on port 5000 (myregistry.local:5000):</a:t>
            </a:r>
          </a:p>
          <a:p>
            <a:pPr marL="0" indent="0">
              <a:buNone/>
            </a:pPr>
            <a:r>
              <a:rPr lang="en-US" dirty="0"/>
              <a:t>docker image pull myregistry.local:5000/testing/test-image</a:t>
            </a:r>
          </a:p>
          <a:p>
            <a:pPr marL="0" indent="0">
              <a:buNone/>
            </a:pPr>
            <a:r>
              <a:rPr lang="en-US" b="0" i="0" dirty="0">
                <a:solidFill>
                  <a:srgbClr val="000000"/>
                </a:solidFill>
                <a:effectLst/>
                <a:latin typeface="Roboto" panose="02000000000000000000" pitchFamily="2" charset="0"/>
              </a:rPr>
              <a:t>Registry credentials are managed by </a:t>
            </a:r>
            <a:r>
              <a:rPr lang="en-US" b="0" i="0" u="none" strike="noStrike" dirty="0">
                <a:solidFill>
                  <a:srgbClr val="0055BD"/>
                </a:solidFill>
                <a:effectLst/>
                <a:latin typeface="Roboto" panose="02000000000000000000" pitchFamily="2" charset="0"/>
                <a:hlinkClick r:id="rId2"/>
              </a:rPr>
              <a:t>docker login</a:t>
            </a:r>
            <a:r>
              <a:rPr lang="en-US" b="0" i="0" dirty="0">
                <a:solidFill>
                  <a:srgbClr val="000000"/>
                </a:solidFill>
                <a:effectLst/>
                <a:latin typeface="Roboto" panose="02000000000000000000" pitchFamily="2" charset="0"/>
              </a:rPr>
              <a:t>.</a:t>
            </a:r>
          </a:p>
          <a:p>
            <a:r>
              <a:rPr lang="en-US" b="0" i="0" dirty="0">
                <a:solidFill>
                  <a:srgbClr val="000000"/>
                </a:solidFill>
                <a:effectLst/>
                <a:latin typeface="Roboto" panose="02000000000000000000" pitchFamily="2" charset="0"/>
              </a:rPr>
              <a:t>Docker uses the https:// protocol to communicate with a registry, unless the registry is allowed to be accessed over an insecure connection. </a:t>
            </a:r>
          </a:p>
          <a:p>
            <a:pPr marL="0" indent="0">
              <a:buNone/>
            </a:pPr>
            <a:endParaRPr lang="en-IN" dirty="0"/>
          </a:p>
        </p:txBody>
      </p:sp>
    </p:spTree>
    <p:extLst>
      <p:ext uri="{BB962C8B-B14F-4D97-AF65-F5344CB8AC3E}">
        <p14:creationId xmlns:p14="http://schemas.microsoft.com/office/powerpoint/2010/main" val="235712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6911-5683-D4EA-CBD9-E4421893F270}"/>
              </a:ext>
            </a:extLst>
          </p:cNvPr>
          <p:cNvSpPr>
            <a:spLocks noGrp="1"/>
          </p:cNvSpPr>
          <p:nvPr>
            <p:ph type="title"/>
          </p:nvPr>
        </p:nvSpPr>
        <p:spPr/>
        <p:txBody>
          <a:bodyPr/>
          <a:lstStyle/>
          <a:p>
            <a:r>
              <a:rPr lang="en-US" dirty="0">
                <a:ea typeface="+mj-lt"/>
                <a:cs typeface="+mj-lt"/>
              </a:rPr>
              <a:t>The advantages of Virtual Machines or Virtualization are:</a:t>
            </a:r>
            <a:endParaRPr lang="en-US" dirty="0"/>
          </a:p>
        </p:txBody>
      </p:sp>
      <p:sp>
        <p:nvSpPr>
          <p:cNvPr id="3" name="Content Placeholder 2">
            <a:extLst>
              <a:ext uri="{FF2B5EF4-FFF2-40B4-BE49-F238E27FC236}">
                <a16:creationId xmlns:a16="http://schemas.microsoft.com/office/drawing/2014/main" id="{F8F9DEC4-E574-8D66-21C6-AB2AB58CACCB}"/>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Multiple operating systems can run on the same machine</a:t>
            </a:r>
            <a:endParaRPr lang="en-US" dirty="0">
              <a:cs typeface="Calibri" panose="020F0502020204030204"/>
            </a:endParaRPr>
          </a:p>
          <a:p>
            <a:pPr algn="just"/>
            <a:r>
              <a:rPr lang="en-US" dirty="0">
                <a:ea typeface="+mn-lt"/>
                <a:cs typeface="+mn-lt"/>
              </a:rPr>
              <a:t>Maintenance and Recovery were easy in case of failure conditions</a:t>
            </a:r>
            <a:endParaRPr lang="en-US" dirty="0"/>
          </a:p>
          <a:p>
            <a:pPr algn="just"/>
            <a:r>
              <a:rPr lang="en-US" dirty="0">
                <a:ea typeface="+mn-lt"/>
                <a:cs typeface="+mn-lt"/>
              </a:rPr>
              <a:t>Total cost of ownership was also less due to the reduced need for infrastructure</a:t>
            </a:r>
            <a:endParaRPr lang="en-US" dirty="0"/>
          </a:p>
          <a:p>
            <a:endParaRPr lang="en-US" dirty="0">
              <a:cs typeface="Calibri"/>
            </a:endParaRPr>
          </a:p>
        </p:txBody>
      </p:sp>
    </p:spTree>
    <p:extLst>
      <p:ext uri="{BB962C8B-B14F-4D97-AF65-F5344CB8AC3E}">
        <p14:creationId xmlns:p14="http://schemas.microsoft.com/office/powerpoint/2010/main" val="3482795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D76B-CAE3-E97B-9EE7-F57CF91EF0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A52C76-D63C-236E-F438-2046BBF3ECA9}"/>
              </a:ext>
            </a:extLst>
          </p:cNvPr>
          <p:cNvPicPr>
            <a:picLocks noGrp="1" noChangeAspect="1"/>
          </p:cNvPicPr>
          <p:nvPr>
            <p:ph idx="1"/>
          </p:nvPr>
        </p:nvPicPr>
        <p:blipFill>
          <a:blip r:embed="rId2"/>
          <a:stretch>
            <a:fillRect/>
          </a:stretch>
        </p:blipFill>
        <p:spPr>
          <a:xfrm>
            <a:off x="838200" y="2655564"/>
            <a:ext cx="10515600" cy="2691459"/>
          </a:xfrm>
        </p:spPr>
      </p:pic>
    </p:spTree>
    <p:extLst>
      <p:ext uri="{BB962C8B-B14F-4D97-AF65-F5344CB8AC3E}">
        <p14:creationId xmlns:p14="http://schemas.microsoft.com/office/powerpoint/2010/main" val="4287143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EB91-2F81-F1FF-E364-217A432824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13881F-E60D-4635-3F32-EEDA63D8978B}"/>
              </a:ext>
            </a:extLst>
          </p:cNvPr>
          <p:cNvSpPr>
            <a:spLocks noGrp="1"/>
          </p:cNvSpPr>
          <p:nvPr>
            <p:ph idx="1"/>
          </p:nvPr>
        </p:nvSpPr>
        <p:spPr/>
        <p:txBody>
          <a:bodyPr/>
          <a:lstStyle/>
          <a:p>
            <a:r>
              <a:rPr lang="en-US" dirty="0"/>
              <a:t>Docker images can consist of multiple layers. In the example above, the image consists of a single layer; e756f3fdd6a3.</a:t>
            </a:r>
          </a:p>
          <a:p>
            <a:r>
              <a:rPr lang="en-US" dirty="0"/>
              <a:t>Layers can be reused by images. For example, the </a:t>
            </a:r>
            <a:r>
              <a:rPr lang="en-US" dirty="0" err="1"/>
              <a:t>debian:bullseye</a:t>
            </a:r>
            <a:r>
              <a:rPr lang="en-US" dirty="0"/>
              <a:t> image shares its layer with the </a:t>
            </a:r>
            <a:r>
              <a:rPr lang="en-US" dirty="0" err="1"/>
              <a:t>debian:latest</a:t>
            </a:r>
            <a:r>
              <a:rPr lang="en-US" dirty="0"/>
              <a:t>. Pulling the </a:t>
            </a:r>
            <a:r>
              <a:rPr lang="en-US" dirty="0" err="1"/>
              <a:t>debian:bullseye</a:t>
            </a:r>
            <a:r>
              <a:rPr lang="en-US" dirty="0"/>
              <a:t> image therefore only pulls its metadata, but not its layers, because the layer is already present locally:</a:t>
            </a:r>
          </a:p>
          <a:p>
            <a:pPr marL="0" indent="0">
              <a:buNone/>
            </a:pPr>
            <a:r>
              <a:rPr lang="en-IN" dirty="0"/>
              <a:t>docker image pull </a:t>
            </a:r>
            <a:r>
              <a:rPr lang="en-IN" dirty="0" err="1"/>
              <a:t>debian:bullseye</a:t>
            </a:r>
            <a:endParaRPr lang="en-IN" dirty="0"/>
          </a:p>
        </p:txBody>
      </p:sp>
    </p:spTree>
    <p:extLst>
      <p:ext uri="{BB962C8B-B14F-4D97-AF65-F5344CB8AC3E}">
        <p14:creationId xmlns:p14="http://schemas.microsoft.com/office/powerpoint/2010/main" val="215647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0311-4448-9454-DCEE-83A81708D3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B0C9D9-9171-EA18-F216-935D8290682D}"/>
              </a:ext>
            </a:extLst>
          </p:cNvPr>
          <p:cNvPicPr>
            <a:picLocks noGrp="1" noChangeAspect="1"/>
          </p:cNvPicPr>
          <p:nvPr>
            <p:ph idx="1"/>
          </p:nvPr>
        </p:nvPicPr>
        <p:blipFill>
          <a:blip r:embed="rId2"/>
          <a:stretch>
            <a:fillRect/>
          </a:stretch>
        </p:blipFill>
        <p:spPr>
          <a:xfrm>
            <a:off x="838200" y="2847414"/>
            <a:ext cx="10515600" cy="2307759"/>
          </a:xfrm>
        </p:spPr>
      </p:pic>
    </p:spTree>
    <p:extLst>
      <p:ext uri="{BB962C8B-B14F-4D97-AF65-F5344CB8AC3E}">
        <p14:creationId xmlns:p14="http://schemas.microsoft.com/office/powerpoint/2010/main" val="2810103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13AD-FAF1-89F8-0524-109EA313CF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CE766CE-B237-FBBD-8D66-C0F609330FA5}"/>
              </a:ext>
            </a:extLst>
          </p:cNvPr>
          <p:cNvPicPr>
            <a:picLocks noGrp="1" noChangeAspect="1"/>
          </p:cNvPicPr>
          <p:nvPr>
            <p:ph idx="1"/>
          </p:nvPr>
        </p:nvPicPr>
        <p:blipFill>
          <a:blip r:embed="rId2"/>
          <a:stretch>
            <a:fillRect/>
          </a:stretch>
        </p:blipFill>
        <p:spPr>
          <a:xfrm>
            <a:off x="838200" y="3714454"/>
            <a:ext cx="10515600" cy="573679"/>
          </a:xfrm>
        </p:spPr>
      </p:pic>
    </p:spTree>
    <p:extLst>
      <p:ext uri="{BB962C8B-B14F-4D97-AF65-F5344CB8AC3E}">
        <p14:creationId xmlns:p14="http://schemas.microsoft.com/office/powerpoint/2010/main" val="248996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078E-5C24-BABB-0D55-9C00375A0E9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F5C8359-28ED-A31A-0C11-6BD1DF3777C8}"/>
              </a:ext>
            </a:extLst>
          </p:cNvPr>
          <p:cNvPicPr>
            <a:picLocks noGrp="1" noChangeAspect="1"/>
          </p:cNvPicPr>
          <p:nvPr>
            <p:ph idx="1"/>
          </p:nvPr>
        </p:nvPicPr>
        <p:blipFill>
          <a:blip r:embed="rId2"/>
          <a:stretch>
            <a:fillRect/>
          </a:stretch>
        </p:blipFill>
        <p:spPr>
          <a:xfrm>
            <a:off x="838200" y="2775668"/>
            <a:ext cx="10515600" cy="2451252"/>
          </a:xfrm>
        </p:spPr>
      </p:pic>
    </p:spTree>
    <p:extLst>
      <p:ext uri="{BB962C8B-B14F-4D97-AF65-F5344CB8AC3E}">
        <p14:creationId xmlns:p14="http://schemas.microsoft.com/office/powerpoint/2010/main" val="300618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9EB2-894B-273C-56AD-169FED39456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FA5DB69-747C-F3C0-73C9-FBE1F0349D94}"/>
              </a:ext>
            </a:extLst>
          </p:cNvPr>
          <p:cNvPicPr>
            <a:picLocks noGrp="1" noChangeAspect="1"/>
          </p:cNvPicPr>
          <p:nvPr>
            <p:ph idx="1"/>
          </p:nvPr>
        </p:nvPicPr>
        <p:blipFill>
          <a:blip r:embed="rId2"/>
          <a:stretch>
            <a:fillRect/>
          </a:stretch>
        </p:blipFill>
        <p:spPr>
          <a:xfrm>
            <a:off x="1713271" y="955291"/>
            <a:ext cx="8089490" cy="4936715"/>
          </a:xfrm>
        </p:spPr>
      </p:pic>
    </p:spTree>
    <p:extLst>
      <p:ext uri="{BB962C8B-B14F-4D97-AF65-F5344CB8AC3E}">
        <p14:creationId xmlns:p14="http://schemas.microsoft.com/office/powerpoint/2010/main" val="13097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E2C0-B41E-0380-81B4-D6C7DBEF0288}"/>
              </a:ext>
            </a:extLst>
          </p:cNvPr>
          <p:cNvSpPr>
            <a:spLocks noGrp="1"/>
          </p:cNvSpPr>
          <p:nvPr>
            <p:ph type="title"/>
          </p:nvPr>
        </p:nvSpPr>
        <p:spPr/>
        <p:txBody>
          <a:bodyPr/>
          <a:lstStyle/>
          <a:p>
            <a:r>
              <a:rPr lang="en-US" dirty="0">
                <a:ea typeface="+mj-lt"/>
                <a:cs typeface="+mj-lt"/>
              </a:rPr>
              <a:t>Following are the disadvantages of Virtualization:</a:t>
            </a:r>
            <a:endParaRPr lang="en-US" dirty="0"/>
          </a:p>
        </p:txBody>
      </p:sp>
      <p:sp>
        <p:nvSpPr>
          <p:cNvPr id="3" name="Content Placeholder 2">
            <a:extLst>
              <a:ext uri="{FF2B5EF4-FFF2-40B4-BE49-F238E27FC236}">
                <a16:creationId xmlns:a16="http://schemas.microsoft.com/office/drawing/2014/main" id="{95B2C0DD-532B-963E-EB72-ECC4BE6D673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Running multiple Virtual Machines leads to unstable performance</a:t>
            </a:r>
            <a:endParaRPr lang="en-US" dirty="0">
              <a:cs typeface="Calibri" panose="020F0502020204030204"/>
            </a:endParaRPr>
          </a:p>
          <a:p>
            <a:pPr algn="just"/>
            <a:r>
              <a:rPr lang="en-US" dirty="0">
                <a:ea typeface="+mn-lt"/>
                <a:cs typeface="+mn-lt"/>
              </a:rPr>
              <a:t>Hypervisors are not as efficient as the host operating system</a:t>
            </a:r>
            <a:endParaRPr lang="en-US" dirty="0"/>
          </a:p>
          <a:p>
            <a:pPr algn="just"/>
            <a:r>
              <a:rPr lang="en-US" dirty="0">
                <a:ea typeface="+mn-lt"/>
                <a:cs typeface="+mn-lt"/>
              </a:rPr>
              <a:t>Boot up process is long and takes time</a:t>
            </a:r>
            <a:endParaRPr lang="en-US" dirty="0"/>
          </a:p>
          <a:p>
            <a:endParaRPr lang="en-US" dirty="0">
              <a:cs typeface="Calibri"/>
            </a:endParaRPr>
          </a:p>
        </p:txBody>
      </p:sp>
    </p:spTree>
    <p:extLst>
      <p:ext uri="{BB962C8B-B14F-4D97-AF65-F5344CB8AC3E}">
        <p14:creationId xmlns:p14="http://schemas.microsoft.com/office/powerpoint/2010/main" val="362782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8A1B-F77E-C0A9-F20C-0881E2B58792}"/>
              </a:ext>
            </a:extLst>
          </p:cNvPr>
          <p:cNvSpPr>
            <a:spLocks noGrp="1"/>
          </p:cNvSpPr>
          <p:nvPr>
            <p:ph type="title"/>
          </p:nvPr>
        </p:nvSpPr>
        <p:spPr/>
        <p:txBody>
          <a:bodyPr/>
          <a:lstStyle/>
          <a:p>
            <a:pPr algn="just"/>
            <a:r>
              <a:rPr lang="en-US" b="1" dirty="0"/>
              <a:t>What is Containerization?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224A6C8-4EE3-2C62-1CFC-00664A779853}"/>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Containerization is the technique of bringing virtualization to the operating system level</a:t>
            </a:r>
          </a:p>
          <a:p>
            <a:endParaRPr lang="en-US" dirty="0">
              <a:cs typeface="Calibri"/>
            </a:endParaRPr>
          </a:p>
          <a:p>
            <a:r>
              <a:rPr lang="en-US" dirty="0">
                <a:ea typeface="+mn-lt"/>
                <a:cs typeface="+mn-lt"/>
              </a:rPr>
              <a:t>While Virtualization brings abstraction to the hardware, Containerization brings abstraction to the operating system. Do note that Containerization is also a type of Virtualization. Containerization is however more efficient because there is no guest OS here and utilizes a host’s operating system, share relevant libraries &amp; resources as and when needed unlike virtual machines. Application specific binaries and libraries of containers run on the host kernel, which makes processing and execution very fast.</a:t>
            </a:r>
            <a:endParaRPr lang="en-US" dirty="0">
              <a:cs typeface="Calibri"/>
            </a:endParaRPr>
          </a:p>
        </p:txBody>
      </p:sp>
    </p:spTree>
    <p:extLst>
      <p:ext uri="{BB962C8B-B14F-4D97-AF65-F5344CB8AC3E}">
        <p14:creationId xmlns:p14="http://schemas.microsoft.com/office/powerpoint/2010/main" val="247506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8D1D-1CD8-0F30-68F0-995873517C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40B259-C3F4-FDB4-7D80-CFB24D3C5860}"/>
              </a:ext>
            </a:extLst>
          </p:cNvPr>
          <p:cNvSpPr>
            <a:spLocks noGrp="1"/>
          </p:cNvSpPr>
          <p:nvPr>
            <p:ph idx="1"/>
          </p:nvPr>
        </p:nvSpPr>
        <p:spPr/>
        <p:txBody>
          <a:bodyPr vert="horz" lIns="91440" tIns="45720" rIns="91440" bIns="45720" rtlCol="0" anchor="t">
            <a:normAutofit/>
          </a:bodyPr>
          <a:lstStyle/>
          <a:p>
            <a:r>
              <a:rPr lang="en-US" b="1" dirty="0"/>
              <a:t>Advantages of Containerization over Virtualization:</a:t>
            </a:r>
            <a:endParaRPr lang="en-US" dirty="0">
              <a:cs typeface="Calibri" panose="020F0502020204030204"/>
            </a:endParaRPr>
          </a:p>
          <a:p>
            <a:r>
              <a:rPr lang="en-US" dirty="0">
                <a:ea typeface="+mn-lt"/>
                <a:cs typeface="+mn-lt"/>
              </a:rPr>
              <a:t>Containers on the same OS kernel are lighter and smaller</a:t>
            </a:r>
            <a:endParaRPr lang="en-US" dirty="0">
              <a:cs typeface="Calibri"/>
            </a:endParaRPr>
          </a:p>
          <a:p>
            <a:r>
              <a:rPr lang="en-US" dirty="0">
                <a:ea typeface="+mn-lt"/>
                <a:cs typeface="+mn-lt"/>
              </a:rPr>
              <a:t>Better resource utilization compared to VMs</a:t>
            </a:r>
            <a:endParaRPr lang="en-US" dirty="0"/>
          </a:p>
          <a:p>
            <a:r>
              <a:rPr lang="en-US" dirty="0">
                <a:ea typeface="+mn-lt"/>
                <a:cs typeface="+mn-lt"/>
              </a:rPr>
              <a:t>Boot-up process is short and takes few seconds</a:t>
            </a:r>
            <a:endParaRPr lang="en-US" dirty="0"/>
          </a:p>
          <a:p>
            <a:endParaRPr lang="en-US" dirty="0">
              <a:cs typeface="Calibri"/>
            </a:endParaRPr>
          </a:p>
        </p:txBody>
      </p:sp>
    </p:spTree>
    <p:extLst>
      <p:ext uri="{BB962C8B-B14F-4D97-AF65-F5344CB8AC3E}">
        <p14:creationId xmlns:p14="http://schemas.microsoft.com/office/powerpoint/2010/main" val="7395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02F2-890F-65DE-CF10-A1167D8E659E}"/>
              </a:ext>
            </a:extLst>
          </p:cNvPr>
          <p:cNvSpPr>
            <a:spLocks noGrp="1"/>
          </p:cNvSpPr>
          <p:nvPr>
            <p:ph type="title"/>
          </p:nvPr>
        </p:nvSpPr>
        <p:spPr/>
        <p:txBody>
          <a:bodyPr>
            <a:normAutofit fontScale="90000"/>
          </a:bodyPr>
          <a:lstStyle/>
          <a:p>
            <a:r>
              <a:rPr lang="en-US" dirty="0">
                <a:ea typeface="+mj-lt"/>
                <a:cs typeface="+mj-lt"/>
              </a:rPr>
              <a:t>All these containers are handled by the containerization layer which is not native to the host operating system.</a:t>
            </a:r>
            <a:endParaRPr lang="en-US" dirty="0"/>
          </a:p>
        </p:txBody>
      </p:sp>
      <p:pic>
        <p:nvPicPr>
          <p:cNvPr id="4" name="Picture 4">
            <a:extLst>
              <a:ext uri="{FF2B5EF4-FFF2-40B4-BE49-F238E27FC236}">
                <a16:creationId xmlns:a16="http://schemas.microsoft.com/office/drawing/2014/main" id="{FBFBDD0E-E286-E883-CE30-D0835C279C7B}"/>
              </a:ext>
            </a:extLst>
          </p:cNvPr>
          <p:cNvPicPr>
            <a:picLocks noGrp="1" noChangeAspect="1"/>
          </p:cNvPicPr>
          <p:nvPr>
            <p:ph idx="1"/>
          </p:nvPr>
        </p:nvPicPr>
        <p:blipFill>
          <a:blip r:embed="rId2"/>
          <a:stretch>
            <a:fillRect/>
          </a:stretch>
        </p:blipFill>
        <p:spPr>
          <a:xfrm>
            <a:off x="3919537" y="2758281"/>
            <a:ext cx="4352925" cy="2486025"/>
          </a:xfrm>
        </p:spPr>
      </p:pic>
    </p:spTree>
    <p:extLst>
      <p:ext uri="{BB962C8B-B14F-4D97-AF65-F5344CB8AC3E}">
        <p14:creationId xmlns:p14="http://schemas.microsoft.com/office/powerpoint/2010/main" val="57032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2261</Words>
  <Application>Microsoft Office PowerPoint</Application>
  <PresentationFormat>Widescreen</PresentationFormat>
  <Paragraphs>144</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Open Sans</vt:lpstr>
      <vt:lpstr>Roboto</vt:lpstr>
      <vt:lpstr>Roboto Mono</vt:lpstr>
      <vt:lpstr>urw-din</vt:lpstr>
      <vt:lpstr>office theme</vt:lpstr>
      <vt:lpstr>Docker Installation </vt:lpstr>
      <vt:lpstr>PowerPoint Presentation</vt:lpstr>
      <vt:lpstr>What is Virtualization? </vt:lpstr>
      <vt:lpstr>The advantages of Virtual Machines or Virtualization are:</vt:lpstr>
      <vt:lpstr>PowerPoint Presentation</vt:lpstr>
      <vt:lpstr>Following are the disadvantages of Virtualization:</vt:lpstr>
      <vt:lpstr>What is Containerization? </vt:lpstr>
      <vt:lpstr>PowerPoint Presentation</vt:lpstr>
      <vt:lpstr>All these containers are handled by the containerization layer which is not native to the host operating system.</vt:lpstr>
      <vt:lpstr>What is Docker?</vt:lpstr>
      <vt:lpstr>PowerPoint Presentation</vt:lpstr>
      <vt:lpstr>Benefits of Docker </vt:lpstr>
      <vt:lpstr>Important Docker concepts.</vt:lpstr>
      <vt:lpstr>Docker container </vt:lpstr>
      <vt:lpstr>Docker image </vt:lpstr>
      <vt:lpstr>Dockerfile </vt:lpstr>
      <vt:lpstr>Docker Hub: </vt:lpstr>
      <vt:lpstr>PowerPoint Presentation</vt:lpstr>
      <vt:lpstr>Docker architecture </vt:lpstr>
      <vt:lpstr>PowerPoint Presentation</vt:lpstr>
      <vt:lpstr>The Docker daemon </vt:lpstr>
      <vt:lpstr>The Docker Client</vt:lpstr>
      <vt:lpstr>Docker Desktop</vt:lpstr>
      <vt:lpstr>Docker registries </vt:lpstr>
      <vt:lpstr>Docker Objects</vt:lpstr>
      <vt:lpstr>Images </vt:lpstr>
      <vt:lpstr>PowerPoint Presentation</vt:lpstr>
      <vt:lpstr>Containers </vt:lpstr>
      <vt:lpstr>PowerPoint Presentation</vt:lpstr>
      <vt:lpstr>PowerPoint Presentation</vt:lpstr>
      <vt:lpstr>PowerPoint Presentation</vt:lpstr>
      <vt:lpstr>Hello World</vt:lpstr>
      <vt:lpstr>docker pull </vt:lpstr>
      <vt:lpstr>Proxy configuration </vt:lpstr>
      <vt:lpstr>Pull an image from Docker Hub </vt:lpstr>
      <vt:lpstr>Pull an image by digest (immutable identifier) </vt:lpstr>
      <vt:lpstr>PowerPoint Presentation</vt:lpstr>
      <vt:lpstr>Docker prints the digest of the image after the pull has finished. In the example above, the digest of the image is:</vt:lpstr>
      <vt:lpstr>Pull from a different registry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Amandeep Kaur</cp:lastModifiedBy>
  <cp:revision>60</cp:revision>
  <dcterms:created xsi:type="dcterms:W3CDTF">2023-02-06T04:17:32Z</dcterms:created>
  <dcterms:modified xsi:type="dcterms:W3CDTF">2023-02-06T08:41:08Z</dcterms:modified>
</cp:coreProperties>
</file>