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327" r:id="rId4"/>
    <p:sldId id="321" r:id="rId5"/>
    <p:sldId id="322" r:id="rId6"/>
    <p:sldId id="323" r:id="rId7"/>
    <p:sldId id="308" r:id="rId8"/>
    <p:sldId id="309" r:id="rId9"/>
    <p:sldId id="310" r:id="rId10"/>
    <p:sldId id="311" r:id="rId11"/>
    <p:sldId id="312" r:id="rId12"/>
    <p:sldId id="313" r:id="rId13"/>
    <p:sldId id="328" r:id="rId14"/>
    <p:sldId id="329" r:id="rId15"/>
    <p:sldId id="337" r:id="rId16"/>
    <p:sldId id="330" r:id="rId17"/>
    <p:sldId id="324" r:id="rId18"/>
    <p:sldId id="325" r:id="rId19"/>
    <p:sldId id="331" r:id="rId20"/>
    <p:sldId id="332" r:id="rId21"/>
    <p:sldId id="314" r:id="rId22"/>
    <p:sldId id="315" r:id="rId23"/>
    <p:sldId id="317" r:id="rId24"/>
    <p:sldId id="333" r:id="rId25"/>
    <p:sldId id="334" r:id="rId26"/>
    <p:sldId id="316" r:id="rId27"/>
    <p:sldId id="335" r:id="rId28"/>
    <p:sldId id="336" r:id="rId29"/>
    <p:sldId id="318" r:id="rId30"/>
    <p:sldId id="320" r:id="rId31"/>
    <p:sldId id="3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0C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94660"/>
  </p:normalViewPr>
  <p:slideViewPr>
    <p:cSldViewPr snapToGrid="0">
      <p:cViewPr varScale="1">
        <p:scale>
          <a:sx n="74" d="100"/>
          <a:sy n="74" d="100"/>
        </p:scale>
        <p:origin x="18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latin typeface="Cabin" panose="020B08030502020200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bin" panose="020B08030502020200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Cabin" panose="020B0803050202020004" pitchFamily="34" charset="0"/>
              </a:defRPr>
            </a:lvl1pPr>
          </a:lstStyle>
          <a:p>
            <a:fld id="{49F3E739-D457-46E5-B626-C9B182A007EE}" type="datetimeFigureOut">
              <a:rPr lang="en-US" smtClean="0"/>
              <a:pPr/>
              <a:t>2/8/2023</a:t>
            </a:fld>
            <a:endParaRPr lang="en-US"/>
          </a:p>
        </p:txBody>
      </p:sp>
      <p:sp>
        <p:nvSpPr>
          <p:cNvPr id="5" name="Footer Placeholder 4"/>
          <p:cNvSpPr>
            <a:spLocks noGrp="1"/>
          </p:cNvSpPr>
          <p:nvPr>
            <p:ph type="ftr" sz="quarter" idx="11"/>
          </p:nvPr>
        </p:nvSpPr>
        <p:spPr/>
        <p:txBody>
          <a:bodyPr/>
          <a:lstStyle>
            <a:lvl1pPr>
              <a:defRPr>
                <a:latin typeface="Cabin" panose="020B08030502020200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Cabin" panose="020B0803050202020004" pitchFamily="34" charset="0"/>
              </a:defRPr>
            </a:lvl1pPr>
          </a:lstStyle>
          <a:p>
            <a:fld id="{BCE7406B-BAC9-4C38-89ED-BD1EC7E28BA0}" type="slidenum">
              <a:rPr lang="en-US" smtClean="0"/>
              <a:pPr/>
              <a:t>‹#›</a:t>
            </a:fld>
            <a:endParaRPr lang="en-US"/>
          </a:p>
        </p:txBody>
      </p:sp>
    </p:spTree>
    <p:extLst>
      <p:ext uri="{BB962C8B-B14F-4D97-AF65-F5344CB8AC3E}">
        <p14:creationId xmlns:p14="http://schemas.microsoft.com/office/powerpoint/2010/main" val="266480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3E739-D457-46E5-B626-C9B182A007EE}"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406B-BAC9-4C38-89ED-BD1EC7E28BA0}" type="slidenum">
              <a:rPr lang="en-US" smtClean="0"/>
              <a:pPr/>
              <a:t>‹#›</a:t>
            </a:fld>
            <a:endParaRPr lang="en-US"/>
          </a:p>
        </p:txBody>
      </p:sp>
    </p:spTree>
    <p:extLst>
      <p:ext uri="{BB962C8B-B14F-4D97-AF65-F5344CB8AC3E}">
        <p14:creationId xmlns:p14="http://schemas.microsoft.com/office/powerpoint/2010/main" val="316585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3E739-D457-46E5-B626-C9B182A007EE}"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406B-BAC9-4C38-89ED-BD1EC7E28BA0}" type="slidenum">
              <a:rPr lang="en-US" smtClean="0"/>
              <a:pPr/>
              <a:t>‹#›</a:t>
            </a:fld>
            <a:endParaRPr lang="en-US"/>
          </a:p>
        </p:txBody>
      </p:sp>
    </p:spTree>
    <p:extLst>
      <p:ext uri="{BB962C8B-B14F-4D97-AF65-F5344CB8AC3E}">
        <p14:creationId xmlns:p14="http://schemas.microsoft.com/office/powerpoint/2010/main" val="365303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39214"/>
            <a:ext cx="10515600" cy="667609"/>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9F3E739-D457-46E5-B626-C9B182A007EE}"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406B-BAC9-4C38-89ED-BD1EC7E28BA0}" type="slidenum">
              <a:rPr lang="en-US" smtClean="0"/>
              <a:pPr/>
              <a:t>‹#›</a:t>
            </a:fld>
            <a:endParaRPr lang="en-US"/>
          </a:p>
        </p:txBody>
      </p:sp>
    </p:spTree>
    <p:extLst>
      <p:ext uri="{BB962C8B-B14F-4D97-AF65-F5344CB8AC3E}">
        <p14:creationId xmlns:p14="http://schemas.microsoft.com/office/powerpoint/2010/main" val="84214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3E739-D457-46E5-B626-C9B182A007EE}"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406B-BAC9-4C38-89ED-BD1EC7E28BA0}" type="slidenum">
              <a:rPr lang="en-US" smtClean="0"/>
              <a:pPr/>
              <a:t>‹#›</a:t>
            </a:fld>
            <a:endParaRPr lang="en-US"/>
          </a:p>
        </p:txBody>
      </p:sp>
    </p:spTree>
    <p:extLst>
      <p:ext uri="{BB962C8B-B14F-4D97-AF65-F5344CB8AC3E}">
        <p14:creationId xmlns:p14="http://schemas.microsoft.com/office/powerpoint/2010/main" val="10276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F3E739-D457-46E5-B626-C9B182A007EE}"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406B-BAC9-4C38-89ED-BD1EC7E28BA0}" type="slidenum">
              <a:rPr lang="en-US" smtClean="0"/>
              <a:pPr/>
              <a:t>‹#›</a:t>
            </a:fld>
            <a:endParaRPr lang="en-US"/>
          </a:p>
        </p:txBody>
      </p:sp>
    </p:spTree>
    <p:extLst>
      <p:ext uri="{BB962C8B-B14F-4D97-AF65-F5344CB8AC3E}">
        <p14:creationId xmlns:p14="http://schemas.microsoft.com/office/powerpoint/2010/main" val="246356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F3E739-D457-46E5-B626-C9B182A007EE}" type="datetimeFigureOut">
              <a:rPr lang="en-US" smtClean="0"/>
              <a:pPr/>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7406B-BAC9-4C38-89ED-BD1EC7E28BA0}" type="slidenum">
              <a:rPr lang="en-US" smtClean="0"/>
              <a:pPr/>
              <a:t>‹#›</a:t>
            </a:fld>
            <a:endParaRPr lang="en-US"/>
          </a:p>
        </p:txBody>
      </p:sp>
    </p:spTree>
    <p:extLst>
      <p:ext uri="{BB962C8B-B14F-4D97-AF65-F5344CB8AC3E}">
        <p14:creationId xmlns:p14="http://schemas.microsoft.com/office/powerpoint/2010/main" val="228142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F3E739-D457-46E5-B626-C9B182A007EE}" type="datetimeFigureOut">
              <a:rPr lang="en-US" smtClean="0"/>
              <a:pPr/>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7406B-BAC9-4C38-89ED-BD1EC7E28BA0}" type="slidenum">
              <a:rPr lang="en-US" smtClean="0"/>
              <a:pPr/>
              <a:t>‹#›</a:t>
            </a:fld>
            <a:endParaRPr lang="en-US"/>
          </a:p>
        </p:txBody>
      </p:sp>
    </p:spTree>
    <p:extLst>
      <p:ext uri="{BB962C8B-B14F-4D97-AF65-F5344CB8AC3E}">
        <p14:creationId xmlns:p14="http://schemas.microsoft.com/office/powerpoint/2010/main" val="46314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3E739-D457-46E5-B626-C9B182A007EE}" type="datetimeFigureOut">
              <a:rPr lang="en-US" smtClean="0"/>
              <a:pPr/>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7406B-BAC9-4C38-89ED-BD1EC7E28BA0}" type="slidenum">
              <a:rPr lang="en-US" smtClean="0"/>
              <a:pPr/>
              <a:t>‹#›</a:t>
            </a:fld>
            <a:endParaRPr lang="en-US"/>
          </a:p>
        </p:txBody>
      </p:sp>
    </p:spTree>
    <p:extLst>
      <p:ext uri="{BB962C8B-B14F-4D97-AF65-F5344CB8AC3E}">
        <p14:creationId xmlns:p14="http://schemas.microsoft.com/office/powerpoint/2010/main" val="403419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F3E739-D457-46E5-B626-C9B182A007EE}"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406B-BAC9-4C38-89ED-BD1EC7E28BA0}" type="slidenum">
              <a:rPr lang="en-US" smtClean="0"/>
              <a:pPr/>
              <a:t>‹#›</a:t>
            </a:fld>
            <a:endParaRPr lang="en-US"/>
          </a:p>
        </p:txBody>
      </p:sp>
    </p:spTree>
    <p:extLst>
      <p:ext uri="{BB962C8B-B14F-4D97-AF65-F5344CB8AC3E}">
        <p14:creationId xmlns:p14="http://schemas.microsoft.com/office/powerpoint/2010/main" val="296411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F3E739-D457-46E5-B626-C9B182A007EE}"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406B-BAC9-4C38-89ED-BD1EC7E28BA0}" type="slidenum">
              <a:rPr lang="en-US" smtClean="0"/>
              <a:pPr/>
              <a:t>‹#›</a:t>
            </a:fld>
            <a:endParaRPr lang="en-US"/>
          </a:p>
        </p:txBody>
      </p:sp>
    </p:spTree>
    <p:extLst>
      <p:ext uri="{BB962C8B-B14F-4D97-AF65-F5344CB8AC3E}">
        <p14:creationId xmlns:p14="http://schemas.microsoft.com/office/powerpoint/2010/main" val="357858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5492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67968"/>
            <a:ext cx="10515600" cy="49089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bin" panose="020B0803050202020004" pitchFamily="34" charset="0"/>
              </a:defRPr>
            </a:lvl1pPr>
          </a:lstStyle>
          <a:p>
            <a:fld id="{49F3E739-D457-46E5-B626-C9B182A007EE}" type="datetimeFigureOut">
              <a:rPr lang="en-US" smtClean="0"/>
              <a:pPr/>
              <a:t>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bin" panose="020B08030502020200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bin" panose="020B0803050202020004" pitchFamily="34" charset="0"/>
              </a:defRPr>
            </a:lvl1pPr>
          </a:lstStyle>
          <a:p>
            <a:fld id="{BCE7406B-BAC9-4C38-89ED-BD1EC7E28BA0}" type="slidenum">
              <a:rPr lang="en-US" smtClean="0"/>
              <a:pPr/>
              <a:t>‹#›</a:t>
            </a:fld>
            <a:endParaRPr lang="en-US"/>
          </a:p>
        </p:txBody>
      </p:sp>
      <p:cxnSp>
        <p:nvCxnSpPr>
          <p:cNvPr id="8" name="Straight Connector 7"/>
          <p:cNvCxnSpPr/>
          <p:nvPr userDrawn="1"/>
        </p:nvCxnSpPr>
        <p:spPr>
          <a:xfrm>
            <a:off x="838200" y="1011936"/>
            <a:ext cx="10515600" cy="0"/>
          </a:xfrm>
          <a:prstGeom prst="line">
            <a:avLst/>
          </a:prstGeom>
          <a:ln w="47625"/>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13"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76962" y="6158602"/>
            <a:ext cx="870204" cy="673529"/>
          </a:xfrm>
          <a:prstGeom prst="rect">
            <a:avLst/>
          </a:prstGeom>
        </p:spPr>
      </p:pic>
    </p:spTree>
    <p:extLst>
      <p:ext uri="{BB962C8B-B14F-4D97-AF65-F5344CB8AC3E}">
        <p14:creationId xmlns:p14="http://schemas.microsoft.com/office/powerpoint/2010/main" val="486055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bin" panose="020B0803050202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bin" panose="020B0803050202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Cabin" panose="020B0803050202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Cabin" panose="020B0803050202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Cabin" panose="020B0803050202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Cabin" panose="020B0803050202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barbier/Dockerfile-Basics-Docker-Workshop-2-Twitter/blob/master/slide_6/Dockerfi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barbier/Dockerfile-Basics-Docker-Workshop-2-Twitter/blob/master/slide_7/Dockerfi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barbier/Dockerfile-Basics-Docker-Workshop-2-Twitter/blob/master/slide_8/Dockerfi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jbarbier/Dockerfile-Basics-Docker-Workshop-2-Twitter/blob/master/slide_9/Dockerfi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jbarbier/Dockerfile-Basics-Docker-Workshop-2-Twitter/blob/master/slide_10/Dockerfi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github.com/jbarbier/Dockerfile-Basics-Docker-Workshop-2-Twitter/blob/master/memcached/test.py" TargetMode="External"/><Relationship Id="rId7" Type="http://schemas.openxmlformats.org/officeDocument/2006/relationships/image" Target="../media/image9.jpeg"/><Relationship Id="rId2" Type="http://schemas.openxmlformats.org/officeDocument/2006/relationships/hyperlink" Target="https://github.com/jbarbier/Dockerfile-Basics-Docker-Workshop-2-Twitter/blob/master/memcached/Dockerfile"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github.com/jbarbier/Dockerfile-Basics-Docker-Workshop-2-Twitter/blob/master/memcached/test.php" TargetMode="External"/><Relationship Id="rId4" Type="http://schemas.openxmlformats.org/officeDocument/2006/relationships/hyperlink" Target="https://github.com/jbarbier/Dockerfile-Basics-Docker-Workshop-2-Twitter/blob/master/memcached/test.r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docker.io/learn/dockerfil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55" y="3467595"/>
            <a:ext cx="10940902" cy="2146000"/>
          </a:xfrm>
        </p:spPr>
        <p:txBody>
          <a:bodyPr>
            <a:normAutofit/>
          </a:bodyPr>
          <a:lstStyle/>
          <a:p>
            <a:r>
              <a:rPr lang="en-US" dirty="0" err="1"/>
              <a:t>Dockerfiles</a:t>
            </a:r>
            <a:r>
              <a:rPr lang="en-US" dirty="0"/>
              <a:t> basics</a:t>
            </a:r>
            <a:endParaRPr lang="en-US" dirty="0">
              <a:solidFill>
                <a:srgbClr val="00B0F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0329" y="0"/>
            <a:ext cx="5663055" cy="4383148"/>
          </a:xfrm>
          <a:prstGeom prst="rect">
            <a:avLst/>
          </a:prstGeom>
        </p:spPr>
      </p:pic>
      <p:pic>
        <p:nvPicPr>
          <p:cNvPr id="1026" name="Picture 2" descr="C:\Users\ju\Desktop\new_twitter_logo.jpg"/>
          <p:cNvPicPr>
            <a:picLocks noChangeAspect="1" noChangeArrowheads="1"/>
          </p:cNvPicPr>
          <p:nvPr/>
        </p:nvPicPr>
        <p:blipFill>
          <a:blip r:embed="rId3" cstate="print"/>
          <a:srcRect/>
          <a:stretch>
            <a:fillRect/>
          </a:stretch>
        </p:blipFill>
        <p:spPr bwMode="auto">
          <a:xfrm>
            <a:off x="10710545" y="6482359"/>
            <a:ext cx="464022" cy="319660"/>
          </a:xfrm>
          <a:prstGeom prst="rect">
            <a:avLst/>
          </a:prstGeom>
          <a:noFill/>
        </p:spPr>
      </p:pic>
      <p:sp>
        <p:nvSpPr>
          <p:cNvPr id="8" name="TextBox 7"/>
          <p:cNvSpPr txBox="1"/>
          <p:nvPr/>
        </p:nvSpPr>
        <p:spPr>
          <a:xfrm>
            <a:off x="679509" y="6438334"/>
            <a:ext cx="2306973" cy="369332"/>
          </a:xfrm>
          <a:prstGeom prst="rect">
            <a:avLst/>
          </a:prstGeom>
          <a:noFill/>
        </p:spPr>
        <p:txBody>
          <a:bodyPr wrap="square" rtlCol="0">
            <a:spAutoFit/>
          </a:bodyPr>
          <a:lstStyle/>
          <a:p>
            <a:r>
              <a:rPr lang="en-US" dirty="0" err="1"/>
              <a:t>Docker</a:t>
            </a:r>
            <a:r>
              <a:rPr lang="en-US" dirty="0"/>
              <a:t> version 0.6.6</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rcRect l="19557" t="16351" r="18765" b="36851"/>
          <a:stretch>
            <a:fillRect/>
          </a:stretch>
        </p:blipFill>
        <p:spPr>
          <a:xfrm>
            <a:off x="58723" y="6428725"/>
            <a:ext cx="645265" cy="378941"/>
          </a:xfrm>
          <a:prstGeom prst="rect">
            <a:avLst/>
          </a:prstGeom>
        </p:spPr>
      </p:pic>
    </p:spTree>
    <p:extLst>
      <p:ext uri="{BB962C8B-B14F-4D97-AF65-F5344CB8AC3E}">
        <p14:creationId xmlns:p14="http://schemas.microsoft.com/office/powerpoint/2010/main" val="14377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56736" y="1318054"/>
            <a:ext cx="10495005" cy="2347784"/>
          </a:xfrm>
          <a:prstGeom prst="rect">
            <a:avLst/>
          </a:prstGeom>
          <a:solidFill>
            <a:schemeClr val="bg2"/>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21594"/>
            <a:ext cx="10515600" cy="667609"/>
          </a:xfrm>
        </p:spPr>
        <p:txBody>
          <a:bodyPr>
            <a:normAutofit fontScale="90000"/>
          </a:bodyPr>
          <a:lstStyle/>
          <a:p>
            <a:r>
              <a:rPr lang="en-US" dirty="0"/>
              <a:t>Example: </a:t>
            </a:r>
            <a:r>
              <a:rPr lang="en-US" dirty="0" err="1"/>
              <a:t>Memcached</a:t>
            </a:r>
            <a:endParaRPr lang="en-US" dirty="0"/>
          </a:p>
        </p:txBody>
      </p:sp>
      <p:sp>
        <p:nvSpPr>
          <p:cNvPr id="3" name="Content Placeholder 2"/>
          <p:cNvSpPr>
            <a:spLocks noGrp="1"/>
          </p:cNvSpPr>
          <p:nvPr>
            <p:ph idx="1"/>
          </p:nvPr>
        </p:nvSpPr>
        <p:spPr/>
        <p:txBody>
          <a:bodyPr>
            <a:normAutofit/>
          </a:bodyPr>
          <a:lstStyle/>
          <a:p>
            <a:pPr>
              <a:buNone/>
            </a:pPr>
            <a:r>
              <a:rPr lang="en-US" dirty="0"/>
              <a:t>FROM </a:t>
            </a:r>
            <a:r>
              <a:rPr lang="en-US" dirty="0" err="1"/>
              <a:t>ubuntu</a:t>
            </a:r>
            <a:endParaRPr lang="en-US" dirty="0"/>
          </a:p>
          <a:p>
            <a:pPr>
              <a:buNone/>
            </a:pPr>
            <a:r>
              <a:rPr lang="en-US" dirty="0"/>
              <a:t>RUN echo "</a:t>
            </a:r>
            <a:r>
              <a:rPr lang="en-US" dirty="0" err="1"/>
              <a:t>deb</a:t>
            </a:r>
            <a:r>
              <a:rPr lang="en-US" dirty="0"/>
              <a:t> http://archive.ubuntu.com/ubuntu precise main universe" &gt; /etc/apt/</a:t>
            </a:r>
            <a:r>
              <a:rPr lang="en-US" dirty="0" err="1"/>
              <a:t>sources.list</a:t>
            </a:r>
            <a:endParaRPr lang="en-US" dirty="0"/>
          </a:p>
          <a:p>
            <a:pPr>
              <a:buNone/>
            </a:pPr>
            <a:r>
              <a:rPr lang="en-US" dirty="0"/>
              <a:t>RUN apt-get update</a:t>
            </a:r>
          </a:p>
          <a:p>
            <a:pPr>
              <a:buNone/>
            </a:pPr>
            <a:r>
              <a:rPr lang="en-US" dirty="0"/>
              <a:t>RUN apt-get install -y </a:t>
            </a:r>
            <a:r>
              <a:rPr lang="en-US" dirty="0" err="1"/>
              <a:t>memcached</a:t>
            </a:r>
            <a:br>
              <a:rPr lang="en-US" dirty="0"/>
            </a:br>
            <a:endParaRPr lang="en-US" sz="1100" dirty="0"/>
          </a:p>
          <a:p>
            <a:r>
              <a:rPr lang="en-US" dirty="0" err="1"/>
              <a:t>Dockerfile</a:t>
            </a:r>
            <a:r>
              <a:rPr lang="en-US" dirty="0"/>
              <a:t>: </a:t>
            </a:r>
            <a:r>
              <a:rPr lang="en-US" sz="1400" dirty="0">
                <a:solidFill>
                  <a:srgbClr val="00B0F0"/>
                </a:solidFill>
                <a:hlinkClick r:id="rId2"/>
              </a:rPr>
              <a:t>https://github.com/jbarbier/Dockerfile-Basics-Docker-Workshop-2-Twitter/blob/master/slide_6/Dockerfile</a:t>
            </a:r>
            <a:endParaRPr lang="en-US" dirty="0">
              <a:solidFill>
                <a:srgbClr val="00B0F0"/>
              </a:solidFill>
            </a:endParaRPr>
          </a:p>
          <a:p>
            <a:endParaRPr lang="en-US" dirty="0"/>
          </a:p>
          <a:p>
            <a:r>
              <a:rPr lang="en-US" dirty="0"/>
              <a:t>Test it</a:t>
            </a:r>
          </a:p>
        </p:txBody>
      </p:sp>
      <p:sp>
        <p:nvSpPr>
          <p:cNvPr id="5" name="Rectangle 4"/>
          <p:cNvSpPr/>
          <p:nvPr/>
        </p:nvSpPr>
        <p:spPr>
          <a:xfrm>
            <a:off x="856736" y="5420500"/>
            <a:ext cx="10495006" cy="93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buNone/>
            </a:pPr>
            <a:r>
              <a:rPr lang="de-DE" sz="2800" dirty="0"/>
              <a:t>$ docker run -i -t memcached_d1 /bin/bash</a:t>
            </a:r>
          </a:p>
          <a:p>
            <a:pPr lvl="1">
              <a:buNone/>
            </a:pPr>
            <a:r>
              <a:rPr lang="en-US" sz="2800" dirty="0"/>
              <a:t>root@1f452c9442fb:/# </a:t>
            </a:r>
            <a:r>
              <a:rPr lang="en-US" sz="2800" dirty="0" err="1"/>
              <a:t>memcached</a:t>
            </a:r>
            <a:r>
              <a:rPr lang="en-US" sz="2800" dirty="0"/>
              <a:t> -u daemon -</a:t>
            </a:r>
            <a:r>
              <a:rPr lang="en-US" sz="2800" dirty="0" err="1"/>
              <a:t>vvv</a:t>
            </a:r>
            <a:endParaRPr lang="en-US" sz="2800" dirty="0"/>
          </a:p>
        </p:txBody>
      </p:sp>
      <p:sp>
        <p:nvSpPr>
          <p:cNvPr id="6" name="Rectangle 5"/>
          <p:cNvSpPr/>
          <p:nvPr/>
        </p:nvSpPr>
        <p:spPr>
          <a:xfrm>
            <a:off x="877329" y="4312513"/>
            <a:ext cx="10495006" cy="5478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de-DE" sz="2800" dirty="0"/>
              <a:t>$ </a:t>
            </a:r>
            <a:r>
              <a:rPr lang="en-US" sz="2800" dirty="0" err="1"/>
              <a:t>docker</a:t>
            </a:r>
            <a:r>
              <a:rPr lang="en-US" sz="2800" dirty="0"/>
              <a:t> build –t memcached_d1 .</a:t>
            </a:r>
          </a:p>
        </p:txBody>
      </p:sp>
    </p:spTree>
    <p:extLst>
      <p:ext uri="{BB962C8B-B14F-4D97-AF65-F5344CB8AC3E}">
        <p14:creationId xmlns:p14="http://schemas.microsoft.com/office/powerpoint/2010/main" val="3467623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0260" y="1993557"/>
            <a:ext cx="10478529" cy="4431957"/>
          </a:xfrm>
          <a:prstGeom prst="rect">
            <a:avLst/>
          </a:prstGeom>
          <a:solidFill>
            <a:schemeClr val="bg2"/>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21594"/>
            <a:ext cx="10515600" cy="667609"/>
          </a:xfrm>
        </p:spPr>
        <p:txBody>
          <a:bodyPr>
            <a:normAutofit fontScale="90000"/>
          </a:bodyPr>
          <a:lstStyle/>
          <a:p>
            <a:r>
              <a:rPr lang="en-US" dirty="0">
                <a:solidFill>
                  <a:srgbClr val="00B0F0"/>
                </a:solidFill>
              </a:rPr>
              <a:t>#Commenting</a:t>
            </a:r>
            <a:endParaRPr lang="en-US" dirty="0"/>
          </a:p>
        </p:txBody>
      </p:sp>
      <p:sp>
        <p:nvSpPr>
          <p:cNvPr id="3" name="Content Placeholder 2"/>
          <p:cNvSpPr>
            <a:spLocks noGrp="1"/>
          </p:cNvSpPr>
          <p:nvPr>
            <p:ph idx="1"/>
          </p:nvPr>
        </p:nvSpPr>
        <p:spPr>
          <a:xfrm>
            <a:off x="838200" y="1267968"/>
            <a:ext cx="10515600" cy="5217892"/>
          </a:xfrm>
        </p:spPr>
        <p:txBody>
          <a:bodyPr>
            <a:normAutofit fontScale="55000" lnSpcReduction="20000"/>
          </a:bodyPr>
          <a:lstStyle/>
          <a:p>
            <a:r>
              <a:rPr lang="en-US" dirty="0"/>
              <a:t>#</a:t>
            </a:r>
          </a:p>
          <a:p>
            <a:r>
              <a:rPr lang="en-US" dirty="0" err="1"/>
              <a:t>Dockerfile</a:t>
            </a:r>
            <a:r>
              <a:rPr lang="en-US" dirty="0"/>
              <a:t>: </a:t>
            </a:r>
            <a:r>
              <a:rPr lang="en-US" dirty="0">
                <a:solidFill>
                  <a:srgbClr val="00B0F0"/>
                </a:solidFill>
                <a:hlinkClick r:id="rId2"/>
              </a:rPr>
              <a:t>https://github.com/jbarbier/Dockerfile-Basics-Docker-Workshop-2-Twitter/blob/master/slide_7/Dockerfile</a:t>
            </a:r>
            <a:endParaRPr lang="en-US" dirty="0">
              <a:solidFill>
                <a:srgbClr val="00B0F0"/>
              </a:solidFill>
            </a:endParaRPr>
          </a:p>
          <a:p>
            <a:endParaRPr lang="en-US" dirty="0"/>
          </a:p>
          <a:p>
            <a:pPr>
              <a:buNone/>
            </a:pPr>
            <a:r>
              <a:rPr lang="en-US" sz="3400" dirty="0"/>
              <a:t># </a:t>
            </a:r>
            <a:r>
              <a:rPr lang="en-US" sz="3400" dirty="0" err="1"/>
              <a:t>Memcached</a:t>
            </a:r>
            <a:endParaRPr lang="en-US" sz="3400" dirty="0"/>
          </a:p>
          <a:p>
            <a:pPr>
              <a:buNone/>
            </a:pPr>
            <a:r>
              <a:rPr lang="en-US" sz="3400" dirty="0"/>
              <a:t>#</a:t>
            </a:r>
          </a:p>
          <a:p>
            <a:pPr>
              <a:buNone/>
            </a:pPr>
            <a:r>
              <a:rPr lang="en-US" sz="3400" dirty="0"/>
              <a:t># VERSION 1.0</a:t>
            </a:r>
          </a:p>
          <a:p>
            <a:pPr>
              <a:buNone/>
            </a:pPr>
            <a:endParaRPr lang="en-US" sz="3400" dirty="0"/>
          </a:p>
          <a:p>
            <a:pPr>
              <a:buNone/>
            </a:pPr>
            <a:r>
              <a:rPr lang="en-US" sz="3400" dirty="0"/>
              <a:t># use the </a:t>
            </a:r>
            <a:r>
              <a:rPr lang="en-US" sz="3400" dirty="0" err="1"/>
              <a:t>ubuntu</a:t>
            </a:r>
            <a:r>
              <a:rPr lang="en-US" sz="3400" dirty="0"/>
              <a:t> base image provided by </a:t>
            </a:r>
            <a:r>
              <a:rPr lang="en-US" sz="3400" dirty="0" err="1"/>
              <a:t>Docker</a:t>
            </a:r>
            <a:endParaRPr lang="en-US" sz="3400" dirty="0"/>
          </a:p>
          <a:p>
            <a:pPr>
              <a:buNone/>
            </a:pPr>
            <a:r>
              <a:rPr lang="en-US" sz="3400" dirty="0"/>
              <a:t>FROM </a:t>
            </a:r>
            <a:r>
              <a:rPr lang="en-US" sz="3400" dirty="0" err="1"/>
              <a:t>ubuntu</a:t>
            </a:r>
            <a:endParaRPr lang="en-US" sz="3400" dirty="0"/>
          </a:p>
          <a:p>
            <a:pPr>
              <a:buNone/>
            </a:pPr>
            <a:endParaRPr lang="en-US" sz="3400" dirty="0"/>
          </a:p>
          <a:p>
            <a:pPr>
              <a:buNone/>
            </a:pPr>
            <a:r>
              <a:rPr lang="en-US" sz="3400" dirty="0"/>
              <a:t># make sure the package repository is up to date</a:t>
            </a:r>
          </a:p>
          <a:p>
            <a:pPr>
              <a:buNone/>
            </a:pPr>
            <a:r>
              <a:rPr lang="en-US" sz="3400" dirty="0"/>
              <a:t>RUN echo "</a:t>
            </a:r>
            <a:r>
              <a:rPr lang="en-US" sz="3400" dirty="0" err="1"/>
              <a:t>deb</a:t>
            </a:r>
            <a:r>
              <a:rPr lang="en-US" sz="3400" dirty="0"/>
              <a:t> http://archive.ubuntu.com/ubuntu precise main universe" &gt; /etc/apt/</a:t>
            </a:r>
            <a:r>
              <a:rPr lang="en-US" sz="3400" dirty="0" err="1"/>
              <a:t>sources.list</a:t>
            </a:r>
            <a:endParaRPr lang="en-US" sz="3400" dirty="0"/>
          </a:p>
          <a:p>
            <a:pPr>
              <a:buNone/>
            </a:pPr>
            <a:r>
              <a:rPr lang="en-US" sz="3400" dirty="0"/>
              <a:t>RUN apt-get update</a:t>
            </a:r>
          </a:p>
          <a:p>
            <a:pPr>
              <a:buNone/>
            </a:pPr>
            <a:endParaRPr lang="en-US" sz="3400" dirty="0"/>
          </a:p>
          <a:p>
            <a:pPr>
              <a:buNone/>
            </a:pPr>
            <a:r>
              <a:rPr lang="en-US" sz="3400" dirty="0"/>
              <a:t># install </a:t>
            </a:r>
            <a:r>
              <a:rPr lang="en-US" sz="3400" dirty="0" err="1"/>
              <a:t>memcached</a:t>
            </a:r>
            <a:endParaRPr lang="en-US" sz="3400" dirty="0"/>
          </a:p>
          <a:p>
            <a:pPr>
              <a:buNone/>
            </a:pPr>
            <a:r>
              <a:rPr lang="en-US" sz="3400" dirty="0"/>
              <a:t>RUN apt-get install -y </a:t>
            </a:r>
            <a:r>
              <a:rPr lang="en-US" sz="3400" dirty="0" err="1"/>
              <a:t>memcached</a:t>
            </a:r>
            <a:endParaRPr lang="en-US" sz="3400" dirty="0"/>
          </a:p>
        </p:txBody>
      </p:sp>
    </p:spTree>
    <p:extLst>
      <p:ext uri="{BB962C8B-B14F-4D97-AF65-F5344CB8AC3E}">
        <p14:creationId xmlns:p14="http://schemas.microsoft.com/office/powerpoint/2010/main" val="274928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0260" y="2314833"/>
            <a:ext cx="10478529" cy="4423718"/>
          </a:xfrm>
          <a:prstGeom prst="rect">
            <a:avLst/>
          </a:prstGeom>
          <a:solidFill>
            <a:schemeClr val="bg2"/>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21594"/>
            <a:ext cx="10515600" cy="667609"/>
          </a:xfrm>
        </p:spPr>
        <p:txBody>
          <a:bodyPr>
            <a:normAutofit fontScale="90000"/>
          </a:bodyPr>
          <a:lstStyle/>
          <a:p>
            <a:r>
              <a:rPr lang="en-US" dirty="0"/>
              <a:t>MAINTAINER</a:t>
            </a:r>
          </a:p>
        </p:txBody>
      </p:sp>
      <p:sp>
        <p:nvSpPr>
          <p:cNvPr id="3" name="Content Placeholder 2"/>
          <p:cNvSpPr>
            <a:spLocks noGrp="1"/>
          </p:cNvSpPr>
          <p:nvPr>
            <p:ph idx="1"/>
          </p:nvPr>
        </p:nvSpPr>
        <p:spPr>
          <a:xfrm>
            <a:off x="838200" y="1267968"/>
            <a:ext cx="10515600" cy="5590032"/>
          </a:xfrm>
        </p:spPr>
        <p:txBody>
          <a:bodyPr>
            <a:normAutofit fontScale="55000" lnSpcReduction="20000"/>
          </a:bodyPr>
          <a:lstStyle/>
          <a:p>
            <a:r>
              <a:rPr lang="en-US" dirty="0"/>
              <a:t>specify name / contact of the person maintaining the </a:t>
            </a:r>
            <a:r>
              <a:rPr lang="en-US" dirty="0" err="1"/>
              <a:t>Dockerfile</a:t>
            </a:r>
            <a:endParaRPr lang="en-US" dirty="0"/>
          </a:p>
          <a:p>
            <a:r>
              <a:rPr lang="en-US" dirty="0"/>
              <a:t>Example: </a:t>
            </a:r>
            <a:r>
              <a:rPr lang="fr-FR" dirty="0"/>
              <a:t>MAINTAINER Julien, julien@docker.com</a:t>
            </a:r>
          </a:p>
          <a:p>
            <a:r>
              <a:rPr lang="en-US" dirty="0" err="1"/>
              <a:t>Dockerfile</a:t>
            </a:r>
            <a:r>
              <a:rPr lang="en-US" dirty="0"/>
              <a:t>: </a:t>
            </a:r>
            <a:r>
              <a:rPr lang="en-US" dirty="0">
                <a:hlinkClick r:id="rId2"/>
              </a:rPr>
              <a:t>https://github.com/jbarbier/Dockerfile-Basics-Docker-Workshop-2-Twitter/blob/master/slide_8/Dockerfile</a:t>
            </a:r>
            <a:endParaRPr lang="en-US" dirty="0"/>
          </a:p>
          <a:p>
            <a:pPr>
              <a:buNone/>
            </a:pPr>
            <a:endParaRPr lang="fr-FR" dirty="0"/>
          </a:p>
          <a:p>
            <a:pPr>
              <a:buNone/>
            </a:pPr>
            <a:r>
              <a:rPr lang="fr-FR" dirty="0"/>
              <a:t># </a:t>
            </a:r>
            <a:r>
              <a:rPr lang="fr-FR" dirty="0" err="1"/>
              <a:t>Memcached</a:t>
            </a:r>
            <a:endParaRPr lang="fr-FR" dirty="0"/>
          </a:p>
          <a:p>
            <a:pPr>
              <a:buNone/>
            </a:pPr>
            <a:r>
              <a:rPr lang="fr-FR" dirty="0"/>
              <a:t>#</a:t>
            </a:r>
          </a:p>
          <a:p>
            <a:pPr>
              <a:buNone/>
            </a:pPr>
            <a:r>
              <a:rPr lang="fr-FR" dirty="0"/>
              <a:t># VERSION       1.0</a:t>
            </a:r>
          </a:p>
          <a:p>
            <a:endParaRPr lang="fr-FR" dirty="0"/>
          </a:p>
          <a:p>
            <a:pPr>
              <a:buNone/>
            </a:pPr>
            <a:r>
              <a:rPr lang="fr-FR" dirty="0"/>
              <a:t># use the </a:t>
            </a:r>
            <a:r>
              <a:rPr lang="fr-FR" dirty="0" err="1"/>
              <a:t>ubuntu</a:t>
            </a:r>
            <a:r>
              <a:rPr lang="fr-FR" dirty="0"/>
              <a:t> base image </a:t>
            </a:r>
            <a:r>
              <a:rPr lang="fr-FR" dirty="0" err="1"/>
              <a:t>provided</a:t>
            </a:r>
            <a:r>
              <a:rPr lang="fr-FR" dirty="0"/>
              <a:t> by Docker</a:t>
            </a:r>
          </a:p>
          <a:p>
            <a:pPr>
              <a:buNone/>
            </a:pPr>
            <a:r>
              <a:rPr lang="fr-FR" dirty="0"/>
              <a:t>FROM </a:t>
            </a:r>
            <a:r>
              <a:rPr lang="fr-FR" dirty="0" err="1"/>
              <a:t>ubuntu</a:t>
            </a:r>
            <a:endParaRPr lang="fr-FR" dirty="0"/>
          </a:p>
          <a:p>
            <a:endParaRPr lang="fr-FR" dirty="0"/>
          </a:p>
          <a:p>
            <a:pPr>
              <a:buNone/>
            </a:pPr>
            <a:r>
              <a:rPr lang="fr-FR" dirty="0"/>
              <a:t>MAINTAINER Julien, julien@docker.com</a:t>
            </a:r>
          </a:p>
          <a:p>
            <a:endParaRPr lang="fr-FR" dirty="0"/>
          </a:p>
          <a:p>
            <a:pPr>
              <a:buNone/>
            </a:pPr>
            <a:r>
              <a:rPr lang="fr-FR" dirty="0"/>
              <a:t># </a:t>
            </a:r>
            <a:r>
              <a:rPr lang="fr-FR" dirty="0" err="1"/>
              <a:t>make</a:t>
            </a:r>
            <a:r>
              <a:rPr lang="fr-FR" dirty="0"/>
              <a:t> sure the package </a:t>
            </a:r>
            <a:r>
              <a:rPr lang="fr-FR" dirty="0" err="1"/>
              <a:t>repository</a:t>
            </a:r>
            <a:r>
              <a:rPr lang="fr-FR" dirty="0"/>
              <a:t> </a:t>
            </a:r>
            <a:r>
              <a:rPr lang="fr-FR" dirty="0" err="1"/>
              <a:t>is</a:t>
            </a:r>
            <a:r>
              <a:rPr lang="fr-FR" dirty="0"/>
              <a:t> up to date</a:t>
            </a:r>
          </a:p>
          <a:p>
            <a:pPr>
              <a:buNone/>
            </a:pPr>
            <a:r>
              <a:rPr lang="fr-FR" dirty="0"/>
              <a:t>RUN </a:t>
            </a:r>
            <a:r>
              <a:rPr lang="fr-FR" dirty="0" err="1"/>
              <a:t>echo</a:t>
            </a:r>
            <a:r>
              <a:rPr lang="fr-FR" dirty="0"/>
              <a:t> "deb http://archive.ubuntu.com/ubuntu </a:t>
            </a:r>
            <a:r>
              <a:rPr lang="fr-FR" dirty="0" err="1"/>
              <a:t>precise</a:t>
            </a:r>
            <a:r>
              <a:rPr lang="fr-FR" dirty="0"/>
              <a:t> main </a:t>
            </a:r>
            <a:r>
              <a:rPr lang="fr-FR" dirty="0" err="1"/>
              <a:t>universe</a:t>
            </a:r>
            <a:r>
              <a:rPr lang="fr-FR" dirty="0"/>
              <a:t>" &gt; /</a:t>
            </a:r>
            <a:r>
              <a:rPr lang="fr-FR" dirty="0" err="1"/>
              <a:t>etc</a:t>
            </a:r>
            <a:r>
              <a:rPr lang="fr-FR" dirty="0"/>
              <a:t>/</a:t>
            </a:r>
            <a:r>
              <a:rPr lang="fr-FR" dirty="0" err="1"/>
              <a:t>apt</a:t>
            </a:r>
            <a:r>
              <a:rPr lang="fr-FR" dirty="0"/>
              <a:t>/</a:t>
            </a:r>
            <a:r>
              <a:rPr lang="fr-FR" dirty="0" err="1"/>
              <a:t>sources.list</a:t>
            </a:r>
            <a:endParaRPr lang="fr-FR" dirty="0"/>
          </a:p>
          <a:p>
            <a:pPr>
              <a:buNone/>
            </a:pPr>
            <a:r>
              <a:rPr lang="fr-FR" dirty="0"/>
              <a:t>RUN </a:t>
            </a:r>
            <a:r>
              <a:rPr lang="fr-FR" dirty="0" err="1"/>
              <a:t>apt</a:t>
            </a:r>
            <a:r>
              <a:rPr lang="fr-FR" dirty="0"/>
              <a:t>-</a:t>
            </a:r>
            <a:r>
              <a:rPr lang="fr-FR" dirty="0" err="1"/>
              <a:t>get</a:t>
            </a:r>
            <a:r>
              <a:rPr lang="fr-FR" dirty="0"/>
              <a:t> update</a:t>
            </a:r>
          </a:p>
          <a:p>
            <a:endParaRPr lang="fr-FR" dirty="0"/>
          </a:p>
          <a:p>
            <a:pPr>
              <a:buNone/>
            </a:pPr>
            <a:r>
              <a:rPr lang="fr-FR" dirty="0"/>
              <a:t># </a:t>
            </a:r>
            <a:r>
              <a:rPr lang="fr-FR" dirty="0" err="1"/>
              <a:t>install</a:t>
            </a:r>
            <a:r>
              <a:rPr lang="fr-FR" dirty="0"/>
              <a:t> </a:t>
            </a:r>
            <a:r>
              <a:rPr lang="fr-FR" dirty="0" err="1"/>
              <a:t>memcached</a:t>
            </a:r>
            <a:endParaRPr lang="fr-FR" dirty="0"/>
          </a:p>
          <a:p>
            <a:pPr>
              <a:buNone/>
            </a:pPr>
            <a:r>
              <a:rPr lang="fr-FR" dirty="0"/>
              <a:t>RUN </a:t>
            </a:r>
            <a:r>
              <a:rPr lang="fr-FR" dirty="0" err="1"/>
              <a:t>apt</a:t>
            </a:r>
            <a:r>
              <a:rPr lang="fr-FR" dirty="0"/>
              <a:t>-</a:t>
            </a:r>
            <a:r>
              <a:rPr lang="fr-FR" dirty="0" err="1"/>
              <a:t>get</a:t>
            </a:r>
            <a:r>
              <a:rPr lang="fr-FR" dirty="0"/>
              <a:t> </a:t>
            </a:r>
            <a:r>
              <a:rPr lang="fr-FR" dirty="0" err="1"/>
              <a:t>install</a:t>
            </a:r>
            <a:r>
              <a:rPr lang="fr-FR" dirty="0"/>
              <a:t> -y </a:t>
            </a:r>
            <a:r>
              <a:rPr lang="fr-FR" dirty="0" err="1"/>
              <a:t>memcached</a:t>
            </a:r>
            <a:endParaRPr lang="fr-FR" dirty="0"/>
          </a:p>
        </p:txBody>
      </p:sp>
    </p:spTree>
    <p:extLst>
      <p:ext uri="{BB962C8B-B14F-4D97-AF65-F5344CB8AC3E}">
        <p14:creationId xmlns:p14="http://schemas.microsoft.com/office/powerpoint/2010/main" val="135138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C1B3-6292-7F02-014C-6357DDC8DF76}"/>
              </a:ext>
            </a:extLst>
          </p:cNvPr>
          <p:cNvSpPr>
            <a:spLocks noGrp="1"/>
          </p:cNvSpPr>
          <p:nvPr>
            <p:ph type="title"/>
          </p:nvPr>
        </p:nvSpPr>
        <p:spPr/>
        <p:txBody>
          <a:bodyPr>
            <a:normAutofit fontScale="90000"/>
          </a:bodyPr>
          <a:lstStyle/>
          <a:p>
            <a:r>
              <a:rPr lang="en-IN" b="0" i="0" dirty="0">
                <a:solidFill>
                  <a:srgbClr val="159957"/>
                </a:solidFill>
                <a:effectLst/>
                <a:latin typeface="Open Sans" panose="020B0606030504020204" pitchFamily="34" charset="0"/>
              </a:rPr>
              <a:t>LABEL Instruction</a:t>
            </a:r>
            <a:br>
              <a:rPr lang="en-IN" b="0" i="0" dirty="0">
                <a:solidFill>
                  <a:srgbClr val="159957"/>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377F2075-4646-1873-2CC0-6A2223FAD810}"/>
              </a:ext>
            </a:extLst>
          </p:cNvPr>
          <p:cNvSpPr>
            <a:spLocks noGrp="1"/>
          </p:cNvSpPr>
          <p:nvPr>
            <p:ph idx="1"/>
          </p:nvPr>
        </p:nvSpPr>
        <p:spPr/>
        <p:txBody>
          <a:bodyPr/>
          <a:lstStyle/>
          <a:p>
            <a:r>
              <a:rPr lang="en-US" b="0" i="0" dirty="0">
                <a:solidFill>
                  <a:srgbClr val="606C71"/>
                </a:solidFill>
                <a:effectLst/>
                <a:latin typeface="Open Sans" panose="020B0606030504020204" pitchFamily="34" charset="0"/>
              </a:rPr>
              <a:t>You can add labels to your image to help organize images by project, record licensing information, to aid in automation, or for other reasons</a:t>
            </a:r>
          </a:p>
          <a:p>
            <a:endParaRPr lang="en-US" dirty="0">
              <a:solidFill>
                <a:srgbClr val="606C71"/>
              </a:solidFill>
              <a:latin typeface="Open Sans" panose="020B0606030504020204" pitchFamily="34" charset="0"/>
            </a:endParaRPr>
          </a:p>
          <a:p>
            <a:r>
              <a:rPr lang="en-IN" dirty="0"/>
              <a:t>LABEL "</a:t>
            </a:r>
            <a:r>
              <a:rPr lang="en-IN" dirty="0" err="1"/>
              <a:t>com.example.vendor</a:t>
            </a:r>
            <a:r>
              <a:rPr lang="en-IN" dirty="0"/>
              <a:t>"="ACME Incorporated"</a:t>
            </a:r>
          </a:p>
          <a:p>
            <a:r>
              <a:rPr lang="en-IN" dirty="0"/>
              <a:t>LABEL </a:t>
            </a:r>
            <a:r>
              <a:rPr lang="en-IN" dirty="0" err="1"/>
              <a:t>com.example.label</a:t>
            </a:r>
            <a:r>
              <a:rPr lang="en-IN" dirty="0"/>
              <a:t>-with-value="foo"</a:t>
            </a:r>
          </a:p>
          <a:p>
            <a:r>
              <a:rPr lang="en-IN" dirty="0"/>
              <a:t>LABEL version="1.0"</a:t>
            </a:r>
          </a:p>
          <a:p>
            <a:r>
              <a:rPr lang="en-IN" dirty="0"/>
              <a:t>LABEL description="This text illustrates \</a:t>
            </a:r>
          </a:p>
          <a:p>
            <a:r>
              <a:rPr lang="en-IN" dirty="0"/>
              <a:t>that label-values can span multiple lines."</a:t>
            </a:r>
          </a:p>
        </p:txBody>
      </p:sp>
    </p:spTree>
    <p:extLst>
      <p:ext uri="{BB962C8B-B14F-4D97-AF65-F5344CB8AC3E}">
        <p14:creationId xmlns:p14="http://schemas.microsoft.com/office/powerpoint/2010/main" val="224294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F130-90D5-16B5-272A-8156B19EE516}"/>
              </a:ext>
            </a:extLst>
          </p:cNvPr>
          <p:cNvSpPr>
            <a:spLocks noGrp="1"/>
          </p:cNvSpPr>
          <p:nvPr>
            <p:ph type="title"/>
          </p:nvPr>
        </p:nvSpPr>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734DE83-139B-58A5-1399-7594C6455847}"/>
              </a:ext>
            </a:extLst>
          </p:cNvPr>
          <p:cNvSpPr>
            <a:spLocks noGrp="1"/>
          </p:cNvSpPr>
          <p:nvPr>
            <p:ph idx="1"/>
          </p:nvPr>
        </p:nvSpPr>
        <p:spPr/>
        <p:txBody>
          <a:bodyPr/>
          <a:lstStyle/>
          <a:p>
            <a:r>
              <a:rPr lang="en-US" b="1" i="0" dirty="0">
                <a:solidFill>
                  <a:srgbClr val="273239"/>
                </a:solidFill>
                <a:effectLst/>
                <a:latin typeface="urw-din"/>
              </a:rPr>
              <a:t>WORKDIR</a:t>
            </a:r>
            <a:r>
              <a:rPr lang="en-US" b="0" i="0" dirty="0">
                <a:solidFill>
                  <a:srgbClr val="273239"/>
                </a:solidFill>
                <a:effectLst/>
                <a:latin typeface="urw-din"/>
              </a:rPr>
              <a:t> instruction is used to set the working directory for all the subsequent </a:t>
            </a:r>
            <a:r>
              <a:rPr lang="en-US" b="0" i="1" dirty="0" err="1">
                <a:solidFill>
                  <a:srgbClr val="273239"/>
                </a:solidFill>
                <a:effectLst/>
                <a:latin typeface="urw-din"/>
              </a:rPr>
              <a:t>Dockerfile</a:t>
            </a:r>
            <a:r>
              <a:rPr lang="en-US" b="0" i="1" dirty="0">
                <a:solidFill>
                  <a:srgbClr val="273239"/>
                </a:solidFill>
                <a:effectLst/>
                <a:latin typeface="urw-din"/>
              </a:rPr>
              <a:t> </a:t>
            </a:r>
            <a:r>
              <a:rPr lang="en-US" b="0" i="0" dirty="0">
                <a:solidFill>
                  <a:srgbClr val="273239"/>
                </a:solidFill>
                <a:effectLst/>
                <a:latin typeface="urw-din"/>
              </a:rPr>
              <a:t>instructions.</a:t>
            </a:r>
          </a:p>
          <a:p>
            <a:pPr algn="l" fontAlgn="base">
              <a:buFont typeface="Arial" panose="020B0604020202020204" pitchFamily="34" charset="0"/>
              <a:buChar char="•"/>
            </a:pPr>
            <a:r>
              <a:rPr lang="en-US" b="0" i="0" dirty="0">
                <a:solidFill>
                  <a:srgbClr val="273239"/>
                </a:solidFill>
                <a:effectLst/>
                <a:latin typeface="urw-din"/>
              </a:rPr>
              <a:t>WORKDIR does not create new intermediate Image layers.</a:t>
            </a:r>
          </a:p>
          <a:p>
            <a:pPr algn="l" fontAlgn="base">
              <a:buFont typeface="Arial" panose="020B0604020202020204" pitchFamily="34" charset="0"/>
              <a:buChar char="•"/>
            </a:pPr>
            <a:r>
              <a:rPr lang="en-US" b="0" i="0" dirty="0">
                <a:solidFill>
                  <a:srgbClr val="273239"/>
                </a:solidFill>
                <a:effectLst/>
                <a:latin typeface="urw-din"/>
              </a:rPr>
              <a:t>It adds metadata to the</a:t>
            </a:r>
            <a:r>
              <a:rPr lang="en-US" b="0" i="1" dirty="0">
                <a:solidFill>
                  <a:srgbClr val="273239"/>
                </a:solidFill>
                <a:effectLst/>
                <a:latin typeface="urw-din"/>
              </a:rPr>
              <a:t> Image Config.</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You can have multiple WORKDIR instructions in your </a:t>
            </a:r>
            <a:r>
              <a:rPr lang="en-US" b="0" i="1" dirty="0" err="1">
                <a:solidFill>
                  <a:srgbClr val="273239"/>
                </a:solidFill>
                <a:effectLst/>
                <a:latin typeface="urw-din"/>
              </a:rPr>
              <a:t>Dockerfile</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If you use relative paths as Working Directory, it will be relative to the previous Working Directory.</a:t>
            </a:r>
          </a:p>
          <a:p>
            <a:pPr algn="l" fontAlgn="base">
              <a:buFont typeface="Arial" panose="020B0604020202020204" pitchFamily="34" charset="0"/>
              <a:buChar char="•"/>
            </a:pPr>
            <a:r>
              <a:rPr lang="en-US" b="0" i="0" dirty="0">
                <a:solidFill>
                  <a:srgbClr val="273239"/>
                </a:solidFill>
                <a:effectLst/>
                <a:latin typeface="urw-din"/>
              </a:rPr>
              <a:t>The default path is /</a:t>
            </a:r>
          </a:p>
          <a:p>
            <a:endParaRPr lang="en-IN" dirty="0"/>
          </a:p>
        </p:txBody>
      </p:sp>
    </p:spTree>
    <p:extLst>
      <p:ext uri="{BB962C8B-B14F-4D97-AF65-F5344CB8AC3E}">
        <p14:creationId xmlns:p14="http://schemas.microsoft.com/office/powerpoint/2010/main" val="204108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9F69-245D-9BD8-A7A9-C754394A1AAD}"/>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5C776E00-B5BA-C7FC-1DA9-502984AFE555}"/>
              </a:ext>
            </a:extLst>
          </p:cNvPr>
          <p:cNvSpPr>
            <a:spLocks noGrp="1"/>
          </p:cNvSpPr>
          <p:nvPr>
            <p:ph idx="1"/>
          </p:nvPr>
        </p:nvSpPr>
        <p:spPr/>
        <p:txBody>
          <a:bodyPr/>
          <a:lstStyle/>
          <a:p>
            <a:endParaRPr lang="en-IN"/>
          </a:p>
        </p:txBody>
      </p:sp>
      <p:pic>
        <p:nvPicPr>
          <p:cNvPr id="7170" name="Picture 2">
            <a:extLst>
              <a:ext uri="{FF2B5EF4-FFF2-40B4-BE49-F238E27FC236}">
                <a16:creationId xmlns:a16="http://schemas.microsoft.com/office/drawing/2014/main" id="{F2AF887D-3467-5FDB-0A44-3D72518CC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087" y="923026"/>
            <a:ext cx="7953555" cy="402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4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591D-CBBF-00C9-88FC-6D4F5BD9424D}"/>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EB306171-F214-7C09-9685-55514C07E24B}"/>
              </a:ext>
            </a:extLst>
          </p:cNvPr>
          <p:cNvSpPr>
            <a:spLocks noGrp="1"/>
          </p:cNvSpPr>
          <p:nvPr>
            <p:ph idx="1"/>
          </p:nvPr>
        </p:nvSpPr>
        <p:spPr/>
        <p:txBody>
          <a:bodyPr/>
          <a:lstStyle/>
          <a:p>
            <a:r>
              <a:rPr lang="en-US" dirty="0"/>
              <a:t>You can use the following template to create the </a:t>
            </a:r>
            <a:r>
              <a:rPr lang="en-US" dirty="0" err="1"/>
              <a:t>Dockerfile</a:t>
            </a:r>
            <a:r>
              <a:rPr lang="en-US" dirty="0"/>
              <a:t>.</a:t>
            </a:r>
          </a:p>
          <a:p>
            <a:endParaRPr lang="en-US" dirty="0"/>
          </a:p>
          <a:p>
            <a:r>
              <a:rPr lang="en-US" dirty="0"/>
              <a:t>FROM </a:t>
            </a:r>
            <a:r>
              <a:rPr lang="en-US" dirty="0" err="1"/>
              <a:t>ubuntu:latest</a:t>
            </a:r>
            <a:endParaRPr lang="en-US" dirty="0"/>
          </a:p>
          <a:p>
            <a:r>
              <a:rPr lang="en-US" dirty="0"/>
              <a:t>WORKDIR /my-work-</a:t>
            </a:r>
            <a:r>
              <a:rPr lang="en-US" dirty="0" err="1"/>
              <a:t>dir</a:t>
            </a:r>
            <a:endParaRPr lang="en-IN" dirty="0"/>
          </a:p>
        </p:txBody>
      </p:sp>
    </p:spTree>
    <p:extLst>
      <p:ext uri="{BB962C8B-B14F-4D97-AF65-F5344CB8AC3E}">
        <p14:creationId xmlns:p14="http://schemas.microsoft.com/office/powerpoint/2010/main" val="84615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C798-63BA-6806-A89E-9594CD7C0A95}"/>
              </a:ext>
            </a:extLst>
          </p:cNvPr>
          <p:cNvSpPr>
            <a:spLocks noGrp="1"/>
          </p:cNvSpPr>
          <p:nvPr>
            <p:ph type="title"/>
          </p:nvPr>
        </p:nvSpPr>
        <p:spPr/>
        <p:txBody>
          <a:bodyPr>
            <a:normAutofit fontScale="90000"/>
          </a:bodyPr>
          <a:lstStyle/>
          <a:p>
            <a:r>
              <a:rPr lang="en-IN" b="1" i="0" dirty="0">
                <a:solidFill>
                  <a:srgbClr val="10656D"/>
                </a:solidFill>
                <a:effectLst/>
                <a:latin typeface="Montserrat" panose="020B0604020202020204" pitchFamily="2" charset="0"/>
              </a:rPr>
              <a:t>Docker Copy Command</a:t>
            </a:r>
            <a:br>
              <a:rPr lang="en-IN" b="1" i="0" dirty="0">
                <a:solidFill>
                  <a:srgbClr val="10656D"/>
                </a:solidFill>
                <a:effectLst/>
                <a:latin typeface="Montserrat" panose="020B0604020202020204" pitchFamily="2" charset="0"/>
              </a:rPr>
            </a:br>
            <a:endParaRPr lang="en-IN" dirty="0"/>
          </a:p>
        </p:txBody>
      </p:sp>
      <p:sp>
        <p:nvSpPr>
          <p:cNvPr id="3" name="Content Placeholder 2">
            <a:extLst>
              <a:ext uri="{FF2B5EF4-FFF2-40B4-BE49-F238E27FC236}">
                <a16:creationId xmlns:a16="http://schemas.microsoft.com/office/drawing/2014/main" id="{3E6BF9EA-DD1B-158C-C28E-202AC97493FD}"/>
              </a:ext>
            </a:extLst>
          </p:cNvPr>
          <p:cNvSpPr>
            <a:spLocks noGrp="1"/>
          </p:cNvSpPr>
          <p:nvPr>
            <p:ph idx="1"/>
          </p:nvPr>
        </p:nvSpPr>
        <p:spPr/>
        <p:txBody>
          <a:bodyPr>
            <a:normAutofit lnSpcReduction="10000"/>
          </a:bodyPr>
          <a:lstStyle/>
          <a:p>
            <a:r>
              <a:rPr lang="en-US" b="0" i="0" dirty="0">
                <a:solidFill>
                  <a:srgbClr val="273239"/>
                </a:solidFill>
                <a:effectLst/>
                <a:latin typeface="-apple-system"/>
              </a:rPr>
              <a:t>Docker Copy is a directive or instruction that is used in a </a:t>
            </a:r>
            <a:r>
              <a:rPr lang="en-US" b="0" i="0" dirty="0" err="1">
                <a:solidFill>
                  <a:srgbClr val="273239"/>
                </a:solidFill>
                <a:effectLst/>
                <a:latin typeface="-apple-system"/>
              </a:rPr>
              <a:t>Dockerfile</a:t>
            </a:r>
            <a:r>
              <a:rPr lang="en-US" b="0" i="0" dirty="0">
                <a:solidFill>
                  <a:srgbClr val="273239"/>
                </a:solidFill>
                <a:effectLst/>
                <a:latin typeface="-apple-system"/>
              </a:rPr>
              <a:t> to copy files or directories from local machine to the container filesystem where the source is the local path and destination is the path in the container filesystem. </a:t>
            </a:r>
          </a:p>
          <a:p>
            <a:r>
              <a:rPr lang="en-US" b="0" i="0" dirty="0">
                <a:solidFill>
                  <a:srgbClr val="273239"/>
                </a:solidFill>
                <a:effectLst/>
                <a:latin typeface="-apple-system"/>
              </a:rPr>
              <a:t>We can specify multiple source paths and we need to use a relative path while specifying multiple sources. We can use wildcards to specify the source as well. We can specify the destination as an absolute path or relative to the WORKDIR directive if the WORKDIR directive is defined in the </a:t>
            </a:r>
            <a:r>
              <a:rPr lang="en-US" b="0" i="0" dirty="0" err="1">
                <a:solidFill>
                  <a:srgbClr val="273239"/>
                </a:solidFill>
                <a:effectLst/>
                <a:latin typeface="-apple-system"/>
              </a:rPr>
              <a:t>Dockerfile</a:t>
            </a:r>
            <a:r>
              <a:rPr lang="en-US" b="0" i="0" dirty="0">
                <a:solidFill>
                  <a:srgbClr val="273239"/>
                </a:solidFill>
                <a:effectLst/>
                <a:latin typeface="-apple-system"/>
              </a:rPr>
              <a:t>. </a:t>
            </a:r>
          </a:p>
          <a:p>
            <a:r>
              <a:rPr lang="en-US" b="0" i="0" dirty="0">
                <a:solidFill>
                  <a:srgbClr val="273239"/>
                </a:solidFill>
                <a:effectLst/>
                <a:latin typeface="-apple-system"/>
              </a:rPr>
              <a:t>We can change the ownership of the files or directories while copying it to the container filesystem. In this topic, we are going to learn about Docker Copy Command.</a:t>
            </a:r>
            <a:endParaRPr lang="en-IN" dirty="0"/>
          </a:p>
        </p:txBody>
      </p:sp>
    </p:spTree>
    <p:extLst>
      <p:ext uri="{BB962C8B-B14F-4D97-AF65-F5344CB8AC3E}">
        <p14:creationId xmlns:p14="http://schemas.microsoft.com/office/powerpoint/2010/main" val="376279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2D36-384D-9400-8FDD-537D19BC38DC}"/>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18374D6A-AE24-0680-B763-FD6225151FB5}"/>
              </a:ext>
            </a:extLst>
          </p:cNvPr>
          <p:cNvSpPr>
            <a:spLocks noGrp="1"/>
          </p:cNvSpPr>
          <p:nvPr>
            <p:ph idx="1"/>
          </p:nvPr>
        </p:nvSpPr>
        <p:spPr/>
        <p:txBody>
          <a:bodyPr>
            <a:normAutofit fontScale="92500"/>
          </a:bodyPr>
          <a:lstStyle/>
          <a:p>
            <a:pPr algn="l"/>
            <a:r>
              <a:rPr lang="en-US" b="0" i="0" dirty="0">
                <a:solidFill>
                  <a:srgbClr val="4D5968"/>
                </a:solidFill>
                <a:effectLst/>
                <a:latin typeface="-apple-system"/>
              </a:rPr>
              <a:t>There are two forms of COPY instructions we have: –</a:t>
            </a:r>
          </a:p>
          <a:p>
            <a:pPr algn="l"/>
            <a:r>
              <a:rPr lang="en-US" b="0" i="0" dirty="0">
                <a:solidFill>
                  <a:srgbClr val="4D5968"/>
                </a:solidFill>
                <a:effectLst/>
                <a:latin typeface="-apple-system"/>
              </a:rPr>
              <a:t>1. COPY [–</a:t>
            </a:r>
            <a:r>
              <a:rPr lang="en-US" b="0" i="0" dirty="0" err="1">
                <a:solidFill>
                  <a:srgbClr val="4D5968"/>
                </a:solidFill>
                <a:effectLst/>
                <a:latin typeface="-apple-system"/>
              </a:rPr>
              <a:t>chown</a:t>
            </a:r>
            <a:r>
              <a:rPr lang="en-US" b="0" i="0" dirty="0">
                <a:solidFill>
                  <a:srgbClr val="4D5968"/>
                </a:solidFill>
                <a:effectLst/>
                <a:latin typeface="-apple-system"/>
              </a:rPr>
              <a:t>=&lt;user&gt;:&lt;group&gt;] &lt;</a:t>
            </a:r>
            <a:r>
              <a:rPr lang="en-US" b="0" i="0" dirty="0" err="1">
                <a:solidFill>
                  <a:srgbClr val="4D5968"/>
                </a:solidFill>
                <a:effectLst/>
                <a:latin typeface="-apple-system"/>
              </a:rPr>
              <a:t>src</a:t>
            </a:r>
            <a:r>
              <a:rPr lang="en-US" b="0" i="0" dirty="0">
                <a:solidFill>
                  <a:srgbClr val="4D5968"/>
                </a:solidFill>
                <a:effectLst/>
                <a:latin typeface="-apple-system"/>
              </a:rPr>
              <a:t>&gt;… &lt;</a:t>
            </a:r>
            <a:r>
              <a:rPr lang="en-US" b="0" i="0" dirty="0" err="1">
                <a:solidFill>
                  <a:srgbClr val="4D5968"/>
                </a:solidFill>
                <a:effectLst/>
                <a:latin typeface="-apple-system"/>
              </a:rPr>
              <a:t>dest</a:t>
            </a:r>
            <a:r>
              <a:rPr lang="en-US" b="0" i="0" dirty="0">
                <a:solidFill>
                  <a:srgbClr val="4D5968"/>
                </a:solidFill>
                <a:effectLst/>
                <a:latin typeface="-apple-system"/>
              </a:rPr>
              <a:t>&gt;</a:t>
            </a:r>
          </a:p>
          <a:p>
            <a:pPr algn="l"/>
            <a:r>
              <a:rPr lang="en-US" b="0" i="0" dirty="0">
                <a:solidFill>
                  <a:srgbClr val="4D5968"/>
                </a:solidFill>
                <a:effectLst/>
                <a:latin typeface="-apple-system"/>
              </a:rPr>
              <a:t>2. COPY [–</a:t>
            </a:r>
            <a:r>
              <a:rPr lang="en-US" b="0" i="0" dirty="0" err="1">
                <a:solidFill>
                  <a:srgbClr val="4D5968"/>
                </a:solidFill>
                <a:effectLst/>
                <a:latin typeface="-apple-system"/>
              </a:rPr>
              <a:t>chown</a:t>
            </a:r>
            <a:r>
              <a:rPr lang="en-US" b="0" i="0" dirty="0">
                <a:solidFill>
                  <a:srgbClr val="4D5968"/>
                </a:solidFill>
                <a:effectLst/>
                <a:latin typeface="-apple-system"/>
              </a:rPr>
              <a:t>=&lt;user&gt;:&lt;group&gt;] [“&lt;</a:t>
            </a:r>
            <a:r>
              <a:rPr lang="en-US" b="0" i="0" dirty="0" err="1">
                <a:solidFill>
                  <a:srgbClr val="4D5968"/>
                </a:solidFill>
                <a:effectLst/>
                <a:latin typeface="-apple-system"/>
              </a:rPr>
              <a:t>src</a:t>
            </a:r>
            <a:r>
              <a:rPr lang="en-US" b="0" i="0" dirty="0">
                <a:solidFill>
                  <a:srgbClr val="4D5968"/>
                </a:solidFill>
                <a:effectLst/>
                <a:latin typeface="-apple-system"/>
              </a:rPr>
              <a:t>&gt;”,… “&lt;</a:t>
            </a:r>
            <a:r>
              <a:rPr lang="en-US" b="0" i="0" dirty="0" err="1">
                <a:solidFill>
                  <a:srgbClr val="4D5968"/>
                </a:solidFill>
                <a:effectLst/>
                <a:latin typeface="-apple-system"/>
              </a:rPr>
              <a:t>dest</a:t>
            </a:r>
            <a:r>
              <a:rPr lang="en-US" b="0" i="0" dirty="0">
                <a:solidFill>
                  <a:srgbClr val="4D5968"/>
                </a:solidFill>
                <a:effectLst/>
                <a:latin typeface="-apple-system"/>
              </a:rPr>
              <a:t>&gt;”]</a:t>
            </a:r>
          </a:p>
          <a:p>
            <a:pPr algn="l">
              <a:buFont typeface="Arial" panose="020B0604020202020204" pitchFamily="34" charset="0"/>
              <a:buChar char="•"/>
            </a:pPr>
            <a:r>
              <a:rPr lang="en-US" b="0" i="0" dirty="0">
                <a:solidFill>
                  <a:srgbClr val="4D5968"/>
                </a:solidFill>
                <a:effectLst/>
                <a:latin typeface="Nunito Sans" panose="020B0604020202020204" pitchFamily="2" charset="0"/>
              </a:rPr>
              <a:t>–</a:t>
            </a:r>
            <a:r>
              <a:rPr lang="en-US" b="0" i="0" dirty="0" err="1">
                <a:solidFill>
                  <a:srgbClr val="4D5968"/>
                </a:solidFill>
                <a:effectLst/>
                <a:latin typeface="Nunito Sans" panose="020B0604020202020204" pitchFamily="2" charset="0"/>
              </a:rPr>
              <a:t>chown</a:t>
            </a:r>
            <a:r>
              <a:rPr lang="en-US" b="0" i="0" dirty="0">
                <a:solidFill>
                  <a:srgbClr val="4D5968"/>
                </a:solidFill>
                <a:effectLst/>
                <a:latin typeface="Nunito Sans" panose="020B0604020202020204" pitchFamily="2" charset="0"/>
              </a:rPr>
              <a:t> is used to change the ownership of the file in the container filesystem</a:t>
            </a:r>
          </a:p>
          <a:p>
            <a:pPr algn="l">
              <a:buFont typeface="Arial" panose="020B0604020202020204" pitchFamily="34" charset="0"/>
              <a:buChar char="•"/>
            </a:pPr>
            <a:r>
              <a:rPr lang="en-US" b="0" i="0" dirty="0">
                <a:solidFill>
                  <a:srgbClr val="4D5968"/>
                </a:solidFill>
                <a:effectLst/>
                <a:latin typeface="Nunito Sans" panose="020B0604020202020204" pitchFamily="2" charset="0"/>
              </a:rPr>
              <a:t>&lt;user&gt;:&lt;group&gt; is used to specify the user and group to whom we want to give the ownership</a:t>
            </a:r>
          </a:p>
          <a:p>
            <a:pPr algn="l">
              <a:buFont typeface="Arial" panose="020B0604020202020204" pitchFamily="34" charset="0"/>
              <a:buChar char="•"/>
            </a:pPr>
            <a:r>
              <a:rPr lang="en-US" b="0" i="0" dirty="0">
                <a:solidFill>
                  <a:srgbClr val="4D5968"/>
                </a:solidFill>
                <a:effectLst/>
                <a:latin typeface="Nunito Sans" panose="020B0604020202020204" pitchFamily="2" charset="0"/>
              </a:rPr>
              <a:t>&lt;</a:t>
            </a:r>
            <a:r>
              <a:rPr lang="en-US" b="0" i="0" dirty="0" err="1">
                <a:solidFill>
                  <a:srgbClr val="4D5968"/>
                </a:solidFill>
                <a:effectLst/>
                <a:latin typeface="Nunito Sans" panose="020B0604020202020204" pitchFamily="2" charset="0"/>
              </a:rPr>
              <a:t>src</a:t>
            </a:r>
            <a:r>
              <a:rPr lang="en-US" b="0" i="0" dirty="0">
                <a:solidFill>
                  <a:srgbClr val="4D5968"/>
                </a:solidFill>
                <a:effectLst/>
                <a:latin typeface="Nunito Sans" panose="020B0604020202020204" pitchFamily="2" charset="0"/>
              </a:rPr>
              <a:t>&gt; is where we specify the path of the localhost</a:t>
            </a:r>
          </a:p>
          <a:p>
            <a:pPr algn="l">
              <a:buFont typeface="Arial" panose="020B0604020202020204" pitchFamily="34" charset="0"/>
              <a:buChar char="•"/>
            </a:pPr>
            <a:r>
              <a:rPr lang="en-US" b="0" i="0" dirty="0">
                <a:solidFill>
                  <a:srgbClr val="4D5968"/>
                </a:solidFill>
                <a:effectLst/>
                <a:latin typeface="Nunito Sans" panose="020B0604020202020204" pitchFamily="2" charset="0"/>
              </a:rPr>
              <a:t>&lt;</a:t>
            </a:r>
            <a:r>
              <a:rPr lang="en-US" b="0" i="0" dirty="0" err="1">
                <a:solidFill>
                  <a:srgbClr val="4D5968"/>
                </a:solidFill>
                <a:effectLst/>
                <a:latin typeface="Nunito Sans" panose="020B0604020202020204" pitchFamily="2" charset="0"/>
              </a:rPr>
              <a:t>dest</a:t>
            </a:r>
            <a:r>
              <a:rPr lang="en-US" b="0" i="0" dirty="0">
                <a:solidFill>
                  <a:srgbClr val="4D5968"/>
                </a:solidFill>
                <a:effectLst/>
                <a:latin typeface="Nunito Sans" panose="020B0604020202020204" pitchFamily="2" charset="0"/>
              </a:rPr>
              <a:t>&gt; is where we specify the path in the container filesystem.</a:t>
            </a:r>
          </a:p>
          <a:p>
            <a:pPr algn="l">
              <a:buFont typeface="Arial" panose="020B0604020202020204" pitchFamily="34" charset="0"/>
              <a:buChar char="•"/>
            </a:pPr>
            <a:r>
              <a:rPr lang="en-US" b="0" i="0" dirty="0">
                <a:solidFill>
                  <a:srgbClr val="4D5968"/>
                </a:solidFill>
                <a:effectLst/>
                <a:latin typeface="Nunito Sans" panose="020B0604020202020204" pitchFamily="2" charset="0"/>
              </a:rPr>
              <a:t>2</a:t>
            </a:r>
            <a:r>
              <a:rPr lang="en-US" b="0" i="0" baseline="30000" dirty="0">
                <a:solidFill>
                  <a:srgbClr val="4D5968"/>
                </a:solidFill>
                <a:effectLst/>
                <a:latin typeface="Nunito Sans" panose="020B0604020202020204" pitchFamily="2" charset="0"/>
              </a:rPr>
              <a:t>nd</a:t>
            </a:r>
            <a:r>
              <a:rPr lang="en-US" b="0" i="0" dirty="0">
                <a:solidFill>
                  <a:srgbClr val="4D5968"/>
                </a:solidFill>
                <a:effectLst/>
                <a:latin typeface="Nunito Sans" panose="020B0604020202020204" pitchFamily="2" charset="0"/>
              </a:rPr>
              <a:t> form is used when we have whitespaces in the source or destination path.</a:t>
            </a:r>
          </a:p>
          <a:p>
            <a:endParaRPr lang="en-IN" dirty="0"/>
          </a:p>
        </p:txBody>
      </p:sp>
    </p:spTree>
    <p:extLst>
      <p:ext uri="{BB962C8B-B14F-4D97-AF65-F5344CB8AC3E}">
        <p14:creationId xmlns:p14="http://schemas.microsoft.com/office/powerpoint/2010/main" val="11068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5037-4D58-1102-54BC-64352C3A723C}"/>
              </a:ext>
            </a:extLst>
          </p:cNvPr>
          <p:cNvSpPr>
            <a:spLocks noGrp="1"/>
          </p:cNvSpPr>
          <p:nvPr>
            <p:ph type="title"/>
          </p:nvPr>
        </p:nvSpPr>
        <p:spPr/>
        <p:txBody>
          <a:bodyPr>
            <a:normAutofit fontScale="90000"/>
          </a:bodyPr>
          <a:lstStyle/>
          <a:p>
            <a:r>
              <a:rPr lang="en-IN" b="1" i="0" dirty="0">
                <a:solidFill>
                  <a:srgbClr val="10656D"/>
                </a:solidFill>
                <a:effectLst/>
                <a:latin typeface="Nunito Sans" pitchFamily="2" charset="0"/>
              </a:rPr>
              <a:t>Docker ENTRYPOINT</a:t>
            </a:r>
            <a:br>
              <a:rPr lang="en-IN" b="1" i="0" dirty="0">
                <a:solidFill>
                  <a:srgbClr val="10656D"/>
                </a:solidFill>
                <a:effectLst/>
                <a:latin typeface="Nunito Sans" pitchFamily="2" charset="0"/>
              </a:rPr>
            </a:br>
            <a:endParaRPr lang="en-IN" dirty="0"/>
          </a:p>
        </p:txBody>
      </p:sp>
      <p:sp>
        <p:nvSpPr>
          <p:cNvPr id="3" name="Content Placeholder 2">
            <a:extLst>
              <a:ext uri="{FF2B5EF4-FFF2-40B4-BE49-F238E27FC236}">
                <a16:creationId xmlns:a16="http://schemas.microsoft.com/office/drawing/2014/main" id="{6FDB7D11-BD34-0C3E-02AB-FC37CBC2A9CC}"/>
              </a:ext>
            </a:extLst>
          </p:cNvPr>
          <p:cNvSpPr>
            <a:spLocks noGrp="1"/>
          </p:cNvSpPr>
          <p:nvPr>
            <p:ph idx="1"/>
          </p:nvPr>
        </p:nvSpPr>
        <p:spPr/>
        <p:txBody>
          <a:bodyPr/>
          <a:lstStyle/>
          <a:p>
            <a:r>
              <a:rPr lang="en-US" b="0" i="0" dirty="0">
                <a:solidFill>
                  <a:srgbClr val="273239"/>
                </a:solidFill>
                <a:effectLst/>
                <a:latin typeface="-apple-system"/>
              </a:rPr>
              <a:t>Docker </a:t>
            </a:r>
            <a:r>
              <a:rPr lang="en-US" b="0" i="0" dirty="0" err="1">
                <a:solidFill>
                  <a:srgbClr val="273239"/>
                </a:solidFill>
                <a:effectLst/>
                <a:latin typeface="-apple-system"/>
              </a:rPr>
              <a:t>entrypoint</a:t>
            </a:r>
            <a:r>
              <a:rPr lang="en-US" b="0" i="0" dirty="0">
                <a:solidFill>
                  <a:srgbClr val="273239"/>
                </a:solidFill>
                <a:effectLst/>
                <a:latin typeface="-apple-system"/>
              </a:rPr>
              <a:t> is a </a:t>
            </a:r>
            <a:r>
              <a:rPr lang="en-US" b="0" i="0" dirty="0" err="1">
                <a:solidFill>
                  <a:srgbClr val="273239"/>
                </a:solidFill>
                <a:effectLst/>
                <a:latin typeface="-apple-system"/>
              </a:rPr>
              <a:t>Dockerfile</a:t>
            </a:r>
            <a:r>
              <a:rPr lang="en-US" b="0" i="0" dirty="0">
                <a:solidFill>
                  <a:srgbClr val="273239"/>
                </a:solidFill>
                <a:effectLst/>
                <a:latin typeface="-apple-system"/>
              </a:rPr>
              <a:t> directive or instruction that is used to specify the executable which should run when a container is started from a Docker image.</a:t>
            </a:r>
          </a:p>
          <a:p>
            <a:r>
              <a:rPr lang="en-US" b="0" i="0" dirty="0">
                <a:solidFill>
                  <a:srgbClr val="273239"/>
                </a:solidFill>
                <a:effectLst/>
                <a:latin typeface="-apple-system"/>
              </a:rPr>
              <a:t> It has two forms, the first one is the ‘exec’ form and the second one is the ‘shell’ form. </a:t>
            </a:r>
          </a:p>
          <a:p>
            <a:r>
              <a:rPr lang="en-US" b="0" i="0" dirty="0">
                <a:solidFill>
                  <a:srgbClr val="273239"/>
                </a:solidFill>
                <a:effectLst/>
                <a:latin typeface="-apple-system"/>
              </a:rPr>
              <a:t>If there is no </a:t>
            </a:r>
            <a:r>
              <a:rPr lang="en-US" b="0" i="0" dirty="0" err="1">
                <a:solidFill>
                  <a:srgbClr val="273239"/>
                </a:solidFill>
                <a:effectLst/>
                <a:latin typeface="-apple-system"/>
              </a:rPr>
              <a:t>entrypoint</a:t>
            </a:r>
            <a:r>
              <a:rPr lang="en-US" b="0" i="0" dirty="0">
                <a:solidFill>
                  <a:srgbClr val="273239"/>
                </a:solidFill>
                <a:effectLst/>
                <a:latin typeface="-apple-system"/>
              </a:rPr>
              <a:t> or CMD specified in the Docker image, it starts and exits at the same time that means container stops automatically so, we must have to specify </a:t>
            </a:r>
            <a:r>
              <a:rPr lang="en-US" b="0" i="0" dirty="0" err="1">
                <a:solidFill>
                  <a:srgbClr val="273239"/>
                </a:solidFill>
                <a:effectLst/>
                <a:latin typeface="-apple-system"/>
              </a:rPr>
              <a:t>entrypoint</a:t>
            </a:r>
            <a:r>
              <a:rPr lang="en-US" b="0" i="0" dirty="0">
                <a:solidFill>
                  <a:srgbClr val="273239"/>
                </a:solidFill>
                <a:effectLst/>
                <a:latin typeface="-apple-system"/>
              </a:rPr>
              <a:t> or CMD so that when we will start the container it should execute something rather than going to stop.</a:t>
            </a:r>
            <a:endParaRPr lang="en-IN" dirty="0"/>
          </a:p>
        </p:txBody>
      </p:sp>
    </p:spTree>
    <p:extLst>
      <p:ext uri="{BB962C8B-B14F-4D97-AF65-F5344CB8AC3E}">
        <p14:creationId xmlns:p14="http://schemas.microsoft.com/office/powerpoint/2010/main" val="43141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594"/>
            <a:ext cx="10515600" cy="667609"/>
          </a:xfrm>
        </p:spPr>
        <p:txBody>
          <a:bodyPr>
            <a:normAutofit fontScale="90000"/>
          </a:bodyPr>
          <a:lstStyle/>
          <a:p>
            <a:r>
              <a:rPr lang="en-US" dirty="0" err="1"/>
              <a:t>Dockerfiles</a:t>
            </a:r>
            <a:endParaRPr lang="en-US" dirty="0"/>
          </a:p>
        </p:txBody>
      </p:sp>
      <p:sp>
        <p:nvSpPr>
          <p:cNvPr id="3" name="Content Placeholder 2"/>
          <p:cNvSpPr>
            <a:spLocks noGrp="1"/>
          </p:cNvSpPr>
          <p:nvPr>
            <p:ph idx="1"/>
          </p:nvPr>
        </p:nvSpPr>
        <p:spPr/>
        <p:txBody>
          <a:bodyPr/>
          <a:lstStyle/>
          <a:p>
            <a:r>
              <a:rPr lang="en-US" dirty="0" err="1"/>
              <a:t>Dockerfiles</a:t>
            </a:r>
            <a:r>
              <a:rPr lang="en-US" dirty="0"/>
              <a:t> = image representations</a:t>
            </a:r>
          </a:p>
          <a:p>
            <a:r>
              <a:rPr lang="en-US" dirty="0"/>
              <a:t>Simple syntax for building images</a:t>
            </a:r>
          </a:p>
          <a:p>
            <a:r>
              <a:rPr lang="en-US" dirty="0"/>
              <a:t>Automate and script the images creation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BAD5-06DA-7AF3-4CEF-DE8679F5F218}"/>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B3C5F5DD-705D-7BF9-50D3-AA8448A476EB}"/>
              </a:ext>
            </a:extLst>
          </p:cNvPr>
          <p:cNvSpPr>
            <a:spLocks noGrp="1"/>
          </p:cNvSpPr>
          <p:nvPr>
            <p:ph idx="1"/>
          </p:nvPr>
        </p:nvSpPr>
        <p:spPr/>
        <p:txBody>
          <a:bodyPr/>
          <a:lstStyle/>
          <a:p>
            <a:r>
              <a:rPr lang="en-IN" dirty="0"/>
              <a:t>ENTRYPOINT [“executable”, “param1”, “param2”, ..]</a:t>
            </a:r>
          </a:p>
        </p:txBody>
      </p:sp>
    </p:spTree>
    <p:extLst>
      <p:ext uri="{BB962C8B-B14F-4D97-AF65-F5344CB8AC3E}">
        <p14:creationId xmlns:p14="http://schemas.microsoft.com/office/powerpoint/2010/main" val="2669125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546" y="2397211"/>
            <a:ext cx="10478529" cy="4135394"/>
          </a:xfrm>
          <a:prstGeom prst="rect">
            <a:avLst/>
          </a:prstGeom>
          <a:solidFill>
            <a:schemeClr val="bg2"/>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21594"/>
            <a:ext cx="10515600" cy="667609"/>
          </a:xfrm>
        </p:spPr>
        <p:txBody>
          <a:bodyPr>
            <a:normAutofit fontScale="90000"/>
          </a:bodyPr>
          <a:lstStyle/>
          <a:p>
            <a:r>
              <a:rPr lang="en-US" dirty="0"/>
              <a:t>ENTRYPOINT 1/2</a:t>
            </a:r>
          </a:p>
        </p:txBody>
      </p:sp>
      <p:sp>
        <p:nvSpPr>
          <p:cNvPr id="3" name="Content Placeholder 2"/>
          <p:cNvSpPr>
            <a:spLocks noGrp="1"/>
          </p:cNvSpPr>
          <p:nvPr>
            <p:ph idx="1"/>
          </p:nvPr>
        </p:nvSpPr>
        <p:spPr>
          <a:xfrm>
            <a:off x="838200" y="1267968"/>
            <a:ext cx="10515600" cy="5441176"/>
          </a:xfrm>
        </p:spPr>
        <p:txBody>
          <a:bodyPr>
            <a:normAutofit fontScale="77500" lnSpcReduction="20000"/>
          </a:bodyPr>
          <a:lstStyle/>
          <a:p>
            <a:r>
              <a:rPr lang="en-US" dirty="0"/>
              <a:t>Triggers a command as soon as the container starts</a:t>
            </a:r>
          </a:p>
          <a:p>
            <a:r>
              <a:rPr lang="en-US" dirty="0"/>
              <a:t>Example: ENTRYPOINT echo “Whale You Be My Container?”</a:t>
            </a:r>
          </a:p>
          <a:p>
            <a:r>
              <a:rPr lang="en-US" dirty="0" err="1"/>
              <a:t>Dockerfile</a:t>
            </a:r>
            <a:r>
              <a:rPr lang="en-US" dirty="0"/>
              <a:t>: </a:t>
            </a:r>
            <a:r>
              <a:rPr lang="en-US" sz="2000" dirty="0">
                <a:hlinkClick r:id="rId2"/>
              </a:rPr>
              <a:t>https://github.com/jbarbier/Dockerfile-Basics-Docker-Workshop-2-Twitter/blob/master/slide_9/Dockerfile</a:t>
            </a:r>
            <a:endParaRPr lang="en-US" dirty="0"/>
          </a:p>
          <a:p>
            <a:endParaRPr lang="en-US" dirty="0"/>
          </a:p>
          <a:p>
            <a:pPr>
              <a:buNone/>
            </a:pPr>
            <a:r>
              <a:rPr lang="en-US" dirty="0"/>
              <a:t># Whale you be my container?</a:t>
            </a:r>
          </a:p>
          <a:p>
            <a:pPr>
              <a:buNone/>
            </a:pPr>
            <a:r>
              <a:rPr lang="en-US" dirty="0"/>
              <a:t>#</a:t>
            </a:r>
          </a:p>
          <a:p>
            <a:pPr>
              <a:buNone/>
            </a:pPr>
            <a:r>
              <a:rPr lang="en-US" dirty="0"/>
              <a:t># VERSION       0.42</a:t>
            </a:r>
          </a:p>
          <a:p>
            <a:endParaRPr lang="en-US" dirty="0"/>
          </a:p>
          <a:p>
            <a:pPr>
              <a:buNone/>
            </a:pPr>
            <a:r>
              <a:rPr lang="en-US" dirty="0"/>
              <a:t># use the base image provided by </a:t>
            </a:r>
            <a:r>
              <a:rPr lang="en-US" dirty="0" err="1"/>
              <a:t>Docker</a:t>
            </a:r>
            <a:endParaRPr lang="en-US" dirty="0"/>
          </a:p>
          <a:p>
            <a:pPr>
              <a:buNone/>
            </a:pPr>
            <a:r>
              <a:rPr lang="en-US" dirty="0"/>
              <a:t>FROM base</a:t>
            </a:r>
          </a:p>
          <a:p>
            <a:endParaRPr lang="en-US" dirty="0"/>
          </a:p>
          <a:p>
            <a:pPr>
              <a:buNone/>
            </a:pPr>
            <a:r>
              <a:rPr lang="en-US" dirty="0"/>
              <a:t>MAINTAINER Moby Dock victor.coisne@docker.com</a:t>
            </a:r>
          </a:p>
          <a:p>
            <a:endParaRPr lang="en-US" dirty="0"/>
          </a:p>
          <a:p>
            <a:pPr>
              <a:buNone/>
            </a:pPr>
            <a:r>
              <a:rPr lang="en-US" dirty="0"/>
              <a:t># say hello when the container is launched</a:t>
            </a:r>
          </a:p>
          <a:p>
            <a:pPr>
              <a:buNone/>
            </a:pPr>
            <a:r>
              <a:rPr lang="en-US" dirty="0"/>
              <a:t>ENTRYPOINT echo "Whale you be my container"</a:t>
            </a:r>
          </a:p>
          <a:p>
            <a:endParaRPr lang="en-US" dirty="0"/>
          </a:p>
        </p:txBody>
      </p:sp>
    </p:spTree>
    <p:extLst>
      <p:ext uri="{BB962C8B-B14F-4D97-AF65-F5344CB8AC3E}">
        <p14:creationId xmlns:p14="http://schemas.microsoft.com/office/powerpoint/2010/main" val="934388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40260" y="2594919"/>
            <a:ext cx="10478529" cy="4143632"/>
          </a:xfrm>
          <a:prstGeom prst="rect">
            <a:avLst/>
          </a:prstGeom>
          <a:solidFill>
            <a:schemeClr val="bg2"/>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21594"/>
            <a:ext cx="10515600" cy="667609"/>
          </a:xfrm>
        </p:spPr>
        <p:txBody>
          <a:bodyPr>
            <a:normAutofit fontScale="90000"/>
          </a:bodyPr>
          <a:lstStyle/>
          <a:p>
            <a:r>
              <a:rPr lang="en-US" dirty="0"/>
              <a:t>ENTRYPOINT 2/2</a:t>
            </a:r>
          </a:p>
        </p:txBody>
      </p:sp>
      <p:sp>
        <p:nvSpPr>
          <p:cNvPr id="3" name="Content Placeholder 2"/>
          <p:cNvSpPr>
            <a:spLocks noGrp="1"/>
          </p:cNvSpPr>
          <p:nvPr>
            <p:ph idx="1"/>
          </p:nvPr>
        </p:nvSpPr>
        <p:spPr>
          <a:xfrm>
            <a:off x="838200" y="1267968"/>
            <a:ext cx="10515600" cy="5590032"/>
          </a:xfrm>
        </p:spPr>
        <p:txBody>
          <a:bodyPr>
            <a:normAutofit fontScale="77500" lnSpcReduction="20000"/>
          </a:bodyPr>
          <a:lstStyle/>
          <a:p>
            <a:r>
              <a:rPr lang="en-US" dirty="0"/>
              <a:t>Run containers as executables! :)</a:t>
            </a:r>
          </a:p>
          <a:p>
            <a:endParaRPr lang="en-US" dirty="0"/>
          </a:p>
          <a:p>
            <a:r>
              <a:rPr lang="en-US" dirty="0" err="1"/>
              <a:t>Dockerfile</a:t>
            </a:r>
            <a:r>
              <a:rPr lang="en-US" dirty="0"/>
              <a:t>: </a:t>
            </a:r>
            <a:r>
              <a:rPr lang="en-US" sz="1800" dirty="0">
                <a:hlinkClick r:id="rId2"/>
              </a:rPr>
              <a:t>https://github.com/jbarbier/Dockerfile-Basics-Docker-Workshop-2-Twitter/blob/master/slide_10/Dockerfile</a:t>
            </a:r>
            <a:endParaRPr lang="en-US" dirty="0"/>
          </a:p>
          <a:p>
            <a:endParaRPr lang="en-US" dirty="0"/>
          </a:p>
          <a:p>
            <a:pPr>
              <a:buNone/>
            </a:pPr>
            <a:r>
              <a:rPr lang="en-US" dirty="0"/>
              <a:t># This is </a:t>
            </a:r>
            <a:r>
              <a:rPr lang="en-US" dirty="0" err="1"/>
              <a:t>wc</a:t>
            </a:r>
            <a:r>
              <a:rPr lang="en-US" dirty="0"/>
              <a:t> </a:t>
            </a:r>
          </a:p>
          <a:p>
            <a:pPr>
              <a:buNone/>
            </a:pPr>
            <a:r>
              <a:rPr lang="en-US" dirty="0"/>
              <a:t># </a:t>
            </a:r>
          </a:p>
          <a:p>
            <a:pPr>
              <a:buNone/>
            </a:pPr>
            <a:r>
              <a:rPr lang="en-US" dirty="0"/>
              <a:t># VERSION 0.42 </a:t>
            </a:r>
          </a:p>
          <a:p>
            <a:pPr>
              <a:buNone/>
            </a:pPr>
            <a:endParaRPr lang="en-US" dirty="0"/>
          </a:p>
          <a:p>
            <a:pPr>
              <a:buNone/>
            </a:pPr>
            <a:r>
              <a:rPr lang="en-US" dirty="0"/>
              <a:t># use the base image provided by </a:t>
            </a:r>
            <a:r>
              <a:rPr lang="en-US" dirty="0" err="1"/>
              <a:t>Docker</a:t>
            </a:r>
            <a:r>
              <a:rPr lang="en-US" dirty="0"/>
              <a:t> </a:t>
            </a:r>
          </a:p>
          <a:p>
            <a:pPr>
              <a:buNone/>
            </a:pPr>
            <a:r>
              <a:rPr lang="en-US" dirty="0"/>
              <a:t>FROM base </a:t>
            </a:r>
          </a:p>
          <a:p>
            <a:pPr>
              <a:buNone/>
            </a:pPr>
            <a:endParaRPr lang="en-US" dirty="0"/>
          </a:p>
          <a:p>
            <a:pPr>
              <a:buNone/>
            </a:pPr>
            <a:r>
              <a:rPr lang="en-US" dirty="0"/>
              <a:t>MAINTAINER Roberto roberto@docker.com </a:t>
            </a:r>
          </a:p>
          <a:p>
            <a:pPr>
              <a:buNone/>
            </a:pPr>
            <a:endParaRPr lang="en-US" dirty="0"/>
          </a:p>
          <a:p>
            <a:pPr>
              <a:buNone/>
            </a:pPr>
            <a:r>
              <a:rPr lang="en-US" dirty="0"/>
              <a:t># count lines with </a:t>
            </a:r>
            <a:r>
              <a:rPr lang="en-US" dirty="0" err="1"/>
              <a:t>wc</a:t>
            </a:r>
            <a:r>
              <a:rPr lang="en-US" dirty="0"/>
              <a:t> </a:t>
            </a:r>
          </a:p>
          <a:p>
            <a:pPr>
              <a:buNone/>
            </a:pPr>
            <a:r>
              <a:rPr lang="en-US" dirty="0"/>
              <a:t>ENTRYPOINT ["</a:t>
            </a:r>
            <a:r>
              <a:rPr lang="en-US" dirty="0" err="1"/>
              <a:t>wc</a:t>
            </a:r>
            <a:r>
              <a:rPr lang="en-US" dirty="0"/>
              <a:t>", "-l"]</a:t>
            </a:r>
          </a:p>
          <a:p>
            <a:pPr>
              <a:buNone/>
            </a:pPr>
            <a:endParaRPr lang="en-US" dirty="0"/>
          </a:p>
        </p:txBody>
      </p:sp>
      <p:sp>
        <p:nvSpPr>
          <p:cNvPr id="9" name="Rectangle 8"/>
          <p:cNvSpPr/>
          <p:nvPr/>
        </p:nvSpPr>
        <p:spPr>
          <a:xfrm>
            <a:off x="926756" y="1581665"/>
            <a:ext cx="10495006" cy="3212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sz="2000" dirty="0"/>
              <a:t>$ </a:t>
            </a:r>
            <a:r>
              <a:rPr lang="en-US" sz="2000" dirty="0"/>
              <a:t>cat /etc/</a:t>
            </a:r>
            <a:r>
              <a:rPr lang="en-US" sz="2000" dirty="0" err="1"/>
              <a:t>passwd</a:t>
            </a:r>
            <a:r>
              <a:rPr lang="en-US" sz="2000" dirty="0"/>
              <a:t> | </a:t>
            </a:r>
            <a:r>
              <a:rPr lang="en-US" sz="2000" dirty="0" err="1"/>
              <a:t>docker</a:t>
            </a:r>
            <a:r>
              <a:rPr lang="en-US" sz="2000" dirty="0"/>
              <a:t> run -</a:t>
            </a:r>
            <a:r>
              <a:rPr lang="en-US" sz="2000" dirty="0" err="1"/>
              <a:t>i</a:t>
            </a:r>
            <a:r>
              <a:rPr lang="en-US" sz="2000" dirty="0"/>
              <a:t> </a:t>
            </a:r>
            <a:r>
              <a:rPr lang="en-US" sz="2000" dirty="0" err="1"/>
              <a:t>wc</a:t>
            </a:r>
            <a:endParaRPr lang="en-US" sz="2000" dirty="0"/>
          </a:p>
        </p:txBody>
      </p:sp>
    </p:spTree>
    <p:extLst>
      <p:ext uri="{BB962C8B-B14F-4D97-AF65-F5344CB8AC3E}">
        <p14:creationId xmlns:p14="http://schemas.microsoft.com/office/powerpoint/2010/main" val="2831842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594"/>
            <a:ext cx="10515600" cy="667609"/>
          </a:xfrm>
        </p:spPr>
        <p:txBody>
          <a:bodyPr>
            <a:normAutofit fontScale="90000"/>
          </a:bodyPr>
          <a:lstStyle/>
          <a:p>
            <a:r>
              <a:rPr lang="en-US" dirty="0"/>
              <a:t>USER</a:t>
            </a:r>
          </a:p>
        </p:txBody>
      </p:sp>
      <p:sp>
        <p:nvSpPr>
          <p:cNvPr id="3" name="Content Placeholder 2"/>
          <p:cNvSpPr>
            <a:spLocks noGrp="1"/>
          </p:cNvSpPr>
          <p:nvPr>
            <p:ph idx="1"/>
          </p:nvPr>
        </p:nvSpPr>
        <p:spPr/>
        <p:txBody>
          <a:bodyPr/>
          <a:lstStyle/>
          <a:p>
            <a:r>
              <a:rPr lang="en-US" dirty="0"/>
              <a:t>Sets the username to use when running the image</a:t>
            </a:r>
          </a:p>
          <a:p>
            <a:r>
              <a:rPr lang="en-US" dirty="0"/>
              <a:t>Example: USER daemon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C0E0-680D-1531-5635-5EA5E0509A05}"/>
              </a:ext>
            </a:extLst>
          </p:cNvPr>
          <p:cNvSpPr>
            <a:spLocks noGrp="1"/>
          </p:cNvSpPr>
          <p:nvPr>
            <p:ph type="title"/>
          </p:nvPr>
        </p:nvSpPr>
        <p:spPr>
          <a:xfrm>
            <a:off x="838200" y="130588"/>
            <a:ext cx="10515600" cy="667609"/>
          </a:xfrm>
        </p:spPr>
        <p:txBody>
          <a:bodyPr>
            <a:normAutofit fontScale="90000"/>
          </a:bodyPr>
          <a:lstStyle/>
          <a:p>
            <a:r>
              <a:rPr lang="en-IN" b="1" i="0" dirty="0">
                <a:solidFill>
                  <a:srgbClr val="273239"/>
                </a:solidFill>
                <a:effectLst/>
                <a:latin typeface="sofia-pro"/>
              </a:rPr>
              <a:t>USER Instruction</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6DB123D5-696D-CAAA-04B5-22B5B7524168}"/>
              </a:ext>
            </a:extLst>
          </p:cNvPr>
          <p:cNvSpPr>
            <a:spLocks noGrp="1"/>
          </p:cNvSpPr>
          <p:nvPr>
            <p:ph idx="1"/>
          </p:nvPr>
        </p:nvSpPr>
        <p:spPr/>
        <p:txBody>
          <a:bodyPr/>
          <a:lstStyle/>
          <a:p>
            <a:r>
              <a:rPr lang="en-US" b="0" i="0" dirty="0">
                <a:solidFill>
                  <a:srgbClr val="273239"/>
                </a:solidFill>
                <a:effectLst/>
                <a:latin typeface="urw-din"/>
              </a:rPr>
              <a:t>By default, a Docker Container runs as a Root user. This poses a great security threat if you deploy your applications on a large scale inside Docker Containers. You can change or switch to a different user inside a Docker Container using the </a:t>
            </a:r>
            <a:r>
              <a:rPr lang="en-US" b="1" i="0" dirty="0">
                <a:solidFill>
                  <a:srgbClr val="273239"/>
                </a:solidFill>
                <a:effectLst/>
                <a:latin typeface="urw-din"/>
              </a:rPr>
              <a:t>USER </a:t>
            </a:r>
            <a:r>
              <a:rPr lang="en-US" b="0" i="0" dirty="0">
                <a:solidFill>
                  <a:srgbClr val="273239"/>
                </a:solidFill>
                <a:effectLst/>
                <a:latin typeface="urw-din"/>
              </a:rPr>
              <a:t>Instruction. For this, you first need to create a user and a group inside the Container.</a:t>
            </a:r>
            <a:endParaRPr lang="en-IN" dirty="0"/>
          </a:p>
        </p:txBody>
      </p:sp>
    </p:spTree>
    <p:extLst>
      <p:ext uri="{BB962C8B-B14F-4D97-AF65-F5344CB8AC3E}">
        <p14:creationId xmlns:p14="http://schemas.microsoft.com/office/powerpoint/2010/main" val="2529606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59C8-DD98-EDF0-7CF2-94EAA63A69CC}"/>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B5124948-1AB7-ACD4-8734-97E1EFFA4E90}"/>
              </a:ext>
            </a:extLst>
          </p:cNvPr>
          <p:cNvSpPr>
            <a:spLocks noGrp="1"/>
          </p:cNvSpPr>
          <p:nvPr>
            <p:ph idx="1"/>
          </p:nvPr>
        </p:nvSpPr>
        <p:spPr/>
        <p:txBody>
          <a:bodyPr/>
          <a:lstStyle/>
          <a:p>
            <a:r>
              <a:rPr lang="en-IN" dirty="0"/>
              <a:t>FROM </a:t>
            </a:r>
            <a:r>
              <a:rPr lang="en-IN" dirty="0" err="1"/>
              <a:t>ubuntu:latest</a:t>
            </a:r>
            <a:endParaRPr lang="en-IN" dirty="0"/>
          </a:p>
          <a:p>
            <a:r>
              <a:rPr lang="en-IN" dirty="0"/>
              <a:t>RUN apt-get -y update</a:t>
            </a:r>
          </a:p>
          <a:p>
            <a:r>
              <a:rPr lang="en-IN" dirty="0"/>
              <a:t>RUN </a:t>
            </a:r>
            <a:r>
              <a:rPr lang="en-IN" dirty="0" err="1"/>
              <a:t>groupadd</a:t>
            </a:r>
            <a:r>
              <a:rPr lang="en-IN" dirty="0"/>
              <a:t> -r user &amp;&amp; </a:t>
            </a:r>
            <a:r>
              <a:rPr lang="en-IN" dirty="0" err="1"/>
              <a:t>useradd</a:t>
            </a:r>
            <a:r>
              <a:rPr lang="en-IN" dirty="0"/>
              <a:t> -r -g user </a:t>
            </a:r>
            <a:r>
              <a:rPr lang="en-IN" dirty="0" err="1"/>
              <a:t>user</a:t>
            </a:r>
            <a:endParaRPr lang="en-IN" dirty="0"/>
          </a:p>
          <a:p>
            <a:r>
              <a:rPr lang="en-IN" dirty="0"/>
              <a:t>USER </a:t>
            </a:r>
            <a:r>
              <a:rPr lang="en-IN" dirty="0" err="1"/>
              <a:t>user</a:t>
            </a:r>
            <a:endParaRPr lang="en-IN" dirty="0"/>
          </a:p>
        </p:txBody>
      </p:sp>
    </p:spTree>
    <p:extLst>
      <p:ext uri="{BB962C8B-B14F-4D97-AF65-F5344CB8AC3E}">
        <p14:creationId xmlns:p14="http://schemas.microsoft.com/office/powerpoint/2010/main" val="3357891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594"/>
            <a:ext cx="10515600" cy="667609"/>
          </a:xfrm>
        </p:spPr>
        <p:txBody>
          <a:bodyPr>
            <a:normAutofit fontScale="90000"/>
          </a:bodyPr>
          <a:lstStyle/>
          <a:p>
            <a:pPr algn="l" fontAlgn="base"/>
            <a:r>
              <a:rPr lang="en-IN" b="1" i="0" dirty="0">
                <a:solidFill>
                  <a:srgbClr val="273239"/>
                </a:solidFill>
                <a:effectLst/>
                <a:latin typeface="sofia-pro"/>
              </a:rPr>
              <a:t>Docker – EXPOSE Instruction</a:t>
            </a:r>
          </a:p>
        </p:txBody>
      </p:sp>
      <p:sp>
        <p:nvSpPr>
          <p:cNvPr id="3" name="Content Placeholder 2"/>
          <p:cNvSpPr>
            <a:spLocks noGrp="1"/>
          </p:cNvSpPr>
          <p:nvPr>
            <p:ph idx="1"/>
          </p:nvPr>
        </p:nvSpPr>
        <p:spPr/>
        <p:txBody>
          <a:bodyPr/>
          <a:lstStyle/>
          <a:p>
            <a:r>
              <a:rPr lang="en-US" b="0" i="0" dirty="0">
                <a:solidFill>
                  <a:srgbClr val="273239"/>
                </a:solidFill>
                <a:effectLst/>
                <a:latin typeface="urw-din"/>
              </a:rPr>
              <a:t>The </a:t>
            </a:r>
            <a:r>
              <a:rPr lang="en-US" b="1" i="0" dirty="0">
                <a:solidFill>
                  <a:srgbClr val="273239"/>
                </a:solidFill>
                <a:effectLst/>
                <a:latin typeface="urw-din"/>
              </a:rPr>
              <a:t>EXPOSE </a:t>
            </a:r>
            <a:r>
              <a:rPr lang="en-US" b="0" i="0" dirty="0">
                <a:solidFill>
                  <a:srgbClr val="273239"/>
                </a:solidFill>
                <a:effectLst/>
                <a:latin typeface="urw-din"/>
              </a:rPr>
              <a:t>instruction exposes a particular port with a specified protocol inside a Docker Container.  </a:t>
            </a:r>
          </a:p>
          <a:p>
            <a:r>
              <a:rPr lang="en-US" dirty="0"/>
              <a:t>Sets ports to be exposed to other containers when running the image</a:t>
            </a:r>
          </a:p>
          <a:p>
            <a:r>
              <a:rPr lang="en-US" b="0" i="0" dirty="0">
                <a:solidFill>
                  <a:srgbClr val="273239"/>
                </a:solidFill>
                <a:effectLst/>
                <a:latin typeface="urw-din"/>
              </a:rPr>
              <a:t>These ports can be either TCP or UDP, but it’s TCP by default. It is also important to understand that the EXPOSE instruction only acts as an information platform</a:t>
            </a:r>
            <a:r>
              <a:rPr lang="en-US" dirty="0">
                <a:solidFill>
                  <a:srgbClr val="273239"/>
                </a:solidFill>
                <a:latin typeface="urw-din"/>
              </a:rPr>
              <a:t>.</a:t>
            </a:r>
            <a:endParaRPr lang="en-US" dirty="0"/>
          </a:p>
          <a:p>
            <a:r>
              <a:rPr lang="en-US" dirty="0"/>
              <a:t>Example: EXPOSE 80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DF32-E0CC-743C-CCF8-181725C2E38C}"/>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EB1B97F7-4C9A-A865-EE3E-D398BE9757EE}"/>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It can use </a:t>
            </a:r>
            <a:r>
              <a:rPr lang="en-US" b="1" i="0" dirty="0">
                <a:solidFill>
                  <a:srgbClr val="273239"/>
                </a:solidFill>
                <a:effectLst/>
                <a:latin typeface="urw-din"/>
              </a:rPr>
              <a:t>TCP</a:t>
            </a:r>
            <a:r>
              <a:rPr lang="en-US" b="0" i="0" dirty="0">
                <a:solidFill>
                  <a:srgbClr val="273239"/>
                </a:solidFill>
                <a:effectLst/>
                <a:latin typeface="urw-din"/>
              </a:rPr>
              <a:t> or </a:t>
            </a:r>
            <a:r>
              <a:rPr lang="en-US" b="1" i="0" dirty="0">
                <a:solidFill>
                  <a:srgbClr val="273239"/>
                </a:solidFill>
                <a:effectLst/>
                <a:latin typeface="urw-din"/>
              </a:rPr>
              <a:t>UDP</a:t>
            </a:r>
            <a:r>
              <a:rPr lang="en-US" b="0" i="0" dirty="0">
                <a:solidFill>
                  <a:srgbClr val="273239"/>
                </a:solidFill>
                <a:effectLst/>
                <a:latin typeface="urw-din"/>
              </a:rPr>
              <a:t> protocol to expose the port.</a:t>
            </a:r>
          </a:p>
          <a:p>
            <a:pPr algn="l" fontAlgn="base">
              <a:buFont typeface="Arial" panose="020B0604020202020204" pitchFamily="34" charset="0"/>
              <a:buChar char="•"/>
            </a:pPr>
            <a:r>
              <a:rPr lang="en-US" b="0" i="0" dirty="0">
                <a:solidFill>
                  <a:srgbClr val="273239"/>
                </a:solidFill>
                <a:effectLst/>
                <a:latin typeface="urw-din"/>
              </a:rPr>
              <a:t>Default Protocol is </a:t>
            </a:r>
            <a:r>
              <a:rPr lang="en-US" b="1" i="0" dirty="0">
                <a:solidFill>
                  <a:srgbClr val="273239"/>
                </a:solidFill>
                <a:effectLst/>
                <a:latin typeface="urw-din"/>
              </a:rPr>
              <a:t>TCP</a:t>
            </a:r>
            <a:r>
              <a:rPr lang="en-US" b="0" i="0" dirty="0">
                <a:solidFill>
                  <a:srgbClr val="273239"/>
                </a:solidFill>
                <a:effectLst/>
                <a:latin typeface="urw-din"/>
              </a:rPr>
              <a:t> if no other protocol is specified.</a:t>
            </a:r>
          </a:p>
          <a:p>
            <a:pPr algn="l" fontAlgn="base">
              <a:buFont typeface="Arial" panose="020B0604020202020204" pitchFamily="34" charset="0"/>
              <a:buChar char="•"/>
            </a:pPr>
            <a:r>
              <a:rPr lang="en-US" b="0" i="0" dirty="0">
                <a:solidFill>
                  <a:srgbClr val="273239"/>
                </a:solidFill>
                <a:effectLst/>
                <a:latin typeface="urw-din"/>
              </a:rPr>
              <a:t>It does not map ports on the host machine.</a:t>
            </a:r>
          </a:p>
          <a:p>
            <a:pPr algn="l" fontAlgn="base">
              <a:buFont typeface="Arial" panose="020B0604020202020204" pitchFamily="34" charset="0"/>
              <a:buChar char="•"/>
            </a:pPr>
            <a:r>
              <a:rPr lang="en-US" b="0" i="0" dirty="0">
                <a:solidFill>
                  <a:srgbClr val="273239"/>
                </a:solidFill>
                <a:effectLst/>
                <a:latin typeface="urw-din"/>
              </a:rPr>
              <a:t>It can be overridden using the publish flag (</a:t>
            </a:r>
            <a:r>
              <a:rPr lang="en-US" b="1" i="0" dirty="0">
                <a:solidFill>
                  <a:srgbClr val="273239"/>
                </a:solidFill>
                <a:effectLst/>
                <a:latin typeface="urw-din"/>
              </a:rPr>
              <a:t>-p</a:t>
            </a:r>
            <a:r>
              <a:rPr lang="en-US" b="0" i="0" dirty="0">
                <a:solidFill>
                  <a:srgbClr val="273239"/>
                </a:solidFill>
                <a:effectLst/>
                <a:latin typeface="urw-din"/>
              </a:rPr>
              <a:t>) while starting a Container.</a:t>
            </a:r>
          </a:p>
          <a:p>
            <a:endParaRPr lang="en-IN" dirty="0"/>
          </a:p>
        </p:txBody>
      </p:sp>
    </p:spTree>
    <p:extLst>
      <p:ext uri="{BB962C8B-B14F-4D97-AF65-F5344CB8AC3E}">
        <p14:creationId xmlns:p14="http://schemas.microsoft.com/office/powerpoint/2010/main" val="3586384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A432-4092-9069-2E1E-24F176A0FB16}"/>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4D0F9C33-6199-2C1E-2460-399783107DA1}"/>
              </a:ext>
            </a:extLst>
          </p:cNvPr>
          <p:cNvSpPr>
            <a:spLocks noGrp="1"/>
          </p:cNvSpPr>
          <p:nvPr>
            <p:ph idx="1"/>
          </p:nvPr>
        </p:nvSpPr>
        <p:spPr/>
        <p:txBody>
          <a:bodyPr/>
          <a:lstStyle/>
          <a:p>
            <a:r>
              <a:rPr lang="en-IN" dirty="0"/>
              <a:t>FROM </a:t>
            </a:r>
            <a:r>
              <a:rPr lang="en-IN" dirty="0" err="1"/>
              <a:t>ubuntu:latest</a:t>
            </a:r>
            <a:endParaRPr lang="en-IN" dirty="0"/>
          </a:p>
          <a:p>
            <a:r>
              <a:rPr lang="en-IN" dirty="0"/>
              <a:t>EXPOSE 80/</a:t>
            </a:r>
            <a:r>
              <a:rPr lang="en-IN" dirty="0" err="1"/>
              <a:t>tcp</a:t>
            </a:r>
            <a:endParaRPr lang="en-IN" dirty="0"/>
          </a:p>
          <a:p>
            <a:r>
              <a:rPr lang="en-IN" dirty="0"/>
              <a:t>EXPOSE 80/</a:t>
            </a:r>
            <a:r>
              <a:rPr lang="en-IN" dirty="0" err="1"/>
              <a:t>udp</a:t>
            </a:r>
            <a:endParaRPr lang="en-IN" dirty="0"/>
          </a:p>
        </p:txBody>
      </p:sp>
    </p:spTree>
    <p:extLst>
      <p:ext uri="{BB962C8B-B14F-4D97-AF65-F5344CB8AC3E}">
        <p14:creationId xmlns:p14="http://schemas.microsoft.com/office/powerpoint/2010/main" val="1962043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594"/>
            <a:ext cx="10515600" cy="667609"/>
          </a:xfrm>
        </p:spPr>
        <p:txBody>
          <a:bodyPr>
            <a:normAutofit fontScale="90000"/>
          </a:bodyPr>
          <a:lstStyle/>
          <a:p>
            <a:r>
              <a:rPr lang="en-US" dirty="0" err="1"/>
              <a:t>Exercice</a:t>
            </a:r>
            <a:r>
              <a:rPr lang="en-US" dirty="0"/>
              <a:t>: create a perfect </a:t>
            </a:r>
            <a:r>
              <a:rPr lang="en-US" dirty="0" err="1"/>
              <a:t>Memcached</a:t>
            </a:r>
            <a:r>
              <a:rPr lang="en-US" dirty="0"/>
              <a:t> </a:t>
            </a:r>
            <a:r>
              <a:rPr lang="en-US" dirty="0" err="1"/>
              <a:t>Dockerfile</a:t>
            </a:r>
            <a:endParaRPr lang="en-US" dirty="0"/>
          </a:p>
        </p:txBody>
      </p:sp>
      <p:sp>
        <p:nvSpPr>
          <p:cNvPr id="3" name="Content Placeholder 2"/>
          <p:cNvSpPr>
            <a:spLocks noGrp="1"/>
          </p:cNvSpPr>
          <p:nvPr>
            <p:ph idx="1"/>
          </p:nvPr>
        </p:nvSpPr>
        <p:spPr/>
        <p:txBody>
          <a:bodyPr>
            <a:normAutofit/>
          </a:bodyPr>
          <a:lstStyle/>
          <a:p>
            <a:pPr>
              <a:buNone/>
            </a:pPr>
            <a:r>
              <a:rPr lang="en-US" dirty="0"/>
              <a:t>Answer </a:t>
            </a:r>
            <a:r>
              <a:rPr lang="en-US" sz="1400" dirty="0">
                <a:hlinkClick r:id="rId2"/>
              </a:rPr>
              <a:t>https://github.com/jbarbier/Dockerfile-Basics-Docker-Workshop-2-Twitter/blob/master/memcached/Dockerfile</a:t>
            </a:r>
            <a:endParaRPr lang="en-US" sz="1400" dirty="0"/>
          </a:p>
          <a:p>
            <a:endParaRPr lang="en-US" dirty="0"/>
          </a:p>
          <a:p>
            <a:endParaRPr lang="en-US" dirty="0"/>
          </a:p>
          <a:p>
            <a:pPr>
              <a:buNone/>
            </a:pPr>
            <a:endParaRPr lang="en-US" dirty="0">
              <a:solidFill>
                <a:srgbClr val="00B0F0"/>
              </a:solidFill>
            </a:endParaRPr>
          </a:p>
          <a:p>
            <a:pPr>
              <a:buNone/>
            </a:pPr>
            <a:r>
              <a:rPr lang="en-US" dirty="0">
                <a:solidFill>
                  <a:srgbClr val="00B0F0"/>
                </a:solidFill>
              </a:rPr>
              <a:t>#BOOM</a:t>
            </a:r>
            <a:endParaRPr lang="en-US" dirty="0"/>
          </a:p>
          <a:p>
            <a:endParaRPr lang="en-US" dirty="0"/>
          </a:p>
          <a:p>
            <a:r>
              <a:rPr lang="en-US" dirty="0"/>
              <a:t>Try it (update port number, $ </a:t>
            </a:r>
            <a:r>
              <a:rPr lang="en-US" dirty="0" err="1"/>
              <a:t>docker</a:t>
            </a:r>
            <a:r>
              <a:rPr lang="en-US" dirty="0"/>
              <a:t> </a:t>
            </a:r>
            <a:r>
              <a:rPr lang="en-US" dirty="0" err="1"/>
              <a:t>ps</a:t>
            </a:r>
            <a:r>
              <a:rPr lang="en-US" dirty="0"/>
              <a:t>)</a:t>
            </a:r>
          </a:p>
          <a:p>
            <a:pPr lvl="1">
              <a:buNone/>
            </a:pPr>
            <a:r>
              <a:rPr lang="en-US" dirty="0"/>
              <a:t>Python </a:t>
            </a:r>
            <a:r>
              <a:rPr lang="en-US" sz="1400" dirty="0">
                <a:hlinkClick r:id="rId3"/>
              </a:rPr>
              <a:t>https://github.com/jbarbier/Dockerfile-Basics-Docker-Workshop-2-Twitter/blob/master/memcached/test.py</a:t>
            </a:r>
            <a:endParaRPr lang="en-US" dirty="0"/>
          </a:p>
          <a:p>
            <a:pPr lvl="1">
              <a:buNone/>
            </a:pPr>
            <a:r>
              <a:rPr lang="en-US" dirty="0"/>
              <a:t>Ruby </a:t>
            </a:r>
            <a:r>
              <a:rPr lang="en-US" sz="1400" dirty="0">
                <a:hlinkClick r:id="rId4"/>
              </a:rPr>
              <a:t>https://github.com/jbarbier/Dockerfile-Basics-Docker-Workshop-2-Twitter/blob/master/memcached/test.rb</a:t>
            </a:r>
            <a:endParaRPr lang="en-US" dirty="0"/>
          </a:p>
          <a:p>
            <a:pPr lvl="1">
              <a:buNone/>
            </a:pPr>
            <a:r>
              <a:rPr lang="en-US" dirty="0"/>
              <a:t>PHP </a:t>
            </a:r>
            <a:r>
              <a:rPr lang="en-US" sz="1400" dirty="0">
                <a:hlinkClick r:id="rId5"/>
              </a:rPr>
              <a:t>https://github.com/jbarbier/Dockerfile-Basics-Docker-Workshop-2-Twitter/blob/master/memcached/test.php</a:t>
            </a:r>
            <a:endParaRPr lang="en-US" dirty="0"/>
          </a:p>
        </p:txBody>
      </p:sp>
      <p:sp>
        <p:nvSpPr>
          <p:cNvPr id="9" name="Rectangle 8"/>
          <p:cNvSpPr/>
          <p:nvPr/>
        </p:nvSpPr>
        <p:spPr>
          <a:xfrm>
            <a:off x="943231" y="1795848"/>
            <a:ext cx="10495006" cy="9473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buNone/>
            </a:pPr>
            <a:r>
              <a:rPr lang="de-DE" sz="2800" dirty="0"/>
              <a:t>$ </a:t>
            </a:r>
            <a:r>
              <a:rPr lang="en-US" sz="2800" dirty="0" err="1"/>
              <a:t>docker</a:t>
            </a:r>
            <a:r>
              <a:rPr lang="en-US" sz="2800" dirty="0"/>
              <a:t> build -t </a:t>
            </a:r>
            <a:r>
              <a:rPr lang="en-US" sz="2800" dirty="0" err="1"/>
              <a:t>memcached</a:t>
            </a:r>
            <a:r>
              <a:rPr lang="en-US" sz="2800" dirty="0"/>
              <a:t> .</a:t>
            </a:r>
          </a:p>
          <a:p>
            <a:pPr>
              <a:buNone/>
            </a:pPr>
            <a:r>
              <a:rPr lang="en-US" sz="2800" dirty="0"/>
              <a:t>$ </a:t>
            </a:r>
            <a:r>
              <a:rPr lang="en-US" sz="2800" dirty="0" err="1"/>
              <a:t>docker</a:t>
            </a:r>
            <a:r>
              <a:rPr lang="en-US" sz="2800" dirty="0"/>
              <a:t> run –p 11211 </a:t>
            </a:r>
            <a:r>
              <a:rPr lang="en-US" sz="2800" dirty="0" err="1"/>
              <a:t>memcached</a:t>
            </a:r>
            <a:endParaRPr lang="en-US" sz="2800" dirty="0"/>
          </a:p>
        </p:txBody>
      </p:sp>
      <p:pic>
        <p:nvPicPr>
          <p:cNvPr id="5124" name="Picture 4" descr="http://blog.objectgraph.com/wp-content/uploads/2009/04/python_logo.png"/>
          <p:cNvPicPr>
            <a:picLocks noChangeAspect="1" noChangeArrowheads="1"/>
          </p:cNvPicPr>
          <p:nvPr/>
        </p:nvPicPr>
        <p:blipFill>
          <a:blip r:embed="rId6" cstate="print"/>
          <a:srcRect t="12469" r="20224" b="24332"/>
          <a:stretch>
            <a:fillRect/>
          </a:stretch>
        </p:blipFill>
        <p:spPr bwMode="auto">
          <a:xfrm>
            <a:off x="799069" y="4798272"/>
            <a:ext cx="494271" cy="391566"/>
          </a:xfrm>
          <a:prstGeom prst="rect">
            <a:avLst/>
          </a:prstGeom>
          <a:noFill/>
        </p:spPr>
      </p:pic>
      <p:pic>
        <p:nvPicPr>
          <p:cNvPr id="5126" name="Picture 6" descr="http://t2.gstatic.com/images?q=tbn:ANd9GcR8y5YwsAi8bJgRPP7tTCJCqsKX7eESbyYa5fC5M0yq_Xc8OcJuwA"/>
          <p:cNvPicPr>
            <a:picLocks noChangeAspect="1" noChangeArrowheads="1"/>
          </p:cNvPicPr>
          <p:nvPr/>
        </p:nvPicPr>
        <p:blipFill>
          <a:blip r:embed="rId7" cstate="print"/>
          <a:srcRect/>
          <a:stretch>
            <a:fillRect/>
          </a:stretch>
        </p:blipFill>
        <p:spPr bwMode="auto">
          <a:xfrm>
            <a:off x="930876" y="5209102"/>
            <a:ext cx="318058" cy="318488"/>
          </a:xfrm>
          <a:prstGeom prst="rect">
            <a:avLst/>
          </a:prstGeom>
          <a:noFill/>
        </p:spPr>
      </p:pic>
      <p:pic>
        <p:nvPicPr>
          <p:cNvPr id="5128" name="Picture 8" descr="http://www.talkphp.com/attachments/absolute-beginners/194d1214732013-php-logo-font-php-logo.jpg"/>
          <p:cNvPicPr>
            <a:picLocks noChangeAspect="1" noChangeArrowheads="1"/>
          </p:cNvPicPr>
          <p:nvPr/>
        </p:nvPicPr>
        <p:blipFill>
          <a:blip r:embed="rId8" cstate="print"/>
          <a:srcRect/>
          <a:stretch>
            <a:fillRect/>
          </a:stretch>
        </p:blipFill>
        <p:spPr bwMode="auto">
          <a:xfrm>
            <a:off x="913456" y="5615117"/>
            <a:ext cx="452975" cy="29141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851A-9BFB-B21A-23F8-5C92339B660B}"/>
              </a:ext>
            </a:extLst>
          </p:cNvPr>
          <p:cNvSpPr>
            <a:spLocks noGrp="1"/>
          </p:cNvSpPr>
          <p:nvPr>
            <p:ph type="title"/>
          </p:nvPr>
        </p:nvSpPr>
        <p:spPr/>
        <p:txBody>
          <a:bodyPr>
            <a:normAutofit fontScale="90000"/>
          </a:bodyPr>
          <a:lstStyle/>
          <a:p>
            <a:endParaRPr lang="en-IN"/>
          </a:p>
        </p:txBody>
      </p:sp>
      <p:pic>
        <p:nvPicPr>
          <p:cNvPr id="3074" name="Picture 2">
            <a:extLst>
              <a:ext uri="{FF2B5EF4-FFF2-40B4-BE49-F238E27FC236}">
                <a16:creationId xmlns:a16="http://schemas.microsoft.com/office/drawing/2014/main" id="{A405D5AB-AD5B-E902-3450-DD1C38C1BF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5612" y="1674813"/>
            <a:ext cx="620077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61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594"/>
            <a:ext cx="10515600" cy="667609"/>
          </a:xfrm>
        </p:spPr>
        <p:txBody>
          <a:bodyPr>
            <a:normAutofit fontScale="90000"/>
          </a:bodyPr>
          <a:lstStyle/>
          <a:p>
            <a:r>
              <a:rPr lang="en-US" dirty="0" err="1"/>
              <a:t>Quizz</a:t>
            </a:r>
            <a:r>
              <a:rPr lang="en-US" dirty="0"/>
              <a:t>: Online </a:t>
            </a:r>
            <a:r>
              <a:rPr lang="en-US" dirty="0" err="1"/>
              <a:t>Dockerfile</a:t>
            </a:r>
            <a:r>
              <a:rPr lang="en-US" dirty="0"/>
              <a:t> Tutorials	</a:t>
            </a:r>
          </a:p>
        </p:txBody>
      </p:sp>
      <p:sp>
        <p:nvSpPr>
          <p:cNvPr id="3" name="Content Placeholder 2"/>
          <p:cNvSpPr>
            <a:spLocks noGrp="1"/>
          </p:cNvSpPr>
          <p:nvPr>
            <p:ph idx="1"/>
          </p:nvPr>
        </p:nvSpPr>
        <p:spPr/>
        <p:txBody>
          <a:bodyPr/>
          <a:lstStyle/>
          <a:p>
            <a:pPr>
              <a:buNone/>
            </a:pPr>
            <a:endParaRPr lang="en-US" dirty="0"/>
          </a:p>
          <a:p>
            <a:pPr>
              <a:buNone/>
            </a:pPr>
            <a:r>
              <a:rPr lang="en-US" dirty="0"/>
              <a:t>Test your skills here:</a:t>
            </a:r>
          </a:p>
          <a:p>
            <a:pPr>
              <a:buNone/>
            </a:pPr>
            <a:endParaRPr lang="en-US" dirty="0">
              <a:hlinkClick r:id="rId2"/>
            </a:endParaRPr>
          </a:p>
          <a:p>
            <a:pPr>
              <a:buNone/>
            </a:pPr>
            <a:r>
              <a:rPr lang="en-US" sz="4800" dirty="0">
                <a:hlinkClick r:id="rId2"/>
              </a:rPr>
              <a:t>http://www.docker.io/learn/dockerfile/</a:t>
            </a:r>
            <a:endParaRPr lang="en-US" sz="4800"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6309" y="378222"/>
            <a:ext cx="7562511" cy="5853308"/>
          </a:xfrm>
          <a:prstGeom prst="rect">
            <a:avLst/>
          </a:prstGeom>
        </p:spPr>
      </p:pic>
      <p:sp>
        <p:nvSpPr>
          <p:cNvPr id="3" name="Title 2"/>
          <p:cNvSpPr>
            <a:spLocks noGrp="1"/>
          </p:cNvSpPr>
          <p:nvPr>
            <p:ph type="ctrTitle"/>
          </p:nvPr>
        </p:nvSpPr>
        <p:spPr>
          <a:xfrm>
            <a:off x="1487906" y="3843930"/>
            <a:ext cx="9144000" cy="2387600"/>
          </a:xfrm>
        </p:spPr>
        <p:txBody>
          <a:bodyPr/>
          <a:lstStyle/>
          <a:p>
            <a:r>
              <a:rPr lang="en-US" dirty="0"/>
              <a:t>www.docker.io</a:t>
            </a:r>
          </a:p>
        </p:txBody>
      </p:sp>
      <p:sp>
        <p:nvSpPr>
          <p:cNvPr id="6" name="Title 1"/>
          <p:cNvSpPr txBox="1">
            <a:spLocks/>
          </p:cNvSpPr>
          <p:nvPr/>
        </p:nvSpPr>
        <p:spPr>
          <a:xfrm>
            <a:off x="838200" y="221594"/>
            <a:ext cx="10515600" cy="667609"/>
          </a:xfrm>
          <a:prstGeom prst="rect">
            <a:avLst/>
          </a:prstGeom>
        </p:spPr>
        <p:txBody>
          <a:bodyPr vert="horz" lIns="91440" tIns="45720" rIns="91440" bIns="45720" rtlCol="0" anchor="b">
            <a:no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Cabin" panose="020B0803050202020004" pitchFamily="34" charset="0"/>
                <a:ea typeface="+mj-ea"/>
                <a:cs typeface="+mj-cs"/>
              </a:rPr>
              <a:t>Thank</a:t>
            </a:r>
            <a:r>
              <a:rPr kumimoji="0" lang="en-US" sz="4000" b="0" i="0" u="none" strike="noStrike" kern="1200" cap="none" spc="0" normalizeH="0" noProof="0" dirty="0">
                <a:ln>
                  <a:noFill/>
                </a:ln>
                <a:solidFill>
                  <a:schemeClr val="tx1"/>
                </a:solidFill>
                <a:effectLst/>
                <a:uLnTx/>
                <a:uFillTx/>
                <a:latin typeface="Cabin" panose="020B0803050202020004" pitchFamily="34" charset="0"/>
                <a:ea typeface="+mj-ea"/>
                <a:cs typeface="+mj-cs"/>
              </a:rPr>
              <a:t> you!</a:t>
            </a:r>
            <a:endParaRPr kumimoji="0" lang="en-US" sz="4000" b="0" i="0" u="none" strike="noStrike" kern="1200" cap="none" spc="0" normalizeH="0" baseline="0" noProof="0" dirty="0">
              <a:ln>
                <a:noFill/>
              </a:ln>
              <a:solidFill>
                <a:schemeClr val="tx1"/>
              </a:solidFill>
              <a:effectLst/>
              <a:uLnTx/>
              <a:uFillTx/>
              <a:latin typeface="Cabin" panose="020B0803050202020004" pitchFamily="34" charset="0"/>
              <a:ea typeface="+mj-ea"/>
              <a:cs typeface="+mj-cs"/>
            </a:endParaRPr>
          </a:p>
        </p:txBody>
      </p:sp>
    </p:spTree>
    <p:extLst>
      <p:ext uri="{BB962C8B-B14F-4D97-AF65-F5344CB8AC3E}">
        <p14:creationId xmlns:p14="http://schemas.microsoft.com/office/powerpoint/2010/main" val="238086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2EED-5C35-7BB2-309D-4D0B5FB1A03C}"/>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FFAEC7E6-5462-1B62-F859-4BD1012DF984}"/>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The specific commands you can use in a </a:t>
            </a:r>
            <a:r>
              <a:rPr lang="en-US" b="0" i="0" dirty="0" err="1">
                <a:solidFill>
                  <a:srgbClr val="51565E"/>
                </a:solidFill>
                <a:effectLst/>
                <a:latin typeface="Roboto" panose="02000000000000000000" pitchFamily="2" charset="0"/>
              </a:rPr>
              <a:t>dockerfile</a:t>
            </a:r>
            <a:r>
              <a:rPr lang="en-US" b="0" i="0" dirty="0">
                <a:solidFill>
                  <a:srgbClr val="51565E"/>
                </a:solidFill>
                <a:effectLst/>
                <a:latin typeface="Roboto" panose="02000000000000000000" pitchFamily="2" charset="0"/>
              </a:rPr>
              <a:t> are:</a:t>
            </a:r>
          </a:p>
          <a:p>
            <a:pPr algn="l"/>
            <a:r>
              <a:rPr lang="en-US" b="0" i="0" dirty="0">
                <a:solidFill>
                  <a:srgbClr val="51565E"/>
                </a:solidFill>
                <a:effectLst/>
                <a:latin typeface="Roboto" panose="02000000000000000000" pitchFamily="2" charset="0"/>
              </a:rPr>
              <a:t>FROM, PULL, RUN, and CMD</a:t>
            </a:r>
          </a:p>
          <a:p>
            <a:pPr algn="l">
              <a:buFont typeface="Arial" panose="020B0604020202020204" pitchFamily="34" charset="0"/>
              <a:buChar char="•"/>
            </a:pPr>
            <a:r>
              <a:rPr lang="en-US" b="0" i="0" dirty="0">
                <a:solidFill>
                  <a:srgbClr val="51565E"/>
                </a:solidFill>
                <a:effectLst/>
                <a:latin typeface="Roboto" panose="02000000000000000000" pitchFamily="2" charset="0"/>
              </a:rPr>
              <a:t>FROM - Creates a layer from the ubuntu</a:t>
            </a:r>
          </a:p>
          <a:p>
            <a:pPr algn="l">
              <a:buFont typeface="Arial" panose="020B0604020202020204" pitchFamily="34" charset="0"/>
              <a:buChar char="•"/>
            </a:pPr>
            <a:r>
              <a:rPr lang="en-US" b="0" i="0" dirty="0">
                <a:solidFill>
                  <a:srgbClr val="51565E"/>
                </a:solidFill>
                <a:effectLst/>
                <a:latin typeface="Roboto" panose="02000000000000000000" pitchFamily="2" charset="0"/>
              </a:rPr>
              <a:t>PULL - Adds files from your Docker repository</a:t>
            </a:r>
          </a:p>
          <a:p>
            <a:pPr algn="l">
              <a:buFont typeface="Arial" panose="020B0604020202020204" pitchFamily="34" charset="0"/>
              <a:buChar char="•"/>
            </a:pPr>
            <a:r>
              <a:rPr lang="en-US" b="0" i="0" dirty="0">
                <a:solidFill>
                  <a:srgbClr val="51565E"/>
                </a:solidFill>
                <a:effectLst/>
                <a:latin typeface="Roboto" panose="02000000000000000000" pitchFamily="2" charset="0"/>
              </a:rPr>
              <a:t>RUN - Builds your container</a:t>
            </a:r>
          </a:p>
          <a:p>
            <a:pPr algn="l">
              <a:buFont typeface="Arial" panose="020B0604020202020204" pitchFamily="34" charset="0"/>
              <a:buChar char="•"/>
            </a:pPr>
            <a:r>
              <a:rPr lang="en-US" b="0" i="0" dirty="0">
                <a:solidFill>
                  <a:srgbClr val="51565E"/>
                </a:solidFill>
                <a:effectLst/>
                <a:latin typeface="Roboto" panose="02000000000000000000" pitchFamily="2" charset="0"/>
              </a:rPr>
              <a:t>CMD - Specifies what command to run within the container</a:t>
            </a:r>
          </a:p>
          <a:p>
            <a:pPr marL="0" indent="0">
              <a:buNone/>
            </a:pPr>
            <a:endParaRPr lang="en-IN" dirty="0"/>
          </a:p>
        </p:txBody>
      </p:sp>
    </p:spTree>
    <p:extLst>
      <p:ext uri="{BB962C8B-B14F-4D97-AF65-F5344CB8AC3E}">
        <p14:creationId xmlns:p14="http://schemas.microsoft.com/office/powerpoint/2010/main" val="187012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F10B-AED1-585E-8CE0-18E8A78E752B}"/>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F44A039E-CAF4-2C8C-446F-DDF42352F995}"/>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Mentioned below is an example of the </a:t>
            </a:r>
            <a:r>
              <a:rPr lang="en-US" b="0" i="0" dirty="0" err="1">
                <a:solidFill>
                  <a:srgbClr val="51565E"/>
                </a:solidFill>
                <a:effectLst/>
                <a:latin typeface="Roboto" panose="02000000000000000000" pitchFamily="2" charset="0"/>
              </a:rPr>
              <a:t>dockerfile</a:t>
            </a:r>
            <a:r>
              <a:rPr lang="en-US" b="0" i="0" dirty="0">
                <a:solidFill>
                  <a:srgbClr val="51565E"/>
                </a:solidFill>
                <a:effectLst/>
                <a:latin typeface="Roboto" panose="02000000000000000000" pitchFamily="2" charset="0"/>
              </a:rPr>
              <a:t> with the important commands</a:t>
            </a:r>
          </a:p>
          <a:p>
            <a:pPr algn="l"/>
            <a:r>
              <a:rPr lang="en-US" b="0" i="1" dirty="0">
                <a:solidFill>
                  <a:srgbClr val="51565E"/>
                </a:solidFill>
                <a:effectLst/>
                <a:latin typeface="Roboto" panose="02000000000000000000" pitchFamily="2" charset="0"/>
              </a:rPr>
              <a:t>FROM ubuntu:18.04</a:t>
            </a:r>
            <a:endParaRPr lang="en-US" b="0" i="0" dirty="0">
              <a:solidFill>
                <a:srgbClr val="51565E"/>
              </a:solidFill>
              <a:effectLst/>
              <a:latin typeface="Roboto" panose="02000000000000000000" pitchFamily="2" charset="0"/>
            </a:endParaRPr>
          </a:p>
          <a:p>
            <a:pPr algn="l"/>
            <a:r>
              <a:rPr lang="en-US" b="0" i="1" dirty="0">
                <a:solidFill>
                  <a:srgbClr val="51565E"/>
                </a:solidFill>
                <a:effectLst/>
                <a:latin typeface="Roboto" panose="02000000000000000000" pitchFamily="2" charset="0"/>
              </a:rPr>
              <a:t>PULL. /file</a:t>
            </a:r>
            <a:endParaRPr lang="en-US" b="0" i="0" dirty="0">
              <a:solidFill>
                <a:srgbClr val="51565E"/>
              </a:solidFill>
              <a:effectLst/>
              <a:latin typeface="Roboto" panose="02000000000000000000" pitchFamily="2" charset="0"/>
            </a:endParaRPr>
          </a:p>
          <a:p>
            <a:pPr algn="l"/>
            <a:r>
              <a:rPr lang="en-US" b="0" i="1" dirty="0">
                <a:solidFill>
                  <a:srgbClr val="51565E"/>
                </a:solidFill>
                <a:effectLst/>
                <a:latin typeface="Roboto" panose="02000000000000000000" pitchFamily="2" charset="0"/>
              </a:rPr>
              <a:t>RUN make /file</a:t>
            </a:r>
            <a:endParaRPr lang="en-US" b="0" i="0" dirty="0">
              <a:solidFill>
                <a:srgbClr val="51565E"/>
              </a:solidFill>
              <a:effectLst/>
              <a:latin typeface="Roboto" panose="02000000000000000000" pitchFamily="2" charset="0"/>
            </a:endParaRPr>
          </a:p>
          <a:p>
            <a:pPr algn="l"/>
            <a:r>
              <a:rPr lang="en-US" b="0" i="1" dirty="0">
                <a:solidFill>
                  <a:srgbClr val="51565E"/>
                </a:solidFill>
                <a:effectLst/>
                <a:latin typeface="Roboto" panose="02000000000000000000" pitchFamily="2" charset="0"/>
              </a:rPr>
              <a:t>CMD python /file/file.py</a:t>
            </a:r>
            <a:r>
              <a:rPr lang="en-US" b="0" i="0" dirty="0">
                <a:solidFill>
                  <a:srgbClr val="51565E"/>
                </a:solidFill>
                <a:effectLst/>
                <a:latin typeface="Roboto" panose="02000000000000000000" pitchFamily="2" charset="0"/>
              </a:rPr>
              <a:t> </a:t>
            </a:r>
          </a:p>
          <a:p>
            <a:endParaRPr lang="en-IN" dirty="0"/>
          </a:p>
        </p:txBody>
      </p:sp>
    </p:spTree>
    <p:extLst>
      <p:ext uri="{BB962C8B-B14F-4D97-AF65-F5344CB8AC3E}">
        <p14:creationId xmlns:p14="http://schemas.microsoft.com/office/powerpoint/2010/main" val="232159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A777-C26E-D184-5F13-18ED90FFE33A}"/>
              </a:ext>
            </a:extLst>
          </p:cNvPr>
          <p:cNvSpPr>
            <a:spLocks noGrp="1"/>
          </p:cNvSpPr>
          <p:nvPr>
            <p:ph type="title"/>
          </p:nvPr>
        </p:nvSpPr>
        <p:spPr/>
        <p:txBody>
          <a:bodyPr>
            <a:normAutofit fontScale="90000"/>
          </a:bodyPr>
          <a:lstStyle/>
          <a:p>
            <a:endParaRPr lang="en-IN"/>
          </a:p>
        </p:txBody>
      </p:sp>
      <p:pic>
        <p:nvPicPr>
          <p:cNvPr id="5" name="Content Placeholder 4">
            <a:extLst>
              <a:ext uri="{FF2B5EF4-FFF2-40B4-BE49-F238E27FC236}">
                <a16:creationId xmlns:a16="http://schemas.microsoft.com/office/drawing/2014/main" id="{AB03183D-7F60-B229-9C39-1CB9CD591640}"/>
              </a:ext>
            </a:extLst>
          </p:cNvPr>
          <p:cNvPicPr>
            <a:picLocks noGrp="1" noChangeAspect="1"/>
          </p:cNvPicPr>
          <p:nvPr>
            <p:ph idx="1"/>
          </p:nvPr>
        </p:nvPicPr>
        <p:blipFill>
          <a:blip r:embed="rId2"/>
          <a:stretch>
            <a:fillRect/>
          </a:stretch>
        </p:blipFill>
        <p:spPr>
          <a:xfrm>
            <a:off x="2510287" y="1837426"/>
            <a:ext cx="7832785" cy="3623095"/>
          </a:xfrm>
        </p:spPr>
      </p:pic>
    </p:spTree>
    <p:extLst>
      <p:ext uri="{BB962C8B-B14F-4D97-AF65-F5344CB8AC3E}">
        <p14:creationId xmlns:p14="http://schemas.microsoft.com/office/powerpoint/2010/main" val="74767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594"/>
            <a:ext cx="10515600" cy="667609"/>
          </a:xfrm>
        </p:spPr>
        <p:txBody>
          <a:bodyPr>
            <a:normAutofit fontScale="90000"/>
          </a:bodyPr>
          <a:lstStyle/>
          <a:p>
            <a:r>
              <a:rPr lang="en-US" dirty="0"/>
              <a:t>FROM</a:t>
            </a:r>
          </a:p>
        </p:txBody>
      </p:sp>
      <p:sp>
        <p:nvSpPr>
          <p:cNvPr id="3" name="Content Placeholder 2"/>
          <p:cNvSpPr>
            <a:spLocks noGrp="1"/>
          </p:cNvSpPr>
          <p:nvPr>
            <p:ph idx="1"/>
          </p:nvPr>
        </p:nvSpPr>
        <p:spPr/>
        <p:txBody>
          <a:bodyPr/>
          <a:lstStyle/>
          <a:p>
            <a:r>
              <a:rPr lang="en-US" dirty="0"/>
              <a:t>Sets the base image for subsequent instructions</a:t>
            </a:r>
          </a:p>
          <a:p>
            <a:r>
              <a:rPr lang="en-US" dirty="0"/>
              <a:t>Usage: FROM &lt;image&gt;</a:t>
            </a:r>
          </a:p>
          <a:p>
            <a:r>
              <a:rPr lang="en-US" dirty="0"/>
              <a:t>Example: FROM </a:t>
            </a:r>
            <a:r>
              <a:rPr lang="en-US" dirty="0" err="1"/>
              <a:t>ubuntu</a:t>
            </a:r>
            <a:endParaRPr lang="en-US" dirty="0"/>
          </a:p>
          <a:p>
            <a:r>
              <a:rPr lang="en-US" dirty="0"/>
              <a:t>Needs to be the first instruction of every </a:t>
            </a:r>
            <a:r>
              <a:rPr lang="en-US" dirty="0" err="1"/>
              <a:t>Dockerfile</a:t>
            </a:r>
            <a:endParaRPr lang="en-US" dirty="0"/>
          </a:p>
          <a:p>
            <a:endParaRPr lang="en-US" dirty="0"/>
          </a:p>
          <a:p>
            <a:endParaRPr lang="en-US" dirty="0"/>
          </a:p>
          <a:p>
            <a:endParaRPr lang="en-US" dirty="0"/>
          </a:p>
          <a:p>
            <a:endParaRPr lang="en-US" dirty="0"/>
          </a:p>
          <a:p>
            <a:r>
              <a:rPr lang="en-US" dirty="0"/>
              <a:t>TIP: find images with the command: </a:t>
            </a:r>
            <a:r>
              <a:rPr lang="en-US" dirty="0" err="1"/>
              <a:t>docker</a:t>
            </a:r>
            <a:r>
              <a:rPr lang="en-US" dirty="0"/>
              <a:t> search</a:t>
            </a:r>
          </a:p>
        </p:txBody>
      </p:sp>
      <p:sp>
        <p:nvSpPr>
          <p:cNvPr id="8" name="TextBox 7"/>
          <p:cNvSpPr txBox="1"/>
          <p:nvPr/>
        </p:nvSpPr>
        <p:spPr>
          <a:xfrm>
            <a:off x="10956327" y="0"/>
            <a:ext cx="551934" cy="338554"/>
          </a:xfrm>
          <a:prstGeom prst="rect">
            <a:avLst/>
          </a:prstGeom>
          <a:noFill/>
        </p:spPr>
        <p:txBody>
          <a:bodyPr wrap="square" rtlCol="0">
            <a:spAutoFit/>
          </a:bodyPr>
          <a:lstStyle/>
          <a:p>
            <a:r>
              <a:rPr lang="en-US" sz="1600" dirty="0">
                <a:solidFill>
                  <a:schemeClr val="bg1">
                    <a:lumMod val="75000"/>
                  </a:schemeClr>
                </a:solidFill>
              </a:rPr>
              <a:t>42</a:t>
            </a:r>
          </a:p>
        </p:txBody>
      </p:sp>
    </p:spTree>
    <p:extLst>
      <p:ext uri="{BB962C8B-B14F-4D97-AF65-F5344CB8AC3E}">
        <p14:creationId xmlns:p14="http://schemas.microsoft.com/office/powerpoint/2010/main" val="4669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40260" y="3410465"/>
            <a:ext cx="10478529" cy="1054443"/>
          </a:xfrm>
          <a:prstGeom prst="rect">
            <a:avLst/>
          </a:prstGeom>
          <a:solidFill>
            <a:schemeClr val="bg2"/>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21594"/>
            <a:ext cx="10515600" cy="667609"/>
          </a:xfrm>
        </p:spPr>
        <p:txBody>
          <a:bodyPr>
            <a:normAutofit fontScale="90000"/>
          </a:bodyPr>
          <a:lstStyle/>
          <a:p>
            <a:r>
              <a:rPr lang="en-US" dirty="0"/>
              <a:t>RUN</a:t>
            </a:r>
          </a:p>
        </p:txBody>
      </p:sp>
      <p:sp>
        <p:nvSpPr>
          <p:cNvPr id="3" name="Content Placeholder 2"/>
          <p:cNvSpPr>
            <a:spLocks noGrp="1"/>
          </p:cNvSpPr>
          <p:nvPr>
            <p:ph idx="1"/>
          </p:nvPr>
        </p:nvSpPr>
        <p:spPr/>
        <p:txBody>
          <a:bodyPr>
            <a:normAutofit/>
          </a:bodyPr>
          <a:lstStyle/>
          <a:p>
            <a:r>
              <a:rPr lang="en-US" dirty="0"/>
              <a:t>Executes any commands on the current image and commit the results</a:t>
            </a:r>
          </a:p>
          <a:p>
            <a:r>
              <a:rPr lang="en-US" dirty="0"/>
              <a:t>Usage: RUN &lt;command&gt;</a:t>
            </a:r>
          </a:p>
          <a:p>
            <a:r>
              <a:rPr lang="en-US" dirty="0"/>
              <a:t>Example: RUN apt-get install –y </a:t>
            </a:r>
            <a:r>
              <a:rPr lang="en-US" dirty="0" err="1"/>
              <a:t>memcached</a:t>
            </a:r>
            <a:endParaRPr lang="en-US" dirty="0"/>
          </a:p>
          <a:p>
            <a:pPr>
              <a:buNone/>
            </a:pPr>
            <a:endParaRPr lang="en-US" sz="1000" dirty="0"/>
          </a:p>
          <a:p>
            <a:pPr>
              <a:buNone/>
            </a:pPr>
            <a:r>
              <a:rPr lang="en-US" dirty="0"/>
              <a:t>FROM </a:t>
            </a:r>
            <a:r>
              <a:rPr lang="en-US" dirty="0" err="1"/>
              <a:t>ubuntu</a:t>
            </a:r>
            <a:endParaRPr lang="en-US" dirty="0"/>
          </a:p>
          <a:p>
            <a:pPr>
              <a:buNone/>
            </a:pPr>
            <a:r>
              <a:rPr lang="en-US" dirty="0"/>
              <a:t>RUN apt-get install -y </a:t>
            </a:r>
            <a:r>
              <a:rPr lang="en-US" dirty="0" err="1"/>
              <a:t>memcached</a:t>
            </a:r>
            <a:endParaRPr lang="en-US" dirty="0"/>
          </a:p>
          <a:p>
            <a:pPr>
              <a:buNone/>
            </a:pPr>
            <a:endParaRPr lang="en-US" sz="1050" dirty="0"/>
          </a:p>
          <a:p>
            <a:pPr>
              <a:buNone/>
            </a:pPr>
            <a:r>
              <a:rPr lang="en-US" dirty="0"/>
              <a:t>is equivalent to:</a:t>
            </a:r>
          </a:p>
          <a:p>
            <a:endParaRPr lang="en-US" dirty="0"/>
          </a:p>
        </p:txBody>
      </p:sp>
      <p:sp>
        <p:nvSpPr>
          <p:cNvPr id="4" name="Rectangle 3"/>
          <p:cNvSpPr/>
          <p:nvPr/>
        </p:nvSpPr>
        <p:spPr>
          <a:xfrm>
            <a:off x="840252" y="5226919"/>
            <a:ext cx="10478538" cy="10008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buNone/>
            </a:pPr>
            <a:endParaRPr lang="de-DE" sz="2800" dirty="0"/>
          </a:p>
          <a:p>
            <a:pPr>
              <a:buNone/>
            </a:pPr>
            <a:r>
              <a:rPr lang="de-DE" sz="2800" dirty="0"/>
              <a:t>$ </a:t>
            </a:r>
            <a:r>
              <a:rPr lang="en-US" sz="2800" dirty="0" err="1"/>
              <a:t>docker</a:t>
            </a:r>
            <a:r>
              <a:rPr lang="en-US" sz="2800" dirty="0"/>
              <a:t> run </a:t>
            </a:r>
            <a:r>
              <a:rPr lang="en-US" sz="2800" dirty="0" err="1"/>
              <a:t>ubuntu</a:t>
            </a:r>
            <a:r>
              <a:rPr lang="en-US" sz="2800" dirty="0"/>
              <a:t> apt-get install -y </a:t>
            </a:r>
            <a:r>
              <a:rPr lang="en-US" sz="2800" dirty="0" err="1"/>
              <a:t>memcached</a:t>
            </a:r>
            <a:endParaRPr lang="en-US" sz="2800" dirty="0"/>
          </a:p>
          <a:p>
            <a:pPr>
              <a:buNone/>
            </a:pPr>
            <a:r>
              <a:rPr lang="en-US" sz="2800" dirty="0"/>
              <a:t>$ </a:t>
            </a:r>
            <a:r>
              <a:rPr lang="en-US" sz="2800" dirty="0" err="1"/>
              <a:t>docker</a:t>
            </a:r>
            <a:r>
              <a:rPr lang="en-US" sz="2800" dirty="0"/>
              <a:t> commit XXX</a:t>
            </a:r>
          </a:p>
          <a:p>
            <a:pPr lvl="1"/>
            <a:endParaRPr lang="en-US" sz="2800" dirty="0"/>
          </a:p>
        </p:txBody>
      </p:sp>
    </p:spTree>
    <p:extLst>
      <p:ext uri="{BB962C8B-B14F-4D97-AF65-F5344CB8AC3E}">
        <p14:creationId xmlns:p14="http://schemas.microsoft.com/office/powerpoint/2010/main" val="290426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594"/>
            <a:ext cx="10515600" cy="667609"/>
          </a:xfrm>
        </p:spPr>
        <p:txBody>
          <a:bodyPr>
            <a:normAutofit fontScale="90000"/>
          </a:bodyPr>
          <a:lstStyle/>
          <a:p>
            <a:r>
              <a:rPr lang="en-US" dirty="0" err="1"/>
              <a:t>docker</a:t>
            </a:r>
            <a:r>
              <a:rPr lang="en-US" dirty="0"/>
              <a:t> build</a:t>
            </a:r>
          </a:p>
        </p:txBody>
      </p:sp>
      <p:sp>
        <p:nvSpPr>
          <p:cNvPr id="3" name="Content Placeholder 2"/>
          <p:cNvSpPr>
            <a:spLocks noGrp="1"/>
          </p:cNvSpPr>
          <p:nvPr>
            <p:ph idx="1"/>
          </p:nvPr>
        </p:nvSpPr>
        <p:spPr/>
        <p:txBody>
          <a:bodyPr>
            <a:normAutofit fontScale="85000" lnSpcReduction="20000"/>
          </a:bodyPr>
          <a:lstStyle/>
          <a:p>
            <a:pPr>
              <a:buNone/>
            </a:pPr>
            <a:r>
              <a:rPr lang="en-US" sz="3300" dirty="0"/>
              <a:t>Creates an image from a </a:t>
            </a:r>
            <a:r>
              <a:rPr lang="en-US" sz="3300" dirty="0" err="1"/>
              <a:t>Dockerfile</a:t>
            </a:r>
            <a:endParaRPr lang="en-US" sz="3300" dirty="0"/>
          </a:p>
          <a:p>
            <a:endParaRPr lang="en-US" dirty="0"/>
          </a:p>
          <a:p>
            <a:pPr lvl="1"/>
            <a:r>
              <a:rPr lang="en-US" sz="3000" dirty="0"/>
              <a:t>From the current directory</a:t>
            </a:r>
          </a:p>
          <a:p>
            <a:pPr lvl="1">
              <a:buNone/>
            </a:pPr>
            <a:endParaRPr lang="en-US" sz="3000" dirty="0"/>
          </a:p>
          <a:p>
            <a:pPr lvl="1"/>
            <a:r>
              <a:rPr lang="en-US" sz="3000" dirty="0"/>
              <a:t>From </a:t>
            </a:r>
            <a:r>
              <a:rPr lang="en-US" sz="3000" dirty="0" err="1"/>
              <a:t>stdin</a:t>
            </a:r>
            <a:endParaRPr lang="en-US" sz="3000" dirty="0"/>
          </a:p>
          <a:p>
            <a:pPr lvl="1"/>
            <a:endParaRPr lang="en-US" sz="3000" dirty="0"/>
          </a:p>
          <a:p>
            <a:pPr lvl="1"/>
            <a:r>
              <a:rPr lang="en-US" sz="3000" dirty="0"/>
              <a:t>From </a:t>
            </a:r>
            <a:r>
              <a:rPr lang="en-US" sz="3000" dirty="0" err="1"/>
              <a:t>GitHub</a:t>
            </a:r>
            <a:endParaRPr lang="en-US" sz="3000" b="1" dirty="0"/>
          </a:p>
          <a:p>
            <a:endParaRPr lang="en-US" dirty="0"/>
          </a:p>
          <a:p>
            <a:endParaRPr lang="en-US" dirty="0"/>
          </a:p>
          <a:p>
            <a:endParaRPr lang="en-US" dirty="0"/>
          </a:p>
          <a:p>
            <a:pPr>
              <a:buNone/>
            </a:pPr>
            <a:endParaRPr lang="en-US" dirty="0"/>
          </a:p>
          <a:p>
            <a:endParaRPr lang="en-US" dirty="0"/>
          </a:p>
          <a:p>
            <a:pPr>
              <a:buNone/>
            </a:pPr>
            <a:r>
              <a:rPr lang="en-US" dirty="0"/>
              <a:t>TIP: Use –t to tag your image</a:t>
            </a:r>
          </a:p>
        </p:txBody>
      </p:sp>
      <p:sp>
        <p:nvSpPr>
          <p:cNvPr id="4" name="Rectangle 3"/>
          <p:cNvSpPr/>
          <p:nvPr/>
        </p:nvSpPr>
        <p:spPr>
          <a:xfrm>
            <a:off x="3583451" y="3241595"/>
            <a:ext cx="7801241" cy="5478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de-DE" sz="2800" dirty="0"/>
              <a:t>$ </a:t>
            </a:r>
            <a:r>
              <a:rPr lang="en-US" sz="2800" dirty="0" err="1"/>
              <a:t>docker</a:t>
            </a:r>
            <a:r>
              <a:rPr lang="en-US" sz="2800" dirty="0"/>
              <a:t> build github.com/</a:t>
            </a:r>
            <a:r>
              <a:rPr lang="en-US" sz="2800" dirty="0" err="1"/>
              <a:t>creack</a:t>
            </a:r>
            <a:r>
              <a:rPr lang="en-US" sz="2800" dirty="0"/>
              <a:t>/</a:t>
            </a:r>
            <a:r>
              <a:rPr lang="en-US" sz="2800" dirty="0" err="1"/>
              <a:t>docker-firefox</a:t>
            </a:r>
            <a:endParaRPr lang="en-US" sz="2800" dirty="0"/>
          </a:p>
        </p:txBody>
      </p:sp>
      <p:sp>
        <p:nvSpPr>
          <p:cNvPr id="5" name="Rectangle 4"/>
          <p:cNvSpPr/>
          <p:nvPr/>
        </p:nvSpPr>
        <p:spPr>
          <a:xfrm>
            <a:off x="3323957" y="2570212"/>
            <a:ext cx="8060735" cy="5478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de-DE" sz="2800" dirty="0"/>
              <a:t>$ </a:t>
            </a:r>
            <a:r>
              <a:rPr lang="en-US" sz="2800" dirty="0" err="1"/>
              <a:t>docker</a:t>
            </a:r>
            <a:r>
              <a:rPr lang="en-US" sz="2800" dirty="0"/>
              <a:t> build - &lt; </a:t>
            </a:r>
            <a:r>
              <a:rPr lang="en-US" sz="2800" dirty="0" err="1"/>
              <a:t>Dockerfile</a:t>
            </a:r>
            <a:endParaRPr lang="en-US" sz="2800" dirty="0"/>
          </a:p>
        </p:txBody>
      </p:sp>
      <p:sp>
        <p:nvSpPr>
          <p:cNvPr id="6" name="Rectangle 5"/>
          <p:cNvSpPr/>
          <p:nvPr/>
        </p:nvSpPr>
        <p:spPr>
          <a:xfrm>
            <a:off x="5388594" y="1898224"/>
            <a:ext cx="5995268" cy="5478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de-DE" sz="2800" dirty="0"/>
              <a:t>$ </a:t>
            </a:r>
            <a:r>
              <a:rPr lang="en-US" sz="2800" dirty="0" err="1"/>
              <a:t>docker</a:t>
            </a:r>
            <a:r>
              <a:rPr lang="en-US" sz="2800" dirty="0"/>
              <a:t> build .</a:t>
            </a:r>
          </a:p>
        </p:txBody>
      </p:sp>
    </p:spTree>
    <p:extLst>
      <p:ext uri="{BB962C8B-B14F-4D97-AF65-F5344CB8AC3E}">
        <p14:creationId xmlns:p14="http://schemas.microsoft.com/office/powerpoint/2010/main" val="530902637"/>
      </p:ext>
    </p:extLst>
  </p:cSld>
  <p:clrMapOvr>
    <a:masterClrMapping/>
  </p:clrMapOvr>
</p:sld>
</file>

<file path=ppt/theme/theme1.xml><?xml version="1.0" encoding="utf-8"?>
<a:theme xmlns:a="http://schemas.openxmlformats.org/drawingml/2006/main" name="Office Theme">
  <a:themeElements>
    <a:clrScheme name="docker">
      <a:dk1>
        <a:srgbClr val="394D54"/>
      </a:dk1>
      <a:lt1>
        <a:sysClr val="window" lastClr="FFFFFF"/>
      </a:lt1>
      <a:dk2>
        <a:srgbClr val="253232"/>
      </a:dk2>
      <a:lt2>
        <a:srgbClr val="E7E6E6"/>
      </a:lt2>
      <a:accent1>
        <a:srgbClr val="5B9BD5"/>
      </a:accent1>
      <a:accent2>
        <a:srgbClr val="ED7D31"/>
      </a:accent2>
      <a:accent3>
        <a:srgbClr val="A5A5A5"/>
      </a:accent3>
      <a:accent4>
        <a:srgbClr val="FFC000"/>
      </a:accent4>
      <a:accent5>
        <a:srgbClr val="4472C4"/>
      </a:accent5>
      <a:accent6>
        <a:srgbClr val="70AD47"/>
      </a:accent6>
      <a:hlink>
        <a:srgbClr val="008BB8"/>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kertemplate" id="{52CBCFE6-6C56-4C38-A8F5-9DD306B3A994}" vid="{64E31022-91EF-4A89-A27C-6D958FAB2670}"/>
    </a:ext>
  </a:extLst>
</a:theme>
</file>

<file path=docProps/app.xml><?xml version="1.0" encoding="utf-8"?>
<Properties xmlns="http://schemas.openxmlformats.org/officeDocument/2006/extended-properties" xmlns:vt="http://schemas.openxmlformats.org/officeDocument/2006/docPropsVTypes">
  <Template/>
  <TotalTime>21305</TotalTime>
  <Words>1615</Words>
  <Application>Microsoft Office PowerPoint</Application>
  <PresentationFormat>Widescreen</PresentationFormat>
  <Paragraphs>214</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-apple-system</vt:lpstr>
      <vt:lpstr>Arial</vt:lpstr>
      <vt:lpstr>Cabin</vt:lpstr>
      <vt:lpstr>Calibri</vt:lpstr>
      <vt:lpstr>Montserrat</vt:lpstr>
      <vt:lpstr>Nunito Sans</vt:lpstr>
      <vt:lpstr>Open Sans</vt:lpstr>
      <vt:lpstr>Roboto</vt:lpstr>
      <vt:lpstr>sofia-pro</vt:lpstr>
      <vt:lpstr>urw-din</vt:lpstr>
      <vt:lpstr>Office Theme</vt:lpstr>
      <vt:lpstr>Dockerfiles basics</vt:lpstr>
      <vt:lpstr>Dockerfiles</vt:lpstr>
      <vt:lpstr>PowerPoint Presentation</vt:lpstr>
      <vt:lpstr>PowerPoint Presentation</vt:lpstr>
      <vt:lpstr>PowerPoint Presentation</vt:lpstr>
      <vt:lpstr>PowerPoint Presentation</vt:lpstr>
      <vt:lpstr>FROM</vt:lpstr>
      <vt:lpstr>RUN</vt:lpstr>
      <vt:lpstr>docker build</vt:lpstr>
      <vt:lpstr>Example: Memcached</vt:lpstr>
      <vt:lpstr>#Commenting</vt:lpstr>
      <vt:lpstr>MAINTAINER</vt:lpstr>
      <vt:lpstr>LABEL Instruction </vt:lpstr>
      <vt:lpstr>PowerPoint Presentation</vt:lpstr>
      <vt:lpstr>PowerPoint Presentation</vt:lpstr>
      <vt:lpstr>PowerPoint Presentation</vt:lpstr>
      <vt:lpstr>Docker Copy Command </vt:lpstr>
      <vt:lpstr>PowerPoint Presentation</vt:lpstr>
      <vt:lpstr>Docker ENTRYPOINT </vt:lpstr>
      <vt:lpstr>PowerPoint Presentation</vt:lpstr>
      <vt:lpstr>ENTRYPOINT 1/2</vt:lpstr>
      <vt:lpstr>ENTRYPOINT 2/2</vt:lpstr>
      <vt:lpstr>USER</vt:lpstr>
      <vt:lpstr>USER Instruction </vt:lpstr>
      <vt:lpstr>PowerPoint Presentation</vt:lpstr>
      <vt:lpstr>Docker – EXPOSE Instruction</vt:lpstr>
      <vt:lpstr>PowerPoint Presentation</vt:lpstr>
      <vt:lpstr>PowerPoint Presentation</vt:lpstr>
      <vt:lpstr>Exercice: create a perfect Memcached Dockerfile</vt:lpstr>
      <vt:lpstr>Quizz: Online Dockerfile Tutorials </vt:lpstr>
      <vt:lpstr>www.docker.io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Golub</dc:creator>
  <cp:lastModifiedBy>Amandeep Kaur</cp:lastModifiedBy>
  <cp:revision>108</cp:revision>
  <dcterms:created xsi:type="dcterms:W3CDTF">2013-06-18T20:54:41Z</dcterms:created>
  <dcterms:modified xsi:type="dcterms:W3CDTF">2023-02-08T10:49:42Z</dcterms:modified>
</cp:coreProperties>
</file>