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80" r:id="rId4"/>
    <p:sldId id="281" r:id="rId5"/>
    <p:sldId id="282" r:id="rId6"/>
    <p:sldId id="283" r:id="rId7"/>
    <p:sldId id="284" r:id="rId8"/>
    <p:sldId id="285" r:id="rId9"/>
    <p:sldId id="286" r:id="rId10"/>
    <p:sldId id="287" r:id="rId11"/>
    <p:sldId id="258" r:id="rId12"/>
    <p:sldId id="259" r:id="rId13"/>
    <p:sldId id="257"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A3B141-5226-4796-B3E4-32AF27E606ED}" v="190" dt="2023-02-20T04:25:29.5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4" d="100"/>
          <a:sy n="74" d="100"/>
        </p:scale>
        <p:origin x="1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edureka.co/migrating-to-aw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Cloud Computing</a:t>
            </a:r>
            <a:endParaRPr lang="en-US" dirty="0"/>
          </a:p>
          <a:p>
            <a:endParaRPr lang="en-US" dirty="0">
              <a:cs typeface="Calibri Light"/>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01CC-9152-4E9F-514E-0FBE2CAA236C}"/>
              </a:ext>
            </a:extLst>
          </p:cNvPr>
          <p:cNvSpPr>
            <a:spLocks noGrp="1"/>
          </p:cNvSpPr>
          <p:nvPr>
            <p:ph type="title"/>
          </p:nvPr>
        </p:nvSpPr>
        <p:spPr/>
        <p:txBody>
          <a:bodyPr/>
          <a:lstStyle/>
          <a:p>
            <a:r>
              <a:rPr lang="en-US" b="1" dirty="0"/>
              <a:t>Cloud Computing Services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24297CDD-669B-F8E0-E1AD-1EB9ACB768BF}"/>
              </a:ext>
            </a:extLst>
          </p:cNvPr>
          <p:cNvSpPr>
            <a:spLocks noGrp="1"/>
          </p:cNvSpPr>
          <p:nvPr>
            <p:ph idx="1"/>
          </p:nvPr>
        </p:nvSpPr>
        <p:spPr/>
        <p:txBody>
          <a:bodyPr vert="horz" lIns="91440" tIns="45720" rIns="91440" bIns="45720" rtlCol="0" anchor="t">
            <a:normAutofit/>
          </a:bodyPr>
          <a:lstStyle/>
          <a:p>
            <a:r>
              <a:rPr lang="en-US" dirty="0">
                <a:cs typeface="Calibri"/>
              </a:rPr>
              <a:t>Amazon web services</a:t>
            </a:r>
          </a:p>
          <a:p>
            <a:r>
              <a:rPr lang="en-US" b="1" dirty="0">
                <a:ea typeface="+mn-lt"/>
                <a:cs typeface="+mn-lt"/>
              </a:rPr>
              <a:t>Google App Engine</a:t>
            </a:r>
            <a:endParaRPr lang="en-US" dirty="0">
              <a:cs typeface="Calibri"/>
            </a:endParaRPr>
          </a:p>
        </p:txBody>
      </p:sp>
    </p:spTree>
    <p:extLst>
      <p:ext uri="{BB962C8B-B14F-4D97-AF65-F5344CB8AC3E}">
        <p14:creationId xmlns:p14="http://schemas.microsoft.com/office/powerpoint/2010/main" val="2532759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ACFC-3963-C58B-8BA8-432FB0B845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B8399F-0347-9D6F-8F54-9834ADA3BBE9}"/>
              </a:ext>
            </a:extLst>
          </p:cNvPr>
          <p:cNvSpPr>
            <a:spLocks noGrp="1"/>
          </p:cNvSpPr>
          <p:nvPr>
            <p:ph idx="1"/>
          </p:nvPr>
        </p:nvSpPr>
        <p:spPr/>
        <p:txBody>
          <a:bodyPr vert="horz" lIns="91440" tIns="45720" rIns="91440" bIns="45720" rtlCol="0" anchor="t">
            <a:normAutofit/>
          </a:bodyPr>
          <a:lstStyle/>
          <a:p>
            <a:pPr algn="just"/>
            <a:r>
              <a:rPr lang="en-US" b="1" dirty="0">
                <a:ea typeface="+mn-lt"/>
                <a:cs typeface="+mn-lt"/>
              </a:rPr>
              <a:t>What is AWS? – Amazon Web Services(AWS)</a:t>
            </a:r>
            <a:r>
              <a:rPr lang="en-US" dirty="0">
                <a:ea typeface="+mn-lt"/>
                <a:cs typeface="+mn-lt"/>
              </a:rPr>
              <a:t> is a cloud service from Amazon, which provides services in the form of building blocks, these building blocks can be used to create and deploy any type of application in the cloud.</a:t>
            </a:r>
            <a:endParaRPr lang="en-US" dirty="0">
              <a:cs typeface="Calibri" panose="020F0502020204030204"/>
            </a:endParaRPr>
          </a:p>
          <a:p>
            <a:pPr algn="just"/>
            <a:r>
              <a:rPr lang="en-US" dirty="0">
                <a:ea typeface="+mn-lt"/>
                <a:cs typeface="+mn-lt"/>
              </a:rPr>
              <a:t>These services or building blocks are designed to work with each other, and result in applications that are sophisticated and highly scalable.</a:t>
            </a:r>
            <a:endParaRPr lang="en-US" dirty="0"/>
          </a:p>
          <a:p>
            <a:endParaRPr lang="en-US" dirty="0">
              <a:cs typeface="Calibri"/>
            </a:endParaRPr>
          </a:p>
        </p:txBody>
      </p:sp>
    </p:spTree>
    <p:extLst>
      <p:ext uri="{BB962C8B-B14F-4D97-AF65-F5344CB8AC3E}">
        <p14:creationId xmlns:p14="http://schemas.microsoft.com/office/powerpoint/2010/main" val="4085992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354B8-FA47-F4A8-4876-D0B3CF0C6E91}"/>
              </a:ext>
            </a:extLst>
          </p:cNvPr>
          <p:cNvSpPr>
            <a:spLocks noGrp="1"/>
          </p:cNvSpPr>
          <p:nvPr>
            <p:ph type="title"/>
          </p:nvPr>
        </p:nvSpPr>
        <p:spPr/>
        <p:txBody>
          <a:bodyPr/>
          <a:lstStyle/>
          <a:p>
            <a:pPr marL="285750" indent="-285750">
              <a:spcBef>
                <a:spcPts val="1000"/>
              </a:spcBef>
              <a:buFont typeface="Arial"/>
              <a:buChar char="•"/>
            </a:pPr>
            <a:r>
              <a:rPr lang="en-US" b="1" dirty="0">
                <a:ea typeface="+mj-lt"/>
                <a:cs typeface="+mj-lt"/>
              </a:rPr>
              <a:t>What are the services provided by AWS?</a:t>
            </a:r>
            <a:endParaRPr lang="en-US" dirty="0">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7503DC45-42A4-2FB6-0FB6-DC2D9892B5C0}"/>
              </a:ext>
            </a:extLst>
          </p:cNvPr>
          <p:cNvSpPr>
            <a:spLocks noGrp="1"/>
          </p:cNvSpPr>
          <p:nvPr>
            <p:ph idx="1"/>
          </p:nvPr>
        </p:nvSpPr>
        <p:spPr/>
        <p:txBody>
          <a:bodyPr vert="horz" lIns="91440" tIns="45720" rIns="91440" bIns="45720" rtlCol="0" anchor="t">
            <a:normAutofit fontScale="92500" lnSpcReduction="10000"/>
          </a:bodyPr>
          <a:lstStyle/>
          <a:p>
            <a:pPr algn="just"/>
            <a:r>
              <a:rPr lang="en-US" dirty="0">
                <a:ea typeface="+mn-lt"/>
                <a:cs typeface="+mn-lt"/>
              </a:rPr>
              <a:t>Each type of service in this “What is AWS” blog, is categorized under a domain, the few domains which are widely used are:</a:t>
            </a:r>
            <a:endParaRPr lang="en-US" dirty="0"/>
          </a:p>
          <a:p>
            <a:pPr algn="just"/>
            <a:r>
              <a:rPr lang="en-US" dirty="0">
                <a:ea typeface="+mn-lt"/>
                <a:cs typeface="+mn-lt"/>
              </a:rPr>
              <a:t>Compute</a:t>
            </a:r>
            <a:endParaRPr lang="en-US" dirty="0"/>
          </a:p>
          <a:p>
            <a:pPr algn="just"/>
            <a:r>
              <a:rPr lang="en-US" dirty="0">
                <a:ea typeface="+mn-lt"/>
                <a:cs typeface="+mn-lt"/>
              </a:rPr>
              <a:t>Storage</a:t>
            </a:r>
            <a:endParaRPr lang="en-US" dirty="0"/>
          </a:p>
          <a:p>
            <a:pPr algn="just"/>
            <a:r>
              <a:rPr lang="en-US" dirty="0">
                <a:ea typeface="+mn-lt"/>
                <a:cs typeface="+mn-lt"/>
              </a:rPr>
              <a:t>Database</a:t>
            </a:r>
            <a:endParaRPr lang="en-US" dirty="0"/>
          </a:p>
          <a:p>
            <a:pPr algn="just"/>
            <a:r>
              <a:rPr lang="en-US" dirty="0">
                <a:ea typeface="+mn-lt"/>
                <a:cs typeface="+mn-lt"/>
              </a:rPr>
              <a:t>Migration</a:t>
            </a:r>
            <a:endParaRPr lang="en-US" dirty="0"/>
          </a:p>
          <a:p>
            <a:pPr algn="just"/>
            <a:r>
              <a:rPr lang="en-US" dirty="0">
                <a:ea typeface="+mn-lt"/>
                <a:cs typeface="+mn-lt"/>
              </a:rPr>
              <a:t>Network and Content Delivery</a:t>
            </a:r>
            <a:endParaRPr lang="en-US" dirty="0"/>
          </a:p>
          <a:p>
            <a:pPr algn="just"/>
            <a:r>
              <a:rPr lang="en-US" dirty="0">
                <a:ea typeface="+mn-lt"/>
                <a:cs typeface="+mn-lt"/>
              </a:rPr>
              <a:t>Management Tools</a:t>
            </a:r>
            <a:endParaRPr lang="en-US" dirty="0"/>
          </a:p>
          <a:p>
            <a:pPr algn="just"/>
            <a:r>
              <a:rPr lang="en-US" dirty="0">
                <a:ea typeface="+mn-lt"/>
                <a:cs typeface="+mn-lt"/>
              </a:rPr>
              <a:t>Security &amp; Identity Compliance</a:t>
            </a:r>
            <a:endParaRPr lang="en-US" dirty="0"/>
          </a:p>
          <a:p>
            <a:pPr algn="just"/>
            <a:r>
              <a:rPr lang="en-US" dirty="0">
                <a:ea typeface="+mn-lt"/>
                <a:cs typeface="+mn-lt"/>
              </a:rPr>
              <a:t>Messaging</a:t>
            </a:r>
            <a:endParaRPr lang="en-US" dirty="0"/>
          </a:p>
          <a:p>
            <a:endParaRPr lang="en-US" dirty="0">
              <a:cs typeface="Calibri"/>
            </a:endParaRPr>
          </a:p>
        </p:txBody>
      </p:sp>
    </p:spTree>
    <p:extLst>
      <p:ext uri="{BB962C8B-B14F-4D97-AF65-F5344CB8AC3E}">
        <p14:creationId xmlns:p14="http://schemas.microsoft.com/office/powerpoint/2010/main" val="213342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D7DFAD0-6F4C-342D-9511-C29BBB81DAB5}"/>
              </a:ext>
            </a:extLst>
          </p:cNvPr>
          <p:cNvPicPr>
            <a:picLocks noGrp="1" noChangeAspect="1"/>
          </p:cNvPicPr>
          <p:nvPr>
            <p:ph idx="1"/>
          </p:nvPr>
        </p:nvPicPr>
        <p:blipFill>
          <a:blip r:embed="rId2"/>
          <a:stretch>
            <a:fillRect/>
          </a:stretch>
        </p:blipFill>
        <p:spPr>
          <a:xfrm>
            <a:off x="643467" y="702733"/>
            <a:ext cx="10905066" cy="5452533"/>
          </a:xfrm>
          <a:prstGeom prst="rect">
            <a:avLst/>
          </a:prstGeom>
        </p:spPr>
      </p:pic>
    </p:spTree>
    <p:extLst>
      <p:ext uri="{BB962C8B-B14F-4D97-AF65-F5344CB8AC3E}">
        <p14:creationId xmlns:p14="http://schemas.microsoft.com/office/powerpoint/2010/main" val="1010950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7918-8E8C-32F0-45B6-AECF57FEC97E}"/>
              </a:ext>
            </a:extLst>
          </p:cNvPr>
          <p:cNvSpPr>
            <a:spLocks noGrp="1"/>
          </p:cNvSpPr>
          <p:nvPr>
            <p:ph type="title"/>
          </p:nvPr>
        </p:nvSpPr>
        <p:spPr/>
        <p:txBody>
          <a:bodyPr/>
          <a:lstStyle/>
          <a:p>
            <a:pPr marL="285750" indent="-285750">
              <a:spcBef>
                <a:spcPts val="1000"/>
              </a:spcBef>
              <a:buFont typeface="Arial"/>
              <a:buChar char="•"/>
            </a:pPr>
            <a:r>
              <a:rPr lang="en-US" b="1" dirty="0">
                <a:ea typeface="+mj-lt"/>
                <a:cs typeface="+mj-lt"/>
              </a:rPr>
              <a:t>Compute Services</a:t>
            </a:r>
            <a:endParaRPr lang="en-US" dirty="0">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EA9D8BED-0A78-C3AB-A66A-8C8590C46677}"/>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The </a:t>
            </a:r>
            <a:r>
              <a:rPr lang="en-US" b="1" dirty="0">
                <a:ea typeface="+mn-lt"/>
                <a:cs typeface="+mn-lt"/>
              </a:rPr>
              <a:t>Compute</a:t>
            </a:r>
            <a:r>
              <a:rPr lang="en-US" dirty="0">
                <a:ea typeface="+mn-lt"/>
                <a:cs typeface="+mn-lt"/>
              </a:rPr>
              <a:t> domain includes services related to compute workloads, it includes the following services:</a:t>
            </a:r>
            <a:endParaRPr lang="en-US" dirty="0"/>
          </a:p>
          <a:p>
            <a:pPr algn="just"/>
            <a:r>
              <a:rPr lang="en-US" dirty="0">
                <a:ea typeface="+mn-lt"/>
                <a:cs typeface="+mn-lt"/>
              </a:rPr>
              <a:t>EC2 (Elastic Compute Cloud)</a:t>
            </a:r>
            <a:endParaRPr lang="en-US" dirty="0"/>
          </a:p>
          <a:p>
            <a:pPr algn="just"/>
            <a:r>
              <a:rPr lang="en-US" dirty="0">
                <a:ea typeface="+mn-lt"/>
                <a:cs typeface="+mn-lt"/>
              </a:rPr>
              <a:t>Lambda</a:t>
            </a:r>
            <a:endParaRPr lang="en-US" dirty="0"/>
          </a:p>
          <a:p>
            <a:pPr algn="just"/>
            <a:r>
              <a:rPr lang="en-US" dirty="0">
                <a:ea typeface="+mn-lt"/>
                <a:cs typeface="+mn-lt"/>
              </a:rPr>
              <a:t>Elastic Beanstalk</a:t>
            </a:r>
            <a:endParaRPr lang="en-US" dirty="0"/>
          </a:p>
          <a:p>
            <a:pPr algn="just"/>
            <a:r>
              <a:rPr lang="en-US" dirty="0">
                <a:ea typeface="+mn-lt"/>
                <a:cs typeface="+mn-lt"/>
              </a:rPr>
              <a:t>Amazon LightSail</a:t>
            </a:r>
            <a:endParaRPr lang="en-US" dirty="0"/>
          </a:p>
          <a:p>
            <a:endParaRPr lang="en-US" dirty="0">
              <a:cs typeface="Calibri"/>
            </a:endParaRPr>
          </a:p>
        </p:txBody>
      </p:sp>
    </p:spTree>
    <p:extLst>
      <p:ext uri="{BB962C8B-B14F-4D97-AF65-F5344CB8AC3E}">
        <p14:creationId xmlns:p14="http://schemas.microsoft.com/office/powerpoint/2010/main" val="2352985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98F8-E47A-2C07-1090-DB045CB810FC}"/>
              </a:ext>
            </a:extLst>
          </p:cNvPr>
          <p:cNvSpPr>
            <a:spLocks noGrp="1"/>
          </p:cNvSpPr>
          <p:nvPr>
            <p:ph type="title"/>
          </p:nvPr>
        </p:nvSpPr>
        <p:spPr/>
        <p:txBody>
          <a:bodyPr/>
          <a:lstStyle/>
          <a:p>
            <a:r>
              <a:rPr lang="en-US" b="1" dirty="0"/>
              <a:t>Storage Services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069A7D04-A13A-E467-1DF2-C72D966AB882}"/>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The</a:t>
            </a:r>
            <a:r>
              <a:rPr lang="en-US" b="1" dirty="0">
                <a:ea typeface="+mn-lt"/>
                <a:cs typeface="+mn-lt"/>
              </a:rPr>
              <a:t> Storage </a:t>
            </a:r>
            <a:r>
              <a:rPr lang="en-US" dirty="0">
                <a:ea typeface="+mn-lt"/>
                <a:cs typeface="+mn-lt"/>
              </a:rPr>
              <a:t>domain includes services related data storage, it includes the following services:</a:t>
            </a:r>
            <a:endParaRPr lang="en-US" dirty="0">
              <a:cs typeface="Calibri" panose="020F0502020204030204"/>
            </a:endParaRPr>
          </a:p>
          <a:p>
            <a:pPr algn="just"/>
            <a:r>
              <a:rPr lang="en-US" dirty="0">
                <a:ea typeface="+mn-lt"/>
                <a:cs typeface="+mn-lt"/>
              </a:rPr>
              <a:t>S3 (Simple Storage Service)</a:t>
            </a:r>
            <a:endParaRPr lang="en-US" dirty="0"/>
          </a:p>
          <a:p>
            <a:pPr algn="just"/>
            <a:r>
              <a:rPr lang="en-US" dirty="0">
                <a:ea typeface="+mn-lt"/>
                <a:cs typeface="+mn-lt"/>
              </a:rPr>
              <a:t>Elastic Block Store</a:t>
            </a:r>
            <a:endParaRPr lang="en-US" dirty="0"/>
          </a:p>
          <a:p>
            <a:pPr algn="just"/>
            <a:r>
              <a:rPr lang="en-US" dirty="0">
                <a:ea typeface="+mn-lt"/>
                <a:cs typeface="+mn-lt"/>
              </a:rPr>
              <a:t>Amazon Glacier</a:t>
            </a:r>
            <a:endParaRPr lang="en-US" dirty="0"/>
          </a:p>
          <a:p>
            <a:pPr algn="just"/>
            <a:r>
              <a:rPr lang="en-US" dirty="0">
                <a:ea typeface="+mn-lt"/>
                <a:cs typeface="+mn-lt"/>
              </a:rPr>
              <a:t>AWS Snowball</a:t>
            </a:r>
            <a:endParaRPr lang="en-US" dirty="0"/>
          </a:p>
          <a:p>
            <a:endParaRPr lang="en-US" dirty="0">
              <a:cs typeface="Calibri"/>
            </a:endParaRPr>
          </a:p>
        </p:txBody>
      </p:sp>
    </p:spTree>
    <p:extLst>
      <p:ext uri="{BB962C8B-B14F-4D97-AF65-F5344CB8AC3E}">
        <p14:creationId xmlns:p14="http://schemas.microsoft.com/office/powerpoint/2010/main" val="3292042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61E5F-0C2B-B9CE-D00B-5BA94B3444BD}"/>
              </a:ext>
            </a:extLst>
          </p:cNvPr>
          <p:cNvSpPr>
            <a:spLocks noGrp="1"/>
          </p:cNvSpPr>
          <p:nvPr>
            <p:ph type="title"/>
          </p:nvPr>
        </p:nvSpPr>
        <p:spPr/>
        <p:txBody>
          <a:bodyPr/>
          <a:lstStyle/>
          <a:p>
            <a:r>
              <a:rPr lang="en-US" b="1" dirty="0"/>
              <a:t>Database Services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6C7716A3-162C-1A6F-218F-F77C1560ADF4}"/>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The </a:t>
            </a:r>
            <a:r>
              <a:rPr lang="en-US" b="1" dirty="0">
                <a:ea typeface="+mn-lt"/>
                <a:cs typeface="+mn-lt"/>
              </a:rPr>
              <a:t>Database </a:t>
            </a:r>
            <a:r>
              <a:rPr lang="en-US" dirty="0">
                <a:ea typeface="+mn-lt"/>
                <a:cs typeface="+mn-lt"/>
              </a:rPr>
              <a:t>domain is used for database related workloads, it includes the following services:</a:t>
            </a:r>
            <a:endParaRPr lang="en-US" dirty="0">
              <a:cs typeface="Calibri" panose="020F0502020204030204"/>
            </a:endParaRPr>
          </a:p>
          <a:p>
            <a:pPr algn="just"/>
            <a:r>
              <a:rPr lang="en-US" dirty="0">
                <a:ea typeface="+mn-lt"/>
                <a:cs typeface="+mn-lt"/>
              </a:rPr>
              <a:t>Amazon Aurora</a:t>
            </a:r>
            <a:endParaRPr lang="en-US" dirty="0"/>
          </a:p>
          <a:p>
            <a:pPr algn="just"/>
            <a:r>
              <a:rPr lang="en-US" dirty="0">
                <a:ea typeface="+mn-lt"/>
                <a:cs typeface="+mn-lt"/>
              </a:rPr>
              <a:t>Amazon RDS</a:t>
            </a:r>
            <a:endParaRPr lang="en-US" dirty="0"/>
          </a:p>
          <a:p>
            <a:pPr algn="just"/>
            <a:r>
              <a:rPr lang="en-US" dirty="0">
                <a:ea typeface="+mn-lt"/>
                <a:cs typeface="+mn-lt"/>
              </a:rPr>
              <a:t>Amazon DynamoDB</a:t>
            </a:r>
            <a:endParaRPr lang="en-US" dirty="0"/>
          </a:p>
          <a:p>
            <a:pPr algn="just"/>
            <a:r>
              <a:rPr lang="en-US" dirty="0">
                <a:ea typeface="+mn-lt"/>
                <a:cs typeface="+mn-lt"/>
              </a:rPr>
              <a:t>Amazon RedShift</a:t>
            </a:r>
            <a:endParaRPr lang="en-US" dirty="0"/>
          </a:p>
          <a:p>
            <a:endParaRPr lang="en-US" dirty="0">
              <a:cs typeface="Calibri"/>
            </a:endParaRPr>
          </a:p>
        </p:txBody>
      </p:sp>
    </p:spTree>
    <p:extLst>
      <p:ext uri="{BB962C8B-B14F-4D97-AF65-F5344CB8AC3E}">
        <p14:creationId xmlns:p14="http://schemas.microsoft.com/office/powerpoint/2010/main" val="1483639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5DB5-40A0-92C5-41D9-A4A4F9DA35A4}"/>
              </a:ext>
            </a:extLst>
          </p:cNvPr>
          <p:cNvSpPr>
            <a:spLocks noGrp="1"/>
          </p:cNvSpPr>
          <p:nvPr>
            <p:ph type="title"/>
          </p:nvPr>
        </p:nvSpPr>
        <p:spPr/>
        <p:txBody>
          <a:bodyPr/>
          <a:lstStyle/>
          <a:p>
            <a:r>
              <a:rPr lang="en-US" b="1" dirty="0"/>
              <a:t>Migration Services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B5E02668-2D00-0740-145F-C0D59FA9732B}"/>
              </a:ext>
            </a:extLst>
          </p:cNvPr>
          <p:cNvSpPr>
            <a:spLocks noGrp="1"/>
          </p:cNvSpPr>
          <p:nvPr>
            <p:ph idx="1"/>
          </p:nvPr>
        </p:nvSpPr>
        <p:spPr/>
        <p:txBody>
          <a:bodyPr vert="horz" lIns="91440" tIns="45720" rIns="91440" bIns="45720" rtlCol="0" anchor="t">
            <a:normAutofit/>
          </a:bodyPr>
          <a:lstStyle/>
          <a:p>
            <a:r>
              <a:rPr lang="en-US" b="1" dirty="0"/>
              <a:t>Migration Services</a:t>
            </a:r>
            <a:endParaRPr lang="en-US" dirty="0">
              <a:cs typeface="Calibri" panose="020F0502020204030204"/>
            </a:endParaRPr>
          </a:p>
          <a:p>
            <a:pPr algn="just"/>
            <a:r>
              <a:rPr lang="en-US" dirty="0">
                <a:ea typeface="+mn-lt"/>
                <a:cs typeface="+mn-lt"/>
              </a:rPr>
              <a:t>The </a:t>
            </a:r>
            <a:r>
              <a:rPr lang="en-US" b="1" dirty="0">
                <a:ea typeface="+mn-lt"/>
                <a:cs typeface="+mn-lt"/>
              </a:rPr>
              <a:t>Migration</a:t>
            </a:r>
            <a:r>
              <a:rPr lang="en-US" dirty="0">
                <a:ea typeface="+mn-lt"/>
                <a:cs typeface="+mn-lt"/>
              </a:rPr>
              <a:t> domain is used for transferring data to or from the AWS Infrastructure, it includes the following services:</a:t>
            </a:r>
            <a:endParaRPr lang="en-US" dirty="0"/>
          </a:p>
          <a:p>
            <a:pPr algn="just"/>
            <a:r>
              <a:rPr lang="en-US" dirty="0">
                <a:ea typeface="+mn-lt"/>
                <a:cs typeface="+mn-lt"/>
              </a:rPr>
              <a:t>AWS Database Migration Service</a:t>
            </a:r>
            <a:endParaRPr lang="en-US" dirty="0"/>
          </a:p>
          <a:p>
            <a:pPr algn="just"/>
            <a:r>
              <a:rPr lang="en-US" dirty="0">
                <a:ea typeface="+mn-lt"/>
                <a:cs typeface="+mn-lt"/>
              </a:rPr>
              <a:t>AWS </a:t>
            </a:r>
            <a:r>
              <a:rPr lang="en-US" dirty="0" err="1">
                <a:ea typeface="+mn-lt"/>
                <a:cs typeface="+mn-lt"/>
              </a:rPr>
              <a:t>SnowBall</a:t>
            </a:r>
            <a:endParaRPr lang="en-US" dirty="0" err="1"/>
          </a:p>
          <a:p>
            <a:pPr algn="just"/>
            <a:r>
              <a:rPr lang="en-US" dirty="0">
                <a:ea typeface="+mn-lt"/>
                <a:cs typeface="+mn-lt"/>
              </a:rPr>
              <a:t>For details, You can even check out the details of Migrating to AWS with the </a:t>
            </a:r>
            <a:r>
              <a:rPr lang="en-US" b="1" dirty="0">
                <a:ea typeface="+mn-lt"/>
                <a:cs typeface="+mn-lt"/>
                <a:hlinkClick r:id="rId2"/>
              </a:rPr>
              <a:t>AWS Cloud Migration Certification</a:t>
            </a:r>
            <a:r>
              <a:rPr lang="en-US" b="1" dirty="0">
                <a:ea typeface="+mn-lt"/>
                <a:cs typeface="+mn-lt"/>
              </a:rPr>
              <a:t>.</a:t>
            </a:r>
            <a:endParaRPr lang="en-US" dirty="0"/>
          </a:p>
          <a:p>
            <a:endParaRPr lang="en-US" dirty="0">
              <a:cs typeface="Calibri"/>
            </a:endParaRPr>
          </a:p>
        </p:txBody>
      </p:sp>
    </p:spTree>
    <p:extLst>
      <p:ext uri="{BB962C8B-B14F-4D97-AF65-F5344CB8AC3E}">
        <p14:creationId xmlns:p14="http://schemas.microsoft.com/office/powerpoint/2010/main" val="273346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8AB6-7AD3-B940-1620-1741B96F8455}"/>
              </a:ext>
            </a:extLst>
          </p:cNvPr>
          <p:cNvSpPr>
            <a:spLocks noGrp="1"/>
          </p:cNvSpPr>
          <p:nvPr>
            <p:ph type="title"/>
          </p:nvPr>
        </p:nvSpPr>
        <p:spPr/>
        <p:txBody>
          <a:bodyPr/>
          <a:lstStyle/>
          <a:p>
            <a:r>
              <a:rPr lang="en-US" b="1" dirty="0"/>
              <a:t>Networking and Content Delivery Services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843DD6D5-FF2C-7F10-8FF7-5AB3F5769F52}"/>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The</a:t>
            </a:r>
            <a:r>
              <a:rPr lang="en-US" b="1" dirty="0">
                <a:ea typeface="+mn-lt"/>
                <a:cs typeface="+mn-lt"/>
              </a:rPr>
              <a:t> Networking and Content Delivery</a:t>
            </a:r>
            <a:r>
              <a:rPr lang="en-US" dirty="0">
                <a:ea typeface="+mn-lt"/>
                <a:cs typeface="+mn-lt"/>
              </a:rPr>
              <a:t> domain is used for isolating your network infrastructure, and content delivery is used for faster delivery of content. It includes the following services:</a:t>
            </a:r>
            <a:endParaRPr lang="en-US" dirty="0">
              <a:cs typeface="Calibri" panose="020F0502020204030204"/>
            </a:endParaRPr>
          </a:p>
          <a:p>
            <a:pPr algn="just"/>
            <a:r>
              <a:rPr lang="en-US" dirty="0">
                <a:ea typeface="+mn-lt"/>
                <a:cs typeface="+mn-lt"/>
              </a:rPr>
              <a:t>Amazon Route 53</a:t>
            </a:r>
            <a:endParaRPr lang="en-US" dirty="0"/>
          </a:p>
          <a:p>
            <a:pPr algn="just"/>
            <a:r>
              <a:rPr lang="en-US" dirty="0">
                <a:ea typeface="+mn-lt"/>
                <a:cs typeface="+mn-lt"/>
              </a:rPr>
              <a:t>AWS CloudFront</a:t>
            </a:r>
            <a:endParaRPr lang="en-US" dirty="0"/>
          </a:p>
          <a:p>
            <a:endParaRPr lang="en-US" dirty="0">
              <a:cs typeface="Calibri"/>
            </a:endParaRPr>
          </a:p>
        </p:txBody>
      </p:sp>
    </p:spTree>
    <p:extLst>
      <p:ext uri="{BB962C8B-B14F-4D97-AF65-F5344CB8AC3E}">
        <p14:creationId xmlns:p14="http://schemas.microsoft.com/office/powerpoint/2010/main" val="2471847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EEAD-5909-F10B-7E97-069DB22A6BFE}"/>
              </a:ext>
            </a:extLst>
          </p:cNvPr>
          <p:cNvSpPr>
            <a:spLocks noGrp="1"/>
          </p:cNvSpPr>
          <p:nvPr>
            <p:ph type="title"/>
          </p:nvPr>
        </p:nvSpPr>
        <p:spPr/>
        <p:txBody>
          <a:bodyPr/>
          <a:lstStyle/>
          <a:p>
            <a:r>
              <a:rPr lang="en-US" b="1" dirty="0"/>
              <a:t>Management Tools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3F3FC337-90EE-68FD-FDA0-EA03B3F00293}"/>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The </a:t>
            </a:r>
            <a:r>
              <a:rPr lang="en-US" b="1" dirty="0">
                <a:ea typeface="+mn-lt"/>
                <a:cs typeface="+mn-lt"/>
              </a:rPr>
              <a:t>Management Tools</a:t>
            </a:r>
            <a:r>
              <a:rPr lang="en-US" dirty="0">
                <a:ea typeface="+mn-lt"/>
                <a:cs typeface="+mn-lt"/>
              </a:rPr>
              <a:t> domain consists of services which are used to manage other services in AWS, it includes the following services:</a:t>
            </a:r>
            <a:endParaRPr lang="en-US" dirty="0">
              <a:cs typeface="Calibri" panose="020F0502020204030204"/>
            </a:endParaRPr>
          </a:p>
          <a:p>
            <a:pPr algn="just"/>
            <a:r>
              <a:rPr lang="en-US" dirty="0">
                <a:ea typeface="+mn-lt"/>
                <a:cs typeface="+mn-lt"/>
              </a:rPr>
              <a:t>AWS CloudWatch</a:t>
            </a:r>
            <a:endParaRPr lang="en-US" dirty="0"/>
          </a:p>
          <a:p>
            <a:pPr algn="just"/>
            <a:r>
              <a:rPr lang="en-US" dirty="0">
                <a:ea typeface="+mn-lt"/>
                <a:cs typeface="+mn-lt"/>
              </a:rPr>
              <a:t>AWS </a:t>
            </a:r>
            <a:r>
              <a:rPr lang="en-US" dirty="0" err="1">
                <a:ea typeface="+mn-lt"/>
                <a:cs typeface="+mn-lt"/>
              </a:rPr>
              <a:t>CloudFomation</a:t>
            </a:r>
            <a:endParaRPr lang="en-US" dirty="0" err="1"/>
          </a:p>
          <a:p>
            <a:pPr algn="just"/>
            <a:r>
              <a:rPr lang="en-US" dirty="0">
                <a:ea typeface="+mn-lt"/>
                <a:cs typeface="+mn-lt"/>
              </a:rPr>
              <a:t>AWS CloudTrail</a:t>
            </a:r>
            <a:endParaRPr lang="en-US" dirty="0"/>
          </a:p>
          <a:p>
            <a:endParaRPr lang="en-US" dirty="0">
              <a:cs typeface="Calibri"/>
            </a:endParaRPr>
          </a:p>
        </p:txBody>
      </p:sp>
    </p:spTree>
    <p:extLst>
      <p:ext uri="{BB962C8B-B14F-4D97-AF65-F5344CB8AC3E}">
        <p14:creationId xmlns:p14="http://schemas.microsoft.com/office/powerpoint/2010/main" val="17695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C82D-334B-D1CF-D8B2-B2404D2A6CCD}"/>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7EE8A473-E957-88F7-F124-828637F3851C}"/>
              </a:ext>
            </a:extLst>
          </p:cNvPr>
          <p:cNvPicPr>
            <a:picLocks noGrp="1" noChangeAspect="1"/>
          </p:cNvPicPr>
          <p:nvPr>
            <p:ph idx="1"/>
          </p:nvPr>
        </p:nvPicPr>
        <p:blipFill>
          <a:blip r:embed="rId2"/>
          <a:stretch>
            <a:fillRect/>
          </a:stretch>
        </p:blipFill>
        <p:spPr>
          <a:xfrm>
            <a:off x="2491246" y="1825625"/>
            <a:ext cx="7209507" cy="4351338"/>
          </a:xfrm>
        </p:spPr>
      </p:pic>
    </p:spTree>
    <p:extLst>
      <p:ext uri="{BB962C8B-B14F-4D97-AF65-F5344CB8AC3E}">
        <p14:creationId xmlns:p14="http://schemas.microsoft.com/office/powerpoint/2010/main" val="3750083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71CD-190C-B57E-015F-338ABDC6F559}"/>
              </a:ext>
            </a:extLst>
          </p:cNvPr>
          <p:cNvSpPr>
            <a:spLocks noGrp="1"/>
          </p:cNvSpPr>
          <p:nvPr>
            <p:ph type="title"/>
          </p:nvPr>
        </p:nvSpPr>
        <p:spPr/>
        <p:txBody>
          <a:bodyPr/>
          <a:lstStyle/>
          <a:p>
            <a:r>
              <a:rPr lang="en-US" b="1" dirty="0"/>
              <a:t>Security &amp; Identity, Compliance Services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F54D921E-E623-EDB4-EC70-5BCCA5046A44}"/>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The </a:t>
            </a:r>
            <a:r>
              <a:rPr lang="en-US" b="1" dirty="0">
                <a:ea typeface="+mn-lt"/>
                <a:cs typeface="+mn-lt"/>
              </a:rPr>
              <a:t>Security &amp; Identity, Compliance</a:t>
            </a:r>
            <a:r>
              <a:rPr lang="en-US" dirty="0">
                <a:ea typeface="+mn-lt"/>
                <a:cs typeface="+mn-lt"/>
              </a:rPr>
              <a:t> domain consist of services which are used to manage to authenticate and provide security to your AWS resources. It consists of the following services:</a:t>
            </a:r>
            <a:endParaRPr lang="en-US" dirty="0">
              <a:cs typeface="Calibri" panose="020F0502020204030204"/>
            </a:endParaRPr>
          </a:p>
          <a:p>
            <a:pPr algn="just"/>
            <a:r>
              <a:rPr lang="en-US" dirty="0">
                <a:ea typeface="+mn-lt"/>
                <a:cs typeface="+mn-lt"/>
              </a:rPr>
              <a:t>AWS IAM</a:t>
            </a:r>
            <a:endParaRPr lang="en-US" dirty="0"/>
          </a:p>
          <a:p>
            <a:pPr algn="just"/>
            <a:r>
              <a:rPr lang="en-US" dirty="0">
                <a:ea typeface="+mn-lt"/>
                <a:cs typeface="+mn-lt"/>
              </a:rPr>
              <a:t>AWS KMS</a:t>
            </a:r>
            <a:endParaRPr lang="en-US" dirty="0"/>
          </a:p>
          <a:p>
            <a:pPr algn="just"/>
            <a:r>
              <a:rPr lang="en-US" dirty="0">
                <a:ea typeface="+mn-lt"/>
                <a:cs typeface="+mn-lt"/>
              </a:rPr>
              <a:t>AWS Shield</a:t>
            </a:r>
            <a:endParaRPr lang="en-US" dirty="0"/>
          </a:p>
          <a:p>
            <a:endParaRPr lang="en-US" dirty="0">
              <a:cs typeface="Calibri"/>
            </a:endParaRPr>
          </a:p>
        </p:txBody>
      </p:sp>
    </p:spTree>
    <p:extLst>
      <p:ext uri="{BB962C8B-B14F-4D97-AF65-F5344CB8AC3E}">
        <p14:creationId xmlns:p14="http://schemas.microsoft.com/office/powerpoint/2010/main" val="1780295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F6E9-FCA6-DF95-F486-E45C45138CF6}"/>
              </a:ext>
            </a:extLst>
          </p:cNvPr>
          <p:cNvSpPr>
            <a:spLocks noGrp="1"/>
          </p:cNvSpPr>
          <p:nvPr>
            <p:ph type="title"/>
          </p:nvPr>
        </p:nvSpPr>
        <p:spPr/>
        <p:txBody>
          <a:bodyPr/>
          <a:lstStyle/>
          <a:p>
            <a:r>
              <a:rPr lang="en-US" b="1" dirty="0"/>
              <a:t>Messaging Services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74409FDC-7F27-1FB0-108F-2DD5589746D1}"/>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The </a:t>
            </a:r>
            <a:r>
              <a:rPr lang="en-US" b="1" dirty="0">
                <a:ea typeface="+mn-lt"/>
                <a:cs typeface="+mn-lt"/>
              </a:rPr>
              <a:t>Messaging</a:t>
            </a:r>
            <a:r>
              <a:rPr lang="en-US" dirty="0">
                <a:ea typeface="+mn-lt"/>
                <a:cs typeface="+mn-lt"/>
              </a:rPr>
              <a:t> domain consists of services which are used for queuing, notifying or emailing messages. It consists of the following domains:</a:t>
            </a:r>
            <a:endParaRPr lang="en-US" dirty="0">
              <a:cs typeface="Calibri" panose="020F0502020204030204"/>
            </a:endParaRPr>
          </a:p>
          <a:p>
            <a:pPr algn="just"/>
            <a:r>
              <a:rPr lang="en-US" dirty="0">
                <a:ea typeface="+mn-lt"/>
                <a:cs typeface="+mn-lt"/>
              </a:rPr>
              <a:t>Amazon SQS</a:t>
            </a:r>
            <a:endParaRPr lang="en-US" dirty="0"/>
          </a:p>
          <a:p>
            <a:pPr algn="just"/>
            <a:r>
              <a:rPr lang="en-US" dirty="0">
                <a:ea typeface="+mn-lt"/>
                <a:cs typeface="+mn-lt"/>
              </a:rPr>
              <a:t>Amazon SNS</a:t>
            </a:r>
            <a:endParaRPr lang="en-US" dirty="0"/>
          </a:p>
          <a:p>
            <a:pPr algn="just"/>
            <a:r>
              <a:rPr lang="en-US" dirty="0">
                <a:ea typeface="+mn-lt"/>
                <a:cs typeface="+mn-lt"/>
              </a:rPr>
              <a:t>Amazon SES</a:t>
            </a:r>
            <a:endParaRPr lang="en-US" dirty="0"/>
          </a:p>
          <a:p>
            <a:pPr algn="just"/>
            <a:r>
              <a:rPr lang="en-US" dirty="0">
                <a:ea typeface="+mn-lt"/>
                <a:cs typeface="+mn-lt"/>
              </a:rPr>
              <a:t>Amazon Pinpoint</a:t>
            </a:r>
            <a:endParaRPr lang="en-US" dirty="0"/>
          </a:p>
          <a:p>
            <a:endParaRPr lang="en-US" dirty="0">
              <a:cs typeface="Calibri"/>
            </a:endParaRPr>
          </a:p>
        </p:txBody>
      </p:sp>
    </p:spTree>
    <p:extLst>
      <p:ext uri="{BB962C8B-B14F-4D97-AF65-F5344CB8AC3E}">
        <p14:creationId xmlns:p14="http://schemas.microsoft.com/office/powerpoint/2010/main" val="1889719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39424-B564-E55F-9C7E-492431E787E4}"/>
              </a:ext>
            </a:extLst>
          </p:cNvPr>
          <p:cNvSpPr>
            <a:spLocks noGrp="1"/>
          </p:cNvSpPr>
          <p:nvPr>
            <p:ph type="title"/>
          </p:nvPr>
        </p:nvSpPr>
        <p:spPr/>
        <p:txBody>
          <a:bodyPr/>
          <a:lstStyle/>
          <a:p>
            <a:r>
              <a:rPr lang="en-US" b="1" dirty="0"/>
              <a:t>Advantages of AWS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DC0EA203-87E5-E667-A715-C5B760A28AA5}"/>
              </a:ext>
            </a:extLst>
          </p:cNvPr>
          <p:cNvSpPr>
            <a:spLocks noGrp="1"/>
          </p:cNvSpPr>
          <p:nvPr>
            <p:ph idx="1"/>
          </p:nvPr>
        </p:nvSpPr>
        <p:spPr/>
        <p:txBody>
          <a:bodyPr vert="horz" lIns="91440" tIns="45720" rIns="91440" bIns="45720" rtlCol="0" anchor="t">
            <a:normAutofit/>
          </a:bodyPr>
          <a:lstStyle/>
          <a:p>
            <a:r>
              <a:rPr lang="en-US" b="1" dirty="0">
                <a:ea typeface="+mn-lt"/>
                <a:cs typeface="+mn-lt"/>
              </a:rPr>
              <a:t>Easy to use</a:t>
            </a:r>
          </a:p>
          <a:p>
            <a:pPr marL="0" indent="0">
              <a:buNone/>
            </a:pPr>
            <a:r>
              <a:rPr lang="en-US" dirty="0">
                <a:ea typeface="+mn-lt"/>
                <a:cs typeface="+mn-lt"/>
              </a:rPr>
              <a:t>AWS is made to enable suppliers, ISVs, and application providers to swiftly and securely host your apps, whether they are SaaS-based or not. To access AWS’s application hosting platform, use the AWS Management Console or well-documented web services APIs.</a:t>
            </a:r>
          </a:p>
        </p:txBody>
      </p:sp>
    </p:spTree>
    <p:extLst>
      <p:ext uri="{BB962C8B-B14F-4D97-AF65-F5344CB8AC3E}">
        <p14:creationId xmlns:p14="http://schemas.microsoft.com/office/powerpoint/2010/main" val="3649989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51C0-878F-CD22-DFD8-B3AA21C61B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A50C95-025F-C422-6D3F-2C901100CAC2}"/>
              </a:ext>
            </a:extLst>
          </p:cNvPr>
          <p:cNvSpPr>
            <a:spLocks noGrp="1"/>
          </p:cNvSpPr>
          <p:nvPr>
            <p:ph idx="1"/>
          </p:nvPr>
        </p:nvSpPr>
        <p:spPr/>
        <p:txBody>
          <a:bodyPr vert="horz" lIns="91440" tIns="45720" rIns="91440" bIns="45720" rtlCol="0" anchor="t">
            <a:normAutofit/>
          </a:bodyPr>
          <a:lstStyle/>
          <a:p>
            <a:r>
              <a:rPr lang="en-US" b="1" dirty="0">
                <a:ea typeface="+mn-lt"/>
                <a:cs typeface="+mn-lt"/>
              </a:rPr>
              <a:t>Flexible: </a:t>
            </a:r>
          </a:p>
          <a:p>
            <a:r>
              <a:rPr lang="en-US" dirty="0">
                <a:ea typeface="+mn-lt"/>
                <a:cs typeface="+mn-lt"/>
              </a:rPr>
              <a:t>You can choose the web application platform, programming language, operating system, database, and other services you require with AWS. You get a virtual environment through AWS that you may fill with the programs and services your application needs. As a result, existing applications can be more easily migrated while still having alternatives for developing new solutions.</a:t>
            </a:r>
            <a:endParaRPr lang="en-US" b="1" dirty="0">
              <a:cs typeface="Calibri"/>
            </a:endParaRPr>
          </a:p>
        </p:txBody>
      </p:sp>
    </p:spTree>
    <p:extLst>
      <p:ext uri="{BB962C8B-B14F-4D97-AF65-F5344CB8AC3E}">
        <p14:creationId xmlns:p14="http://schemas.microsoft.com/office/powerpoint/2010/main" val="384417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782A9-9DB1-EA5A-0859-372447AAC9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B65996-56B2-49EA-6222-40289BB4B904}"/>
              </a:ext>
            </a:extLst>
          </p:cNvPr>
          <p:cNvSpPr>
            <a:spLocks noGrp="1"/>
          </p:cNvSpPr>
          <p:nvPr>
            <p:ph idx="1"/>
          </p:nvPr>
        </p:nvSpPr>
        <p:spPr/>
        <p:txBody>
          <a:bodyPr vert="horz" lIns="91440" tIns="45720" rIns="91440" bIns="45720" rtlCol="0" anchor="t">
            <a:normAutofit/>
          </a:bodyPr>
          <a:lstStyle/>
          <a:p>
            <a:r>
              <a:rPr lang="en-US" b="1" dirty="0">
                <a:ea typeface="+mn-lt"/>
                <a:cs typeface="+mn-lt"/>
              </a:rPr>
              <a:t>Cost-Effective:</a:t>
            </a:r>
          </a:p>
          <a:p>
            <a:endParaRPr lang="en-US" b="1" dirty="0">
              <a:cs typeface="Calibri"/>
            </a:endParaRPr>
          </a:p>
          <a:p>
            <a:r>
              <a:rPr lang="en-US" dirty="0">
                <a:ea typeface="+mn-lt"/>
                <a:cs typeface="+mn-lt"/>
              </a:rPr>
              <a:t>There are no long-term contracts or upfront payments; you simply pay for the computing power, storage, and other resources that you really utilize. Visit the AWS Economics Center for further details on comparing the expenses of other hosting options with those of AWS.</a:t>
            </a:r>
            <a:endParaRPr lang="en-US" b="1" dirty="0">
              <a:cs typeface="Calibri"/>
            </a:endParaRPr>
          </a:p>
        </p:txBody>
      </p:sp>
    </p:spTree>
    <p:extLst>
      <p:ext uri="{BB962C8B-B14F-4D97-AF65-F5344CB8AC3E}">
        <p14:creationId xmlns:p14="http://schemas.microsoft.com/office/powerpoint/2010/main" val="2156683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9AA64-9DC5-FB80-8AFA-145E99EE27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CD5D3B-F7FA-52AE-DF62-29A2F76B0FAD}"/>
              </a:ext>
            </a:extLst>
          </p:cNvPr>
          <p:cNvSpPr>
            <a:spLocks noGrp="1"/>
          </p:cNvSpPr>
          <p:nvPr>
            <p:ph idx="1"/>
          </p:nvPr>
        </p:nvSpPr>
        <p:spPr/>
        <p:txBody>
          <a:bodyPr vert="horz" lIns="91440" tIns="45720" rIns="91440" bIns="45720" rtlCol="0" anchor="t">
            <a:normAutofit/>
          </a:bodyPr>
          <a:lstStyle/>
          <a:p>
            <a:r>
              <a:rPr lang="en-US" b="1" dirty="0">
                <a:ea typeface="+mn-lt"/>
                <a:cs typeface="+mn-lt"/>
              </a:rPr>
              <a:t>Reliable:</a:t>
            </a:r>
          </a:p>
          <a:p>
            <a:r>
              <a:rPr lang="en-US" dirty="0">
                <a:ea typeface="+mn-lt"/>
                <a:cs typeface="+mn-lt"/>
              </a:rPr>
              <a:t>You can benefit from a scalable, reliable, and secure global computing infrastructure with AWS, which serves as the virtual foundation for </a:t>
            </a:r>
            <a:r>
              <a:rPr lang="en-US" dirty="0" err="1">
                <a:ea typeface="+mn-lt"/>
                <a:cs typeface="+mn-lt"/>
              </a:rPr>
              <a:t>Amazon.com’s</a:t>
            </a:r>
            <a:r>
              <a:rPr lang="en-US" dirty="0">
                <a:ea typeface="+mn-lt"/>
                <a:cs typeface="+mn-lt"/>
              </a:rPr>
              <a:t> multi-billion dollar online company and has been refined for more than ten years.</a:t>
            </a:r>
            <a:endParaRPr lang="en-US" b="1" dirty="0">
              <a:cs typeface="Calibri"/>
            </a:endParaRPr>
          </a:p>
        </p:txBody>
      </p:sp>
    </p:spTree>
    <p:extLst>
      <p:ext uri="{BB962C8B-B14F-4D97-AF65-F5344CB8AC3E}">
        <p14:creationId xmlns:p14="http://schemas.microsoft.com/office/powerpoint/2010/main" val="1333347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3661-9B58-F610-33E0-6743338780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CA5141-919F-7080-7818-B1C404132FF6}"/>
              </a:ext>
            </a:extLst>
          </p:cNvPr>
          <p:cNvSpPr>
            <a:spLocks noGrp="1"/>
          </p:cNvSpPr>
          <p:nvPr>
            <p:ph idx="1"/>
          </p:nvPr>
        </p:nvSpPr>
        <p:spPr/>
        <p:txBody>
          <a:bodyPr vert="horz" lIns="91440" tIns="45720" rIns="91440" bIns="45720" rtlCol="0" anchor="t">
            <a:normAutofit/>
          </a:bodyPr>
          <a:lstStyle/>
          <a:p>
            <a:r>
              <a:rPr lang="en-US" b="1" dirty="0">
                <a:ea typeface="+mn-lt"/>
                <a:cs typeface="+mn-lt"/>
              </a:rPr>
              <a:t>Scalable and high-performance:</a:t>
            </a:r>
          </a:p>
          <a:p>
            <a:pPr marL="0" indent="0">
              <a:buNone/>
            </a:pPr>
            <a:r>
              <a:rPr lang="en-US" dirty="0">
                <a:ea typeface="+mn-lt"/>
                <a:cs typeface="+mn-lt"/>
              </a:rPr>
              <a:t>Your application can scale up or down depending on demand using AWS technologies like Auto Scaling and Elastic Load Balancing. You get immediate access to computation and storage resources thanks to Amazon’s extensive infrastructure.</a:t>
            </a:r>
            <a:endParaRPr lang="en-US" dirty="0"/>
          </a:p>
        </p:txBody>
      </p:sp>
    </p:spTree>
    <p:extLst>
      <p:ext uri="{BB962C8B-B14F-4D97-AF65-F5344CB8AC3E}">
        <p14:creationId xmlns:p14="http://schemas.microsoft.com/office/powerpoint/2010/main" val="2039295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D859-9902-69E3-F5E9-0A0DE99D5446}"/>
              </a:ext>
            </a:extLst>
          </p:cNvPr>
          <p:cNvSpPr>
            <a:spLocks noGrp="1"/>
          </p:cNvSpPr>
          <p:nvPr>
            <p:ph type="title"/>
          </p:nvPr>
        </p:nvSpPr>
        <p:spPr/>
        <p:txBody>
          <a:bodyPr/>
          <a:lstStyle/>
          <a:p>
            <a:r>
              <a:rPr lang="en-US" b="1" dirty="0">
                <a:ea typeface="+mj-lt"/>
                <a:cs typeface="+mj-lt"/>
              </a:rPr>
              <a:t>Secure  </a:t>
            </a:r>
            <a:endParaRPr lang="en-US" dirty="0">
              <a:ea typeface="+mj-lt"/>
              <a:cs typeface="+mj-lt"/>
            </a:endParaRPr>
          </a:p>
        </p:txBody>
      </p:sp>
      <p:sp>
        <p:nvSpPr>
          <p:cNvPr id="3" name="Content Placeholder 2">
            <a:extLst>
              <a:ext uri="{FF2B5EF4-FFF2-40B4-BE49-F238E27FC236}">
                <a16:creationId xmlns:a16="http://schemas.microsoft.com/office/drawing/2014/main" id="{B4E8D46E-0B05-F1F7-0C20-73D52C4AC74C}"/>
              </a:ext>
            </a:extLst>
          </p:cNvPr>
          <p:cNvSpPr>
            <a:spLocks noGrp="1"/>
          </p:cNvSpPr>
          <p:nvPr>
            <p:ph idx="1"/>
          </p:nvPr>
        </p:nvSpPr>
        <p:spPr/>
        <p:txBody>
          <a:bodyPr vert="horz" lIns="91440" tIns="45720" rIns="91440" bIns="45720" rtlCol="0" anchor="t">
            <a:normAutofit/>
          </a:bodyPr>
          <a:lstStyle/>
          <a:p>
            <a:r>
              <a:rPr lang="en-US" dirty="0">
                <a:ea typeface="+mn-lt"/>
                <a:cs typeface="+mn-lt"/>
              </a:rPr>
              <a:t>Physical, operational, and software safeguards are all used by AWS to secure and harden our infrastructure. The AWS Security Center has more details.</a:t>
            </a:r>
            <a:endParaRPr lang="en-US" dirty="0"/>
          </a:p>
        </p:txBody>
      </p:sp>
    </p:spTree>
    <p:extLst>
      <p:ext uri="{BB962C8B-B14F-4D97-AF65-F5344CB8AC3E}">
        <p14:creationId xmlns:p14="http://schemas.microsoft.com/office/powerpoint/2010/main" val="2841612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79ED-274F-97EC-FDC0-D131D261EBB3}"/>
              </a:ext>
            </a:extLst>
          </p:cNvPr>
          <p:cNvSpPr>
            <a:spLocks noGrp="1"/>
          </p:cNvSpPr>
          <p:nvPr>
            <p:ph type="title"/>
          </p:nvPr>
        </p:nvSpPr>
        <p:spPr/>
        <p:txBody>
          <a:bodyPr/>
          <a:lstStyle/>
          <a:p>
            <a:r>
              <a:rPr lang="en-US" b="1" dirty="0"/>
              <a:t>Applications of AWS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A553A11A-E03B-E98B-3D6A-5CA995EB81D3}"/>
              </a:ext>
            </a:extLst>
          </p:cNvPr>
          <p:cNvSpPr>
            <a:spLocks noGrp="1"/>
          </p:cNvSpPr>
          <p:nvPr>
            <p:ph idx="1"/>
          </p:nvPr>
        </p:nvSpPr>
        <p:spPr/>
        <p:txBody>
          <a:bodyPr vert="horz" lIns="91440" tIns="45720" rIns="91440" bIns="45720" rtlCol="0" anchor="t">
            <a:normAutofit/>
          </a:bodyPr>
          <a:lstStyle/>
          <a:p>
            <a:r>
              <a:rPr lang="en-US" dirty="0">
                <a:ea typeface="+mn-lt"/>
                <a:cs typeface="+mn-lt"/>
              </a:rPr>
              <a:t>Businesses of any size and sector may create complex applications with AWS, from hyper-scale web applications to big data analytical apps. Here are a few of the typical AWS applications:</a:t>
            </a:r>
            <a:endParaRPr lang="en-US" dirty="0"/>
          </a:p>
        </p:txBody>
      </p:sp>
    </p:spTree>
    <p:extLst>
      <p:ext uri="{BB962C8B-B14F-4D97-AF65-F5344CB8AC3E}">
        <p14:creationId xmlns:p14="http://schemas.microsoft.com/office/powerpoint/2010/main" val="930512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C342-1A2C-66B2-1ADF-26DE0F92E9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5A3E0E-1A8E-382D-F709-5CC62AD42F0F}"/>
              </a:ext>
            </a:extLst>
          </p:cNvPr>
          <p:cNvSpPr>
            <a:spLocks noGrp="1"/>
          </p:cNvSpPr>
          <p:nvPr>
            <p:ph idx="1"/>
          </p:nvPr>
        </p:nvSpPr>
        <p:spPr/>
        <p:txBody>
          <a:bodyPr vert="horz" lIns="91440" tIns="45720" rIns="91440" bIns="45720" rtlCol="0" anchor="t">
            <a:normAutofit/>
          </a:bodyPr>
          <a:lstStyle/>
          <a:p>
            <a:pPr algn="just"/>
            <a:r>
              <a:rPr lang="en-US" b="1" dirty="0">
                <a:ea typeface="+mn-lt"/>
                <a:cs typeface="+mn-lt"/>
              </a:rPr>
              <a:t>Storage and backup –</a:t>
            </a:r>
            <a:r>
              <a:rPr lang="en-US" dirty="0">
                <a:ea typeface="+mn-lt"/>
                <a:cs typeface="+mn-lt"/>
              </a:rPr>
              <a:t> For organizations, Amazon’s cloud storage is a convenient and practical offering. It can save important data and gives a variety of storage options based on needs. AWS provides storage, operating essential business applications, file indexing functionality, high-performance writing or reading, and archiving.</a:t>
            </a:r>
            <a:endParaRPr lang="en-US" dirty="0">
              <a:cs typeface="Calibri" panose="020F0502020204030204"/>
            </a:endParaRPr>
          </a:p>
          <a:p>
            <a:pPr algn="just"/>
            <a:r>
              <a:rPr lang="en-US" b="1" dirty="0">
                <a:ea typeface="+mn-lt"/>
                <a:cs typeface="+mn-lt"/>
              </a:rPr>
              <a:t>Enterprise IT –</a:t>
            </a:r>
            <a:r>
              <a:rPr lang="en-US" dirty="0">
                <a:ea typeface="+mn-lt"/>
                <a:cs typeface="+mn-lt"/>
              </a:rPr>
              <a:t> Amazon cloud services provide the perfect remedy for the cumbersome pace of enterprise IT. AWS makes it possible to build, test, and run auxiliary processes quickly in the cloud. It quickens the project’s launch and gives it an advantage over rivals.</a:t>
            </a:r>
            <a:endParaRPr lang="en-US" dirty="0"/>
          </a:p>
          <a:p>
            <a:endParaRPr lang="en-US" dirty="0">
              <a:cs typeface="Calibri"/>
            </a:endParaRPr>
          </a:p>
        </p:txBody>
      </p:sp>
    </p:spTree>
    <p:extLst>
      <p:ext uri="{BB962C8B-B14F-4D97-AF65-F5344CB8AC3E}">
        <p14:creationId xmlns:p14="http://schemas.microsoft.com/office/powerpoint/2010/main" val="234621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4846-DC66-4FF0-1E2C-6E44A423F2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3DC228-46F5-8791-5D2C-515CACE267D7}"/>
              </a:ext>
            </a:extLst>
          </p:cNvPr>
          <p:cNvSpPr>
            <a:spLocks noGrp="1"/>
          </p:cNvSpPr>
          <p:nvPr>
            <p:ph idx="1"/>
          </p:nvPr>
        </p:nvSpPr>
        <p:spPr/>
        <p:txBody>
          <a:bodyPr vert="horz" lIns="91440" tIns="45720" rIns="91440" bIns="45720" rtlCol="0" anchor="t">
            <a:normAutofit/>
          </a:bodyPr>
          <a:lstStyle/>
          <a:p>
            <a:r>
              <a:rPr lang="en-US" dirty="0">
                <a:ea typeface="+mn-lt"/>
                <a:cs typeface="+mn-lt"/>
              </a:rPr>
              <a:t>The cloud is a large group of interconnected computers. We usually use the symbol of cloud to denote the complicated networks in circuit. That is why the name cloud computing is given for these network of computers. These computers may be personal or public. Cloud computing extends beyond a single company or enterprise. Access is via internet and it offers massive computing power and storage capability and enables wide scale group collaboration.</a:t>
            </a:r>
            <a:endParaRPr lang="en-US" dirty="0"/>
          </a:p>
        </p:txBody>
      </p:sp>
    </p:spTree>
    <p:extLst>
      <p:ext uri="{BB962C8B-B14F-4D97-AF65-F5344CB8AC3E}">
        <p14:creationId xmlns:p14="http://schemas.microsoft.com/office/powerpoint/2010/main" val="1985936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D198-FE4C-25A9-6105-051956FBA6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92189F-D0A1-4E7B-2253-1259261B3E35}"/>
              </a:ext>
            </a:extLst>
          </p:cNvPr>
          <p:cNvSpPr>
            <a:spLocks noGrp="1"/>
          </p:cNvSpPr>
          <p:nvPr>
            <p:ph idx="1"/>
          </p:nvPr>
        </p:nvSpPr>
        <p:spPr/>
        <p:txBody>
          <a:bodyPr vert="horz" lIns="91440" tIns="45720" rIns="91440" bIns="45720" rtlCol="0" anchor="t">
            <a:normAutofit lnSpcReduction="10000"/>
          </a:bodyPr>
          <a:lstStyle/>
          <a:p>
            <a:pPr algn="just"/>
            <a:r>
              <a:rPr lang="en-US" b="1" dirty="0">
                <a:ea typeface="+mn-lt"/>
                <a:cs typeface="+mn-lt"/>
              </a:rPr>
              <a:t>Mobile, Web, and Social Applications –</a:t>
            </a:r>
            <a:r>
              <a:rPr lang="en-US" dirty="0">
                <a:ea typeface="+mn-lt"/>
                <a:cs typeface="+mn-lt"/>
              </a:rPr>
              <a:t> Unlike other cloud services, AWS can create and scale a wide range of applications, including SaaS, mobile, and e-commerce ones. On serverless platforms, new applications can be created without the use of an operating system or other systems. Scalable apps can also be developed on AWS using API-driven programming.</a:t>
            </a:r>
            <a:endParaRPr lang="en-US" dirty="0">
              <a:cs typeface="Calibri" panose="020F0502020204030204"/>
            </a:endParaRPr>
          </a:p>
          <a:p>
            <a:pPr algn="just"/>
            <a:r>
              <a:rPr lang="en-US" b="1" dirty="0">
                <a:ea typeface="+mn-lt"/>
                <a:cs typeface="+mn-lt"/>
              </a:rPr>
              <a:t>Big Data –</a:t>
            </a:r>
            <a:r>
              <a:rPr lang="en-US" dirty="0">
                <a:ea typeface="+mn-lt"/>
                <a:cs typeface="+mn-lt"/>
              </a:rPr>
              <a:t> AWS’s scalable storage makes it possible to conduct more frequent analytics. It is ideal for creating data lakes or warehouses because it doesn’t take up much space or require much work to index. Together, AWS and Big Data provide the strength and infrastructure required to support sophisticated intelligent applications.</a:t>
            </a:r>
            <a:endParaRPr lang="en-US" dirty="0"/>
          </a:p>
          <a:p>
            <a:endParaRPr lang="en-US" dirty="0">
              <a:cs typeface="Calibri"/>
            </a:endParaRPr>
          </a:p>
        </p:txBody>
      </p:sp>
    </p:spTree>
    <p:extLst>
      <p:ext uri="{BB962C8B-B14F-4D97-AF65-F5344CB8AC3E}">
        <p14:creationId xmlns:p14="http://schemas.microsoft.com/office/powerpoint/2010/main" val="3856417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F1A6-F98B-6907-97C3-413E3C8C38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06AD11-BA6E-E14F-7ABA-7D7A823EDCA5}"/>
              </a:ext>
            </a:extLst>
          </p:cNvPr>
          <p:cNvSpPr>
            <a:spLocks noGrp="1"/>
          </p:cNvSpPr>
          <p:nvPr>
            <p:ph idx="1"/>
          </p:nvPr>
        </p:nvSpPr>
        <p:spPr/>
        <p:txBody>
          <a:bodyPr vert="horz" lIns="91440" tIns="45720" rIns="91440" bIns="45720" rtlCol="0" anchor="t">
            <a:normAutofit/>
          </a:bodyPr>
          <a:lstStyle/>
          <a:p>
            <a:pPr algn="just"/>
            <a:r>
              <a:rPr lang="en-US" b="1" dirty="0">
                <a:ea typeface="+mn-lt"/>
                <a:cs typeface="+mn-lt"/>
              </a:rPr>
              <a:t>Websites –</a:t>
            </a:r>
            <a:r>
              <a:rPr lang="en-US" dirty="0">
                <a:ea typeface="+mn-lt"/>
                <a:cs typeface="+mn-lt"/>
              </a:rPr>
              <a:t> The AWS cloud can be used to host websites. Additionally, it works well for hosting domains, DNS, and CDNs.</a:t>
            </a:r>
            <a:endParaRPr lang="en-US" dirty="0">
              <a:cs typeface="Calibri" panose="020F0502020204030204"/>
            </a:endParaRPr>
          </a:p>
          <a:p>
            <a:pPr algn="just"/>
            <a:r>
              <a:rPr lang="en-US" b="1" dirty="0">
                <a:ea typeface="+mn-lt"/>
                <a:cs typeface="+mn-lt"/>
              </a:rPr>
              <a:t>Gaming –</a:t>
            </a:r>
            <a:r>
              <a:rPr lang="en-US" dirty="0">
                <a:ea typeface="+mn-lt"/>
                <a:cs typeface="+mn-lt"/>
              </a:rPr>
              <a:t> Online connectivity and a lot of processing power are needed for gaming applications. AWS makes it simple to access for the global gaming network and offers players the best global online gaming experience.</a:t>
            </a:r>
            <a:endParaRPr lang="en-US" dirty="0"/>
          </a:p>
          <a:p>
            <a:endParaRPr lang="en-US" dirty="0">
              <a:cs typeface="Calibri"/>
            </a:endParaRPr>
          </a:p>
        </p:txBody>
      </p:sp>
    </p:spTree>
    <p:extLst>
      <p:ext uri="{BB962C8B-B14F-4D97-AF65-F5344CB8AC3E}">
        <p14:creationId xmlns:p14="http://schemas.microsoft.com/office/powerpoint/2010/main" val="1332558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EDEB6-9A94-227A-32F0-70C2F7A3F61F}"/>
              </a:ext>
            </a:extLst>
          </p:cNvPr>
          <p:cNvSpPr>
            <a:spLocks noGrp="1"/>
          </p:cNvSpPr>
          <p:nvPr>
            <p:ph type="title"/>
          </p:nvPr>
        </p:nvSpPr>
        <p:spPr/>
        <p:txBody>
          <a:bodyPr/>
          <a:lstStyle/>
          <a:p>
            <a:r>
              <a:rPr lang="en-US" b="1" dirty="0"/>
              <a:t>Key Properties of Cloud Computing</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ACEA1466-7141-9309-23C8-3E08C59C8CC2}"/>
              </a:ext>
            </a:extLst>
          </p:cNvPr>
          <p:cNvSpPr>
            <a:spLocks noGrp="1"/>
          </p:cNvSpPr>
          <p:nvPr>
            <p:ph idx="1"/>
          </p:nvPr>
        </p:nvSpPr>
        <p:spPr/>
        <p:txBody>
          <a:bodyPr vert="horz" lIns="91440" tIns="45720" rIns="91440" bIns="45720" rtlCol="0" anchor="t">
            <a:normAutofit/>
          </a:bodyPr>
          <a:lstStyle/>
          <a:p>
            <a:r>
              <a:rPr lang="en-US" dirty="0">
                <a:ea typeface="+mn-lt"/>
                <a:cs typeface="+mn-lt"/>
              </a:rPr>
              <a:t>The key properties of Cloud computing are</a:t>
            </a:r>
            <a:endParaRPr lang="en-US">
              <a:ea typeface="+mn-lt"/>
              <a:cs typeface="+mn-lt"/>
            </a:endParaRPr>
          </a:p>
          <a:p>
            <a:r>
              <a:rPr lang="en-US" b="1" dirty="0">
                <a:ea typeface="+mn-lt"/>
                <a:cs typeface="+mn-lt"/>
              </a:rPr>
              <a:t>User centric</a:t>
            </a:r>
            <a:r>
              <a:rPr lang="en-US" dirty="0">
                <a:ea typeface="+mn-lt"/>
                <a:cs typeface="+mn-lt"/>
              </a:rPr>
              <a:t> : This means once a user is connected to cloud any data there, such as images, videos, applications, becomes his property. Not only the data but the devices connected also becomes his and he can share it with other users.</a:t>
            </a:r>
            <a:endParaRPr lang="en-US">
              <a:ea typeface="+mn-lt"/>
              <a:cs typeface="+mn-lt"/>
            </a:endParaRPr>
          </a:p>
          <a:p>
            <a:r>
              <a:rPr lang="en-US" b="1" dirty="0">
                <a:ea typeface="+mn-lt"/>
                <a:cs typeface="+mn-lt"/>
              </a:rPr>
              <a:t>Task Centric</a:t>
            </a:r>
            <a:r>
              <a:rPr lang="en-US" dirty="0">
                <a:ea typeface="+mn-lt"/>
                <a:cs typeface="+mn-lt"/>
              </a:rPr>
              <a:t> : Cloud computing focus on what one need and how application can do it for us. Here documents are given more priority than the applications which create them.</a:t>
            </a:r>
            <a:endParaRPr lang="en-US">
              <a:ea typeface="+mn-lt"/>
              <a:cs typeface="+mn-lt"/>
            </a:endParaRPr>
          </a:p>
          <a:p>
            <a:endParaRPr lang="en-US" dirty="0">
              <a:cs typeface="Calibri"/>
            </a:endParaRPr>
          </a:p>
        </p:txBody>
      </p:sp>
    </p:spTree>
    <p:extLst>
      <p:ext uri="{BB962C8B-B14F-4D97-AF65-F5344CB8AC3E}">
        <p14:creationId xmlns:p14="http://schemas.microsoft.com/office/powerpoint/2010/main" val="2161255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D29A5-6774-B4E5-3880-A759175506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1D3CB8-7004-6B5B-C77B-6E7D464C2269}"/>
              </a:ext>
            </a:extLst>
          </p:cNvPr>
          <p:cNvSpPr>
            <a:spLocks noGrp="1"/>
          </p:cNvSpPr>
          <p:nvPr>
            <p:ph idx="1"/>
          </p:nvPr>
        </p:nvSpPr>
        <p:spPr/>
        <p:txBody>
          <a:bodyPr vert="horz" lIns="91440" tIns="45720" rIns="91440" bIns="45720" rtlCol="0" anchor="t">
            <a:normAutofit/>
          </a:bodyPr>
          <a:lstStyle/>
          <a:p>
            <a:r>
              <a:rPr lang="en-US" b="1" dirty="0">
                <a:ea typeface="+mn-lt"/>
                <a:cs typeface="+mn-lt"/>
              </a:rPr>
              <a:t>Powerful</a:t>
            </a:r>
            <a:r>
              <a:rPr lang="en-US" dirty="0">
                <a:ea typeface="+mn-lt"/>
                <a:cs typeface="+mn-lt"/>
              </a:rPr>
              <a:t> : Powerful in the sense that as there is large computers more computing power and mass data storage possible.</a:t>
            </a:r>
            <a:endParaRPr lang="en-US" dirty="0">
              <a:cs typeface="Calibri" panose="020F0502020204030204"/>
            </a:endParaRPr>
          </a:p>
          <a:p>
            <a:r>
              <a:rPr lang="en-US" b="1" dirty="0" err="1">
                <a:ea typeface="+mn-lt"/>
                <a:cs typeface="+mn-lt"/>
              </a:rPr>
              <a:t>Self Healing</a:t>
            </a:r>
            <a:r>
              <a:rPr lang="en-US" b="1" dirty="0">
                <a:ea typeface="+mn-lt"/>
                <a:cs typeface="+mn-lt"/>
              </a:rPr>
              <a:t> </a:t>
            </a:r>
            <a:r>
              <a:rPr lang="en-US" dirty="0">
                <a:ea typeface="+mn-lt"/>
                <a:cs typeface="+mn-lt"/>
              </a:rPr>
              <a:t>: Is called </a:t>
            </a:r>
            <a:r>
              <a:rPr lang="en-US" dirty="0" err="1">
                <a:ea typeface="+mn-lt"/>
                <a:cs typeface="+mn-lt"/>
              </a:rPr>
              <a:t>Self healing</a:t>
            </a:r>
            <a:r>
              <a:rPr lang="en-US" dirty="0">
                <a:ea typeface="+mn-lt"/>
                <a:cs typeface="+mn-lt"/>
              </a:rPr>
              <a:t> because hot backups are available for every document in the cloud. Hence if one document crashes there will be </a:t>
            </a:r>
            <a:r>
              <a:rPr lang="en-US" dirty="0" err="1">
                <a:ea typeface="+mn-lt"/>
                <a:cs typeface="+mn-lt"/>
              </a:rPr>
              <a:t>it's</a:t>
            </a:r>
            <a:r>
              <a:rPr lang="en-US" dirty="0">
                <a:ea typeface="+mn-lt"/>
                <a:cs typeface="+mn-lt"/>
              </a:rPr>
              <a:t> duplicate ready to run.</a:t>
            </a:r>
            <a:endParaRPr lang="en-US" dirty="0"/>
          </a:p>
          <a:p>
            <a:endParaRPr lang="en-US" dirty="0">
              <a:cs typeface="Calibri"/>
            </a:endParaRPr>
          </a:p>
        </p:txBody>
      </p:sp>
    </p:spTree>
    <p:extLst>
      <p:ext uri="{BB962C8B-B14F-4D97-AF65-F5344CB8AC3E}">
        <p14:creationId xmlns:p14="http://schemas.microsoft.com/office/powerpoint/2010/main" val="82039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B02B4-E541-FFB2-9028-3CEF7546A0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2270E6-9D4D-9280-658E-96AE67C40199}"/>
              </a:ext>
            </a:extLst>
          </p:cNvPr>
          <p:cNvSpPr>
            <a:spLocks noGrp="1"/>
          </p:cNvSpPr>
          <p:nvPr>
            <p:ph idx="1"/>
          </p:nvPr>
        </p:nvSpPr>
        <p:spPr/>
        <p:txBody>
          <a:bodyPr vert="horz" lIns="91440" tIns="45720" rIns="91440" bIns="45720" rtlCol="0" anchor="t">
            <a:normAutofit/>
          </a:bodyPr>
          <a:lstStyle/>
          <a:p>
            <a:r>
              <a:rPr lang="en-US" b="1" dirty="0">
                <a:ea typeface="+mn-lt"/>
                <a:cs typeface="+mn-lt"/>
              </a:rPr>
              <a:t>Multi-tenancy &amp; Intelligence</a:t>
            </a:r>
            <a:r>
              <a:rPr lang="en-US" dirty="0">
                <a:ea typeface="+mn-lt"/>
                <a:cs typeface="+mn-lt"/>
              </a:rPr>
              <a:t>: Multi-tenancy refers to sharing of data and costs across a large pool of users. As various data are stored in cloud data mining and analysis are necessary for accessing information in an intelligent manner.</a:t>
            </a:r>
            <a:endParaRPr lang="en-US" dirty="0">
              <a:cs typeface="Calibri" panose="020F0502020204030204"/>
            </a:endParaRPr>
          </a:p>
          <a:p>
            <a:r>
              <a:rPr lang="en-US" b="1" dirty="0">
                <a:ea typeface="+mn-lt"/>
                <a:cs typeface="+mn-lt"/>
              </a:rPr>
              <a:t>Programmable</a:t>
            </a:r>
            <a:r>
              <a:rPr lang="en-US" dirty="0">
                <a:ea typeface="+mn-lt"/>
                <a:cs typeface="+mn-lt"/>
              </a:rPr>
              <a:t> : Many processes in cloud computing shall be automate such as backing up crashed data with </a:t>
            </a:r>
            <a:r>
              <a:rPr lang="en-US" dirty="0" err="1">
                <a:ea typeface="+mn-lt"/>
                <a:cs typeface="+mn-lt"/>
              </a:rPr>
              <a:t>it's</a:t>
            </a:r>
            <a:r>
              <a:rPr lang="en-US" dirty="0">
                <a:ea typeface="+mn-lt"/>
                <a:cs typeface="+mn-lt"/>
              </a:rPr>
              <a:t> duplicate. Hence programming is associated with cloud computing</a:t>
            </a:r>
            <a:endParaRPr lang="en-US" dirty="0"/>
          </a:p>
          <a:p>
            <a:endParaRPr lang="en-US" dirty="0">
              <a:cs typeface="Calibri"/>
            </a:endParaRPr>
          </a:p>
        </p:txBody>
      </p:sp>
    </p:spTree>
    <p:extLst>
      <p:ext uri="{BB962C8B-B14F-4D97-AF65-F5344CB8AC3E}">
        <p14:creationId xmlns:p14="http://schemas.microsoft.com/office/powerpoint/2010/main" val="90126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F335-65A9-D1C2-D617-DD177D9909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97FB84-4144-1A13-598E-AAF0647930B3}"/>
              </a:ext>
            </a:extLst>
          </p:cNvPr>
          <p:cNvSpPr>
            <a:spLocks noGrp="1"/>
          </p:cNvSpPr>
          <p:nvPr>
            <p:ph idx="1"/>
          </p:nvPr>
        </p:nvSpPr>
        <p:spPr/>
        <p:txBody>
          <a:bodyPr vert="horz" lIns="91440" tIns="45720" rIns="91440" bIns="45720" rtlCol="0" anchor="t">
            <a:normAutofit/>
          </a:bodyPr>
          <a:lstStyle/>
          <a:p>
            <a:r>
              <a:rPr lang="en-US" b="1" dirty="0">
                <a:ea typeface="+mn-lt"/>
                <a:cs typeface="+mn-lt"/>
              </a:rPr>
              <a:t>Flexible</a:t>
            </a:r>
            <a:r>
              <a:rPr lang="en-US" dirty="0">
                <a:ea typeface="+mn-lt"/>
                <a:cs typeface="+mn-lt"/>
              </a:rPr>
              <a:t> : Flexible as the  users may be of different varieties and hence it has to match with their needs.</a:t>
            </a:r>
            <a:endParaRPr lang="en-US" dirty="0">
              <a:cs typeface="Calibri"/>
            </a:endParaRPr>
          </a:p>
          <a:p>
            <a:endParaRPr lang="en-US" dirty="0">
              <a:cs typeface="Calibri"/>
            </a:endParaRPr>
          </a:p>
        </p:txBody>
      </p:sp>
    </p:spTree>
    <p:extLst>
      <p:ext uri="{BB962C8B-B14F-4D97-AF65-F5344CB8AC3E}">
        <p14:creationId xmlns:p14="http://schemas.microsoft.com/office/powerpoint/2010/main" val="557392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2448-DF62-25E2-62FF-A5780EC56EC1}"/>
              </a:ext>
            </a:extLst>
          </p:cNvPr>
          <p:cNvSpPr>
            <a:spLocks noGrp="1"/>
          </p:cNvSpPr>
          <p:nvPr>
            <p:ph type="title"/>
          </p:nvPr>
        </p:nvSpPr>
        <p:spPr/>
        <p:txBody>
          <a:bodyPr/>
          <a:lstStyle/>
          <a:p>
            <a:r>
              <a:rPr lang="en-US" b="1" dirty="0"/>
              <a:t>Benefits From Cloud Computing</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D5B4EF02-FBCC-CACB-3D67-37CDED41D97A}"/>
              </a:ext>
            </a:extLst>
          </p:cNvPr>
          <p:cNvSpPr>
            <a:spLocks noGrp="1"/>
          </p:cNvSpPr>
          <p:nvPr>
            <p:ph idx="1"/>
          </p:nvPr>
        </p:nvSpPr>
        <p:spPr/>
        <p:txBody>
          <a:bodyPr vert="horz" lIns="91440" tIns="45720" rIns="91440" bIns="45720" rtlCol="0" anchor="t">
            <a:normAutofit/>
          </a:bodyPr>
          <a:lstStyle/>
          <a:p>
            <a:r>
              <a:rPr lang="en-US" b="1" dirty="0">
                <a:ea typeface="+mn-lt"/>
                <a:cs typeface="+mn-lt"/>
              </a:rPr>
              <a:t> Reduces Run time and Response time</a:t>
            </a:r>
            <a:r>
              <a:rPr lang="en-US" dirty="0">
                <a:ea typeface="+mn-lt"/>
                <a:cs typeface="+mn-lt"/>
              </a:rPr>
              <a:t> : As there is large computing capability run time and response time get reduced.</a:t>
            </a:r>
            <a:endParaRPr lang="en-US" dirty="0">
              <a:cs typeface="Calibri" panose="020F0502020204030204"/>
            </a:endParaRPr>
          </a:p>
          <a:p>
            <a:r>
              <a:rPr lang="en-US" b="1" dirty="0">
                <a:ea typeface="+mn-lt"/>
                <a:cs typeface="+mn-lt"/>
              </a:rPr>
              <a:t>Minimize Infrastructure risk</a:t>
            </a:r>
            <a:r>
              <a:rPr lang="en-US" dirty="0">
                <a:ea typeface="+mn-lt"/>
                <a:cs typeface="+mn-lt"/>
              </a:rPr>
              <a:t> : As there is service providers to provide necessary infrastructure and services infrastructure risk get reduced. We need not purchase infrastructure.</a:t>
            </a:r>
            <a:endParaRPr lang="en-US" dirty="0"/>
          </a:p>
          <a:p>
            <a:endParaRPr lang="en-US" dirty="0">
              <a:cs typeface="Calibri"/>
            </a:endParaRPr>
          </a:p>
        </p:txBody>
      </p:sp>
    </p:spTree>
    <p:extLst>
      <p:ext uri="{BB962C8B-B14F-4D97-AF65-F5344CB8AC3E}">
        <p14:creationId xmlns:p14="http://schemas.microsoft.com/office/powerpoint/2010/main" val="448467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10575-84FD-9CC8-7BA4-A9DC245EB7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2493BF-16F5-C44C-1A7C-0734FC50EBED}"/>
              </a:ext>
            </a:extLst>
          </p:cNvPr>
          <p:cNvSpPr>
            <a:spLocks noGrp="1"/>
          </p:cNvSpPr>
          <p:nvPr>
            <p:ph idx="1"/>
          </p:nvPr>
        </p:nvSpPr>
        <p:spPr/>
        <p:txBody>
          <a:bodyPr vert="horz" lIns="91440" tIns="45720" rIns="91440" bIns="45720" rtlCol="0" anchor="t">
            <a:normAutofit/>
          </a:bodyPr>
          <a:lstStyle/>
          <a:p>
            <a:r>
              <a:rPr lang="en-US" b="1" dirty="0">
                <a:ea typeface="+mn-lt"/>
                <a:cs typeface="+mn-lt"/>
              </a:rPr>
              <a:t>Lower Cost of Entry</a:t>
            </a:r>
            <a:r>
              <a:rPr lang="en-US" dirty="0">
                <a:ea typeface="+mn-lt"/>
                <a:cs typeface="+mn-lt"/>
              </a:rPr>
              <a:t> : For new organizations the infra structure and services can be rented and this reduces their cost of entry into the market.</a:t>
            </a:r>
            <a:endParaRPr lang="en-US" dirty="0">
              <a:cs typeface="Calibri" panose="020F0502020204030204"/>
            </a:endParaRPr>
          </a:p>
          <a:p>
            <a:r>
              <a:rPr lang="en-US" b="1" dirty="0">
                <a:ea typeface="+mn-lt"/>
                <a:cs typeface="+mn-lt"/>
              </a:rPr>
              <a:t>4. Increased Pace of innovation </a:t>
            </a:r>
            <a:r>
              <a:rPr lang="en-US" dirty="0">
                <a:ea typeface="+mn-lt"/>
                <a:cs typeface="+mn-lt"/>
              </a:rPr>
              <a:t>: As the new and small firms can compete with the leaders in the industry with the help of cloud computing, this increases the pace of innovation.</a:t>
            </a:r>
            <a:endParaRPr lang="en-US" dirty="0"/>
          </a:p>
          <a:p>
            <a:r>
              <a:rPr lang="en-US" b="1" dirty="0">
                <a:ea typeface="+mn-lt"/>
                <a:cs typeface="+mn-lt"/>
              </a:rPr>
              <a:t>5. Cost Conscious users are satisfied </a:t>
            </a:r>
            <a:r>
              <a:rPr lang="en-US" dirty="0">
                <a:ea typeface="+mn-lt"/>
                <a:cs typeface="+mn-lt"/>
              </a:rPr>
              <a:t>: Most of the users are cost conscious. They are well satisfied by the services cloud computing provides.</a:t>
            </a:r>
            <a:endParaRPr lang="en-US" dirty="0"/>
          </a:p>
          <a:p>
            <a:endParaRPr lang="en-US" dirty="0">
              <a:cs typeface="Calibri"/>
            </a:endParaRPr>
          </a:p>
        </p:txBody>
      </p:sp>
    </p:spTree>
    <p:extLst>
      <p:ext uri="{BB962C8B-B14F-4D97-AF65-F5344CB8AC3E}">
        <p14:creationId xmlns:p14="http://schemas.microsoft.com/office/powerpoint/2010/main" val="17342154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TotalTime>
  <Words>1473</Words>
  <Application>Microsoft Office PowerPoint</Application>
  <PresentationFormat>Widescreen</PresentationFormat>
  <Paragraphs>98</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Cloud Computing </vt:lpstr>
      <vt:lpstr>PowerPoint Presentation</vt:lpstr>
      <vt:lpstr>PowerPoint Presentation</vt:lpstr>
      <vt:lpstr>Key Properties of Cloud Computing </vt:lpstr>
      <vt:lpstr>PowerPoint Presentation</vt:lpstr>
      <vt:lpstr>PowerPoint Presentation</vt:lpstr>
      <vt:lpstr>PowerPoint Presentation</vt:lpstr>
      <vt:lpstr>Benefits From Cloud Computing </vt:lpstr>
      <vt:lpstr>PowerPoint Presentation</vt:lpstr>
      <vt:lpstr>Cloud Computing Services </vt:lpstr>
      <vt:lpstr>PowerPoint Presentation</vt:lpstr>
      <vt:lpstr>What are the services provided by AWS? </vt:lpstr>
      <vt:lpstr>PowerPoint Presentation</vt:lpstr>
      <vt:lpstr>Compute Services </vt:lpstr>
      <vt:lpstr>Storage Services </vt:lpstr>
      <vt:lpstr>Database Services </vt:lpstr>
      <vt:lpstr>Migration Services </vt:lpstr>
      <vt:lpstr>Networking and Content Delivery Services </vt:lpstr>
      <vt:lpstr>Management Tools </vt:lpstr>
      <vt:lpstr>Security &amp; Identity, Compliance Services </vt:lpstr>
      <vt:lpstr>Messaging Services </vt:lpstr>
      <vt:lpstr>Advantages of AWS </vt:lpstr>
      <vt:lpstr>PowerPoint Presentation</vt:lpstr>
      <vt:lpstr>PowerPoint Presentation</vt:lpstr>
      <vt:lpstr>PowerPoint Presentation</vt:lpstr>
      <vt:lpstr>PowerPoint Presentation</vt:lpstr>
      <vt:lpstr>Secure  </vt:lpstr>
      <vt:lpstr>Applications of AWS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Amandeep Kaur</cp:lastModifiedBy>
  <cp:revision>88</cp:revision>
  <dcterms:created xsi:type="dcterms:W3CDTF">2023-02-20T04:08:22Z</dcterms:created>
  <dcterms:modified xsi:type="dcterms:W3CDTF">2023-02-20T06:43:59Z</dcterms:modified>
</cp:coreProperties>
</file>