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3" r:id="rId6"/>
    <p:sldId id="264" r:id="rId7"/>
    <p:sldId id="265" r:id="rId8"/>
    <p:sldId id="266" r:id="rId9"/>
    <p:sldId id="267" r:id="rId10"/>
    <p:sldId id="268" r:id="rId11"/>
    <p:sldId id="269" r:id="rId12"/>
    <p:sldId id="270" r:id="rId13"/>
    <p:sldId id="279" r:id="rId14"/>
    <p:sldId id="280" r:id="rId15"/>
    <p:sldId id="281" r:id="rId16"/>
    <p:sldId id="282" r:id="rId17"/>
    <p:sldId id="278" r:id="rId18"/>
    <p:sldId id="260" r:id="rId19"/>
    <p:sldId id="261" r:id="rId20"/>
    <p:sldId id="262" r:id="rId21"/>
    <p:sldId id="271" r:id="rId22"/>
    <p:sldId id="272" r:id="rId23"/>
    <p:sldId id="273" r:id="rId24"/>
    <p:sldId id="274" r:id="rId25"/>
    <p:sldId id="275" r:id="rId26"/>
    <p:sldId id="276" r:id="rId27"/>
    <p:sldId id="27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568149-1672-4C1D-B81D-DCD1EB1EE67D}" v="140" dt="2023-02-22T07:44:55.8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2/22/2023</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1903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2/22/2023</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8778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2/22/2023</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4756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2/22/2023</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9552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2/22/2023</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3296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2/22/2023</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2078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2/22/2023</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236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2/22/2023</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7226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2/22/2023</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7390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2/22/2023</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3483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2/22/2023</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6421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2/22/2023</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63414397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aws.amazon.com/vpc/latest/userguide/VPC_Internet_Gateway.html" TargetMode="External"/><Relationship Id="rId2" Type="http://schemas.openxmlformats.org/officeDocument/2006/relationships/hyperlink" Target="https://docs.aws.amazon.com/vpc/latest/userguide/extend-intro.html" TargetMode="External"/><Relationship Id="rId1" Type="http://schemas.openxmlformats.org/officeDocument/2006/relationships/slideLayout" Target="../slideLayouts/slideLayout2.xml"/><Relationship Id="rId5" Type="http://schemas.openxmlformats.org/officeDocument/2006/relationships/hyperlink" Target="https://docs.aws.amazon.com/vpc/latest/peering/" TargetMode="External"/><Relationship Id="rId4" Type="http://schemas.openxmlformats.org/officeDocument/2006/relationships/hyperlink" Target="https://docs.aws.amazon.com/vpc/latest/privatelink/privatelink-access-aws-services.html"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docs.aws.amazon.com/vpc/latest/mirror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aws.amazon.com/vpc/latest/userguide/flow-logs.html" TargetMode="External"/><Relationship Id="rId2" Type="http://schemas.openxmlformats.org/officeDocument/2006/relationships/hyperlink" Target="https://docs.aws.amazon.com/vpc/latest/userguide/extend-tgw.html" TargetMode="External"/><Relationship Id="rId1" Type="http://schemas.openxmlformats.org/officeDocument/2006/relationships/slideLayout" Target="../slideLayouts/slideLayout2.xml"/><Relationship Id="rId4" Type="http://schemas.openxmlformats.org/officeDocument/2006/relationships/hyperlink" Target="https://docs.aws.amazon.com/vpc/latest/userguide/vpn-connections.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aws.amazon.com/vpc/latest/userguide/VPC_Internet_Gateway.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aws.amazon.com/vpc/latest/userguide/vpc-getting-started.html" TargetMode="External"/><Relationship Id="rId2" Type="http://schemas.openxmlformats.org/officeDocument/2006/relationships/hyperlink" Target="https://docs.aws.amazon.com/vpc/latest/userguide/default-vpc.html" TargetMode="External"/><Relationship Id="rId1" Type="http://schemas.openxmlformats.org/officeDocument/2006/relationships/slideLayout" Target="../slideLayouts/slideLayout2.xml"/><Relationship Id="rId4" Type="http://schemas.openxmlformats.org/officeDocument/2006/relationships/hyperlink" Target="https://docs.aws.amazon.com/vpc/latest/userguide/working-with-vpcs.html#Create-VPC"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aws.amazon.com/vpc/latest/userguide/configure-your-vpc.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aws.amazon.com/vpc/latest/userguide/configure-subnet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aws.amazon.com/vpc/latest/userguide/VPC_Route_Table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407C9FC5-0C1E-42A8-97E6-F940775A0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24000" y="4218281"/>
            <a:ext cx="4265007" cy="1885199"/>
          </a:xfrm>
        </p:spPr>
        <p:txBody>
          <a:bodyPr anchor="ctr">
            <a:normAutofit/>
          </a:bodyPr>
          <a:lstStyle/>
          <a:p>
            <a:pPr algn="l"/>
            <a:r>
              <a:rPr lang="en-US" sz="3300" b="1">
                <a:ea typeface="+mj-lt"/>
                <a:cs typeface="+mj-lt"/>
              </a:rPr>
              <a:t>AWS Default Virtual Private Cloud (VPC)</a:t>
            </a:r>
          </a:p>
          <a:p>
            <a:pPr algn="l"/>
            <a:endParaRPr lang="en-US" sz="3300"/>
          </a:p>
        </p:txBody>
      </p:sp>
      <p:sp>
        <p:nvSpPr>
          <p:cNvPr id="3" name="Subtitle 2"/>
          <p:cNvSpPr>
            <a:spLocks noGrp="1"/>
          </p:cNvSpPr>
          <p:nvPr>
            <p:ph type="subTitle" idx="1"/>
          </p:nvPr>
        </p:nvSpPr>
        <p:spPr>
          <a:xfrm>
            <a:off x="6018412" y="4218281"/>
            <a:ext cx="4649588" cy="1885199"/>
          </a:xfrm>
        </p:spPr>
        <p:txBody>
          <a:bodyPr anchor="ctr">
            <a:normAutofit/>
          </a:bodyPr>
          <a:lstStyle/>
          <a:p>
            <a:pPr algn="l"/>
            <a:endParaRPr lang="en-US"/>
          </a:p>
        </p:txBody>
      </p:sp>
      <p:sp>
        <p:nvSpPr>
          <p:cNvPr id="43" name="Oval 42">
            <a:extLst>
              <a:ext uri="{FF2B5EF4-FFF2-40B4-BE49-F238E27FC236}">
                <a16:creationId xmlns:a16="http://schemas.microsoft.com/office/drawing/2014/main" id="{9EE371B4-A1D9-4EFE-8FE1-000495831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617" y="4218281"/>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B9BD5"/>
              </a:solidFill>
              <a:effectLst/>
              <a:uLnTx/>
              <a:uFillTx/>
              <a:latin typeface="Calibri" panose="020F0502020204030204"/>
              <a:ea typeface="+mn-ea"/>
              <a:cs typeface="+mn-cs"/>
            </a:endParaRPr>
          </a:p>
        </p:txBody>
      </p:sp>
      <p:sp>
        <p:nvSpPr>
          <p:cNvPr id="45" name="Arc 44">
            <a:extLst>
              <a:ext uri="{FF2B5EF4-FFF2-40B4-BE49-F238E27FC236}">
                <a16:creationId xmlns:a16="http://schemas.microsoft.com/office/drawing/2014/main" id="{2E19C174-9C7C-461E-970B-432019901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8539" y="3295432"/>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aphicFrame>
        <p:nvGraphicFramePr>
          <p:cNvPr id="5" name="Table 4">
            <a:extLst>
              <a:ext uri="{FF2B5EF4-FFF2-40B4-BE49-F238E27FC236}">
                <a16:creationId xmlns:a16="http://schemas.microsoft.com/office/drawing/2014/main" id="{C232480C-42E0-4D9F-95F5-7D1CBC37248A}"/>
              </a:ext>
            </a:extLst>
          </p:cNvPr>
          <p:cNvGraphicFramePr>
            <a:graphicFrameLocks noGrp="1"/>
          </p:cNvGraphicFramePr>
          <p:nvPr>
            <p:extLst>
              <p:ext uri="{D42A27DB-BD31-4B8C-83A1-F6EECF244321}">
                <p14:modId xmlns:p14="http://schemas.microsoft.com/office/powerpoint/2010/main" val="1173216775"/>
              </p:ext>
            </p:extLst>
          </p:nvPr>
        </p:nvGraphicFramePr>
        <p:xfrm>
          <a:off x="4983867" y="1785330"/>
          <a:ext cx="2212848" cy="1072896"/>
        </p:xfrm>
        <a:graphic>
          <a:graphicData uri="http://schemas.openxmlformats.org/drawingml/2006/table">
            <a:tbl>
              <a:tblPr firstRow="1" bandRow="1">
                <a:noFill/>
                <a:tableStyleId>{5C22544A-7EE6-4342-B048-85BDC9FD1C3A}</a:tableStyleId>
              </a:tblPr>
              <a:tblGrid>
                <a:gridCol w="2212848">
                  <a:extLst>
                    <a:ext uri="{9D8B030D-6E8A-4147-A177-3AD203B41FA5}">
                      <a16:colId xmlns:a16="http://schemas.microsoft.com/office/drawing/2014/main" val="1084455045"/>
                    </a:ext>
                  </a:extLst>
                </a:gridCol>
              </a:tblGrid>
              <a:tr h="1072896">
                <a:tc>
                  <a:txBody>
                    <a:bodyPr/>
                    <a:lstStyle/>
                    <a:p>
                      <a:endParaRPr lang="en-US" sz="3300" b="1">
                        <a:solidFill>
                          <a:schemeClr val="tx1">
                            <a:lumMod val="75000"/>
                            <a:lumOff val="25000"/>
                          </a:schemeClr>
                        </a:solidFill>
                        <a:effectLst/>
                      </a:endParaRPr>
                    </a:p>
                  </a:txBody>
                  <a:tcPr marL="402336" marR="553212" marT="201168" marB="201168" anchor="ctr">
                    <a:lnL w="9525" cap="flat" cmpd="sng" algn="ctr">
                      <a:solidFill>
                        <a:srgbClr val="D8DEDC"/>
                      </a:solidFill>
                      <a:prstDash val="solid"/>
                    </a:lnL>
                    <a:lnR w="9525" cap="flat" cmpd="sng" algn="ctr">
                      <a:solidFill>
                        <a:srgbClr val="D8DEDC"/>
                      </a:solid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4241218785"/>
                  </a:ext>
                </a:extLst>
              </a:tr>
            </a:tbl>
          </a:graphicData>
        </a:graphic>
      </p:graphicFrame>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85E35-76F4-8CF9-FB28-7C4B981304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96B461-4E70-0316-2A18-AC7433653F00}"/>
              </a:ext>
            </a:extLst>
          </p:cNvPr>
          <p:cNvSpPr>
            <a:spLocks noGrp="1"/>
          </p:cNvSpPr>
          <p:nvPr>
            <p:ph idx="1"/>
          </p:nvPr>
        </p:nvSpPr>
        <p:spPr/>
        <p:txBody>
          <a:bodyPr vert="horz" lIns="91440" tIns="45720" rIns="91440" bIns="45720" rtlCol="0" anchor="t">
            <a:normAutofit lnSpcReduction="10000"/>
          </a:bodyPr>
          <a:lstStyle/>
          <a:p>
            <a:r>
              <a:rPr lang="en-US" b="1" dirty="0">
                <a:ea typeface="+mn-lt"/>
                <a:cs typeface="+mn-lt"/>
              </a:rPr>
              <a:t>Gateways and endpoints</a:t>
            </a:r>
            <a:endParaRPr lang="en-US" dirty="0"/>
          </a:p>
          <a:p>
            <a:r>
              <a:rPr lang="en-US" dirty="0">
                <a:ea typeface="+mn-lt"/>
                <a:cs typeface="+mn-lt"/>
              </a:rPr>
              <a:t>A </a:t>
            </a:r>
            <a:r>
              <a:rPr lang="en-US" dirty="0">
                <a:ea typeface="+mn-lt"/>
                <a:cs typeface="+mn-lt"/>
                <a:hlinkClick r:id="rId2"/>
              </a:rPr>
              <a:t>gateway</a:t>
            </a:r>
            <a:r>
              <a:rPr lang="en-US" dirty="0">
                <a:ea typeface="+mn-lt"/>
                <a:cs typeface="+mn-lt"/>
              </a:rPr>
              <a:t> connects your VPC to another network. For example, use an </a:t>
            </a:r>
            <a:r>
              <a:rPr lang="en-US" dirty="0">
                <a:ea typeface="+mn-lt"/>
                <a:cs typeface="+mn-lt"/>
                <a:hlinkClick r:id="rId3"/>
              </a:rPr>
              <a:t>internet gateway</a:t>
            </a:r>
            <a:r>
              <a:rPr lang="en-US" dirty="0">
                <a:ea typeface="+mn-lt"/>
                <a:cs typeface="+mn-lt"/>
              </a:rPr>
              <a:t> to connect your VPC to the internet. Use a </a:t>
            </a:r>
            <a:r>
              <a:rPr lang="en-US" dirty="0">
                <a:ea typeface="+mn-lt"/>
                <a:cs typeface="+mn-lt"/>
                <a:hlinkClick r:id="rId4"/>
              </a:rPr>
              <a:t>VPC endpoint</a:t>
            </a:r>
            <a:r>
              <a:rPr lang="en-US" dirty="0">
                <a:ea typeface="+mn-lt"/>
                <a:cs typeface="+mn-lt"/>
              </a:rPr>
              <a:t> to connect to AWS services privately, without the use of an internet gateway or NAT device.</a:t>
            </a:r>
            <a:endParaRPr lang="en-US" dirty="0"/>
          </a:p>
          <a:p>
            <a:r>
              <a:rPr lang="en-US" b="1" dirty="0">
                <a:ea typeface="+mn-lt"/>
                <a:cs typeface="+mn-lt"/>
              </a:rPr>
              <a:t>Peering connections</a:t>
            </a:r>
            <a:endParaRPr lang="en-US" dirty="0"/>
          </a:p>
          <a:p>
            <a:r>
              <a:rPr lang="en-US" dirty="0">
                <a:ea typeface="+mn-lt"/>
                <a:cs typeface="+mn-lt"/>
              </a:rPr>
              <a:t>Use a </a:t>
            </a:r>
            <a:r>
              <a:rPr lang="en-US" dirty="0">
                <a:ea typeface="+mn-lt"/>
                <a:cs typeface="+mn-lt"/>
                <a:hlinkClick r:id="rId5"/>
              </a:rPr>
              <a:t>VPC peering connection</a:t>
            </a:r>
            <a:r>
              <a:rPr lang="en-US" dirty="0">
                <a:ea typeface="+mn-lt"/>
                <a:cs typeface="+mn-lt"/>
              </a:rPr>
              <a:t> to route traffic between the resources in two VPCs.</a:t>
            </a:r>
            <a:endParaRPr lang="en-US" dirty="0"/>
          </a:p>
          <a:p>
            <a:endParaRPr lang="en-US" dirty="0"/>
          </a:p>
        </p:txBody>
      </p:sp>
    </p:spTree>
    <p:extLst>
      <p:ext uri="{BB962C8B-B14F-4D97-AF65-F5344CB8AC3E}">
        <p14:creationId xmlns:p14="http://schemas.microsoft.com/office/powerpoint/2010/main" val="4242689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6B0A3-F0EB-213D-EAF9-D2953922B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B0AEF0-C03D-090F-F10E-F39A1EEC2ACB}"/>
              </a:ext>
            </a:extLst>
          </p:cNvPr>
          <p:cNvSpPr>
            <a:spLocks noGrp="1"/>
          </p:cNvSpPr>
          <p:nvPr>
            <p:ph idx="1"/>
          </p:nvPr>
        </p:nvSpPr>
        <p:spPr/>
        <p:txBody>
          <a:bodyPr vert="horz" lIns="91440" tIns="45720" rIns="91440" bIns="45720" rtlCol="0" anchor="t">
            <a:normAutofit/>
          </a:bodyPr>
          <a:lstStyle/>
          <a:p>
            <a:r>
              <a:rPr lang="en-US" b="1" dirty="0">
                <a:ea typeface="+mn-lt"/>
                <a:cs typeface="+mn-lt"/>
              </a:rPr>
              <a:t>Traffic Mirroring</a:t>
            </a:r>
            <a:endParaRPr lang="en-US" dirty="0"/>
          </a:p>
          <a:p>
            <a:r>
              <a:rPr lang="en-US" dirty="0">
                <a:ea typeface="+mn-lt"/>
                <a:cs typeface="+mn-lt"/>
                <a:hlinkClick r:id="rId2"/>
              </a:rPr>
              <a:t>Copy network traffic</a:t>
            </a:r>
            <a:r>
              <a:rPr lang="en-US" dirty="0">
                <a:ea typeface="+mn-lt"/>
                <a:cs typeface="+mn-lt"/>
              </a:rPr>
              <a:t> from network interfaces and send it to security and monitoring appliances for deep packet inspection.</a:t>
            </a:r>
            <a:endParaRPr lang="en-US" dirty="0"/>
          </a:p>
          <a:p>
            <a:endParaRPr lang="en-US" dirty="0"/>
          </a:p>
        </p:txBody>
      </p:sp>
    </p:spTree>
    <p:extLst>
      <p:ext uri="{BB962C8B-B14F-4D97-AF65-F5344CB8AC3E}">
        <p14:creationId xmlns:p14="http://schemas.microsoft.com/office/powerpoint/2010/main" val="886858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BE8EB-1778-A01B-9482-3A3F4AA283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BB28E0-CED8-5EBF-2ED3-70CE30FF1AFD}"/>
              </a:ext>
            </a:extLst>
          </p:cNvPr>
          <p:cNvSpPr>
            <a:spLocks noGrp="1"/>
          </p:cNvSpPr>
          <p:nvPr>
            <p:ph idx="1"/>
          </p:nvPr>
        </p:nvSpPr>
        <p:spPr/>
        <p:txBody>
          <a:bodyPr vert="horz" lIns="91440" tIns="45720" rIns="91440" bIns="45720" rtlCol="0" anchor="t">
            <a:normAutofit fontScale="85000" lnSpcReduction="20000"/>
          </a:bodyPr>
          <a:lstStyle/>
          <a:p>
            <a:r>
              <a:rPr lang="en-US" b="1" dirty="0">
                <a:ea typeface="+mn-lt"/>
                <a:cs typeface="+mn-lt"/>
              </a:rPr>
              <a:t>Transit gateways</a:t>
            </a:r>
            <a:endParaRPr lang="en-US"/>
          </a:p>
          <a:p>
            <a:pPr marL="0" indent="0">
              <a:buNone/>
            </a:pPr>
            <a:r>
              <a:rPr lang="en-US" dirty="0">
                <a:ea typeface="+mn-lt"/>
                <a:cs typeface="+mn-lt"/>
              </a:rPr>
              <a:t>Use a </a:t>
            </a:r>
            <a:r>
              <a:rPr lang="en-US" dirty="0">
                <a:ea typeface="+mn-lt"/>
                <a:cs typeface="+mn-lt"/>
                <a:hlinkClick r:id="rId2"/>
              </a:rPr>
              <a:t>transit gateway</a:t>
            </a:r>
            <a:r>
              <a:rPr lang="en-US" dirty="0">
                <a:ea typeface="+mn-lt"/>
                <a:cs typeface="+mn-lt"/>
              </a:rPr>
              <a:t>, which acts as a central hub, to route traffic between your VPCs, VPN connections, and AWS Direct Connect connections.</a:t>
            </a:r>
            <a:endParaRPr lang="en-US"/>
          </a:p>
          <a:p>
            <a:pPr marL="0" indent="0">
              <a:buNone/>
            </a:pPr>
            <a:endParaRPr lang="en-US" dirty="0">
              <a:ea typeface="+mn-lt"/>
              <a:cs typeface="+mn-lt"/>
            </a:endParaRPr>
          </a:p>
          <a:p>
            <a:r>
              <a:rPr lang="en-US" b="1" dirty="0">
                <a:ea typeface="+mn-lt"/>
                <a:cs typeface="+mn-lt"/>
              </a:rPr>
              <a:t>VPC Flow Logs</a:t>
            </a:r>
            <a:endParaRPr lang="en-US"/>
          </a:p>
          <a:p>
            <a:pPr marL="0" indent="0">
              <a:buNone/>
            </a:pPr>
            <a:r>
              <a:rPr lang="en-US" dirty="0">
                <a:ea typeface="+mn-lt"/>
                <a:cs typeface="+mn-lt"/>
              </a:rPr>
              <a:t>A </a:t>
            </a:r>
            <a:r>
              <a:rPr lang="en-US" dirty="0">
                <a:ea typeface="+mn-lt"/>
                <a:cs typeface="+mn-lt"/>
                <a:hlinkClick r:id="rId3"/>
              </a:rPr>
              <a:t>flow log</a:t>
            </a:r>
            <a:r>
              <a:rPr lang="en-US" dirty="0">
                <a:ea typeface="+mn-lt"/>
                <a:cs typeface="+mn-lt"/>
              </a:rPr>
              <a:t> captures information about the IP traffic going to and from network interfaces in your VPC.</a:t>
            </a:r>
            <a:endParaRPr lang="en-US" dirty="0"/>
          </a:p>
          <a:p>
            <a:pPr marL="0" indent="0">
              <a:buNone/>
            </a:pPr>
            <a:endParaRPr lang="en-US" dirty="0">
              <a:ea typeface="+mn-lt"/>
              <a:cs typeface="+mn-lt"/>
            </a:endParaRPr>
          </a:p>
          <a:p>
            <a:r>
              <a:rPr lang="en-US" b="1" dirty="0">
                <a:ea typeface="+mn-lt"/>
                <a:cs typeface="+mn-lt"/>
              </a:rPr>
              <a:t>VPN connections</a:t>
            </a:r>
            <a:endParaRPr lang="en-US"/>
          </a:p>
          <a:p>
            <a:pPr marL="0" indent="0">
              <a:buNone/>
            </a:pPr>
            <a:r>
              <a:rPr lang="en-US" dirty="0">
                <a:ea typeface="+mn-lt"/>
                <a:cs typeface="+mn-lt"/>
              </a:rPr>
              <a:t>Connect your VPCs to your on-premises networks using </a:t>
            </a:r>
            <a:r>
              <a:rPr lang="en-US" dirty="0">
                <a:ea typeface="+mn-lt"/>
                <a:cs typeface="+mn-lt"/>
                <a:hlinkClick r:id="rId4"/>
              </a:rPr>
              <a:t>AWS Virtual Private Network (AWS VPN)</a:t>
            </a:r>
            <a:r>
              <a:rPr lang="en-US" dirty="0">
                <a:ea typeface="+mn-lt"/>
                <a:cs typeface="+mn-lt"/>
              </a:rPr>
              <a:t>.</a:t>
            </a:r>
            <a:endParaRPr lang="en-US"/>
          </a:p>
          <a:p>
            <a:endParaRPr lang="en-US" dirty="0"/>
          </a:p>
        </p:txBody>
      </p:sp>
    </p:spTree>
    <p:extLst>
      <p:ext uri="{BB962C8B-B14F-4D97-AF65-F5344CB8AC3E}">
        <p14:creationId xmlns:p14="http://schemas.microsoft.com/office/powerpoint/2010/main" val="2294863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B231C-C80C-D84A-1B71-503952FA9E1F}"/>
              </a:ext>
            </a:extLst>
          </p:cNvPr>
          <p:cNvSpPr>
            <a:spLocks noGrp="1"/>
          </p:cNvSpPr>
          <p:nvPr>
            <p:ph type="title"/>
          </p:nvPr>
        </p:nvSpPr>
        <p:spPr/>
        <p:txBody>
          <a:bodyPr/>
          <a:lstStyle/>
          <a:p>
            <a:r>
              <a:rPr lang="en-US" dirty="0"/>
              <a:t>Default VPCs</a:t>
            </a:r>
          </a:p>
          <a:p>
            <a:endParaRPr lang="en-US" dirty="0">
              <a:cs typeface="Aharoni"/>
            </a:endParaRPr>
          </a:p>
        </p:txBody>
      </p:sp>
      <p:sp>
        <p:nvSpPr>
          <p:cNvPr id="3" name="Content Placeholder 2">
            <a:extLst>
              <a:ext uri="{FF2B5EF4-FFF2-40B4-BE49-F238E27FC236}">
                <a16:creationId xmlns:a16="http://schemas.microsoft.com/office/drawing/2014/main" id="{EEE1D338-961C-D59F-802E-C6D4FF311976}"/>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When you start using Amazon VPC, you have a default VPC in each AWS Region. A default VPC comes with a public subnet in each Availability Zone, an internet gateway, and settings to enable DNS resolution. </a:t>
            </a:r>
          </a:p>
          <a:p>
            <a:r>
              <a:rPr lang="en-US" dirty="0">
                <a:ea typeface="+mn-lt"/>
                <a:cs typeface="+mn-lt"/>
              </a:rPr>
              <a:t>You can immediately start launching Amazon EC2 instances into a default VPC. You can also use services such as Elastic Load Balancing, Amazon RDS, and Amazon EMR in your default VPC.</a:t>
            </a:r>
            <a:endParaRPr lang="en-US" dirty="0"/>
          </a:p>
          <a:p>
            <a:r>
              <a:rPr lang="en-US" dirty="0">
                <a:ea typeface="+mn-lt"/>
                <a:cs typeface="+mn-lt"/>
              </a:rPr>
              <a:t>A default VPC is suitable for getting started quickly and for launching public instances such as a blog or simple website. You can modify the components of your default VPC as needed.</a:t>
            </a:r>
            <a:endParaRPr lang="en-US" dirty="0"/>
          </a:p>
          <a:p>
            <a:endParaRPr lang="en-US" dirty="0"/>
          </a:p>
        </p:txBody>
      </p:sp>
    </p:spTree>
    <p:extLst>
      <p:ext uri="{BB962C8B-B14F-4D97-AF65-F5344CB8AC3E}">
        <p14:creationId xmlns:p14="http://schemas.microsoft.com/office/powerpoint/2010/main" val="1705719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AEE28-E165-3460-C34B-F02CD3573D5C}"/>
              </a:ext>
            </a:extLst>
          </p:cNvPr>
          <p:cNvSpPr>
            <a:spLocks noGrp="1"/>
          </p:cNvSpPr>
          <p:nvPr>
            <p:ph type="title"/>
          </p:nvPr>
        </p:nvSpPr>
        <p:spPr/>
        <p:txBody>
          <a:bodyPr/>
          <a:lstStyle/>
          <a:p>
            <a:r>
              <a:rPr lang="en-US" b="1" dirty="0"/>
              <a:t>Default VPC components</a:t>
            </a:r>
            <a:endParaRPr lang="en-US" dirty="0"/>
          </a:p>
          <a:p>
            <a:endParaRPr lang="en-US" dirty="0">
              <a:cs typeface="Aharoni"/>
            </a:endParaRPr>
          </a:p>
        </p:txBody>
      </p:sp>
      <p:sp>
        <p:nvSpPr>
          <p:cNvPr id="3" name="Content Placeholder 2">
            <a:extLst>
              <a:ext uri="{FF2B5EF4-FFF2-40B4-BE49-F238E27FC236}">
                <a16:creationId xmlns:a16="http://schemas.microsoft.com/office/drawing/2014/main" id="{DA96B82C-1354-85F6-2103-C65606A3394B}"/>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When we create a default VPC, we do the following to set it up for you:</a:t>
            </a:r>
            <a:endParaRPr lang="en-US" dirty="0"/>
          </a:p>
          <a:p>
            <a:r>
              <a:rPr lang="en-US" dirty="0">
                <a:ea typeface="+mn-lt"/>
                <a:cs typeface="+mn-lt"/>
              </a:rPr>
              <a:t>Create a VPC with a size </a:t>
            </a:r>
            <a:r>
              <a:rPr lang="en-US" dirty="0">
                <a:latin typeface="Consolas"/>
              </a:rPr>
              <a:t>/16</a:t>
            </a:r>
            <a:r>
              <a:rPr lang="en-US" dirty="0">
                <a:ea typeface="+mn-lt"/>
                <a:cs typeface="+mn-lt"/>
              </a:rPr>
              <a:t> IPv4 CIDR block (</a:t>
            </a:r>
            <a:r>
              <a:rPr lang="en-US" dirty="0">
                <a:latin typeface="Consolas"/>
              </a:rPr>
              <a:t>172.31.0.0/16</a:t>
            </a:r>
            <a:r>
              <a:rPr lang="en-US" dirty="0">
                <a:ea typeface="+mn-lt"/>
                <a:cs typeface="+mn-lt"/>
              </a:rPr>
              <a:t>). This provides up to 65,536 private IPv4 addresses.</a:t>
            </a:r>
            <a:endParaRPr lang="en-US" dirty="0"/>
          </a:p>
          <a:p>
            <a:r>
              <a:rPr lang="en-US" dirty="0">
                <a:ea typeface="+mn-lt"/>
                <a:cs typeface="+mn-lt"/>
              </a:rPr>
              <a:t>Create a size </a:t>
            </a:r>
            <a:r>
              <a:rPr lang="en-US" dirty="0">
                <a:latin typeface="Consolas"/>
              </a:rPr>
              <a:t>/20</a:t>
            </a:r>
            <a:r>
              <a:rPr lang="en-US" dirty="0">
                <a:ea typeface="+mn-lt"/>
                <a:cs typeface="+mn-lt"/>
              </a:rPr>
              <a:t> default subnet in each Availability Zone. This provides up to 4,096 addresses per subnet, a few of which are reserved for our use.</a:t>
            </a:r>
            <a:endParaRPr lang="en-US" dirty="0"/>
          </a:p>
          <a:p>
            <a:r>
              <a:rPr lang="en-US" dirty="0">
                <a:ea typeface="+mn-lt"/>
                <a:cs typeface="+mn-lt"/>
              </a:rPr>
              <a:t>Create an </a:t>
            </a:r>
            <a:r>
              <a:rPr lang="en-US" dirty="0">
                <a:ea typeface="+mn-lt"/>
                <a:cs typeface="+mn-lt"/>
                <a:hlinkClick r:id="rId2"/>
              </a:rPr>
              <a:t>internet gateway</a:t>
            </a:r>
            <a:r>
              <a:rPr lang="en-US" dirty="0">
                <a:ea typeface="+mn-lt"/>
                <a:cs typeface="+mn-lt"/>
              </a:rPr>
              <a:t> and connect it to your default VPC.</a:t>
            </a:r>
            <a:endParaRPr lang="en-US" dirty="0"/>
          </a:p>
          <a:p>
            <a:endParaRPr lang="en-US" dirty="0"/>
          </a:p>
        </p:txBody>
      </p:sp>
    </p:spTree>
    <p:extLst>
      <p:ext uri="{BB962C8B-B14F-4D97-AF65-F5344CB8AC3E}">
        <p14:creationId xmlns:p14="http://schemas.microsoft.com/office/powerpoint/2010/main" val="2446447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1523-5151-FF56-C252-0AEF282965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CC0653-A3C2-5A83-21B2-05E591E01228}"/>
              </a:ext>
            </a:extLst>
          </p:cNvPr>
          <p:cNvSpPr>
            <a:spLocks noGrp="1"/>
          </p:cNvSpPr>
          <p:nvPr>
            <p:ph idx="1"/>
          </p:nvPr>
        </p:nvSpPr>
        <p:spPr/>
        <p:txBody>
          <a:bodyPr vert="horz" lIns="91440" tIns="45720" rIns="91440" bIns="45720" rtlCol="0" anchor="t">
            <a:normAutofit/>
          </a:bodyPr>
          <a:lstStyle/>
          <a:p>
            <a:r>
              <a:rPr lang="en-US" dirty="0">
                <a:ea typeface="+mn-lt"/>
                <a:cs typeface="+mn-lt"/>
              </a:rPr>
              <a:t>Add a route to the main route table that points all traffic (</a:t>
            </a:r>
            <a:r>
              <a:rPr lang="en-US" dirty="0">
                <a:latin typeface="Consolas"/>
              </a:rPr>
              <a:t>0.0.0.0/0</a:t>
            </a:r>
            <a:r>
              <a:rPr lang="en-US" dirty="0">
                <a:ea typeface="+mn-lt"/>
                <a:cs typeface="+mn-lt"/>
              </a:rPr>
              <a:t>) to the internet gateway.</a:t>
            </a:r>
            <a:endParaRPr lang="en-US" dirty="0"/>
          </a:p>
          <a:p>
            <a:r>
              <a:rPr lang="en-US" dirty="0">
                <a:ea typeface="+mn-lt"/>
                <a:cs typeface="+mn-lt"/>
              </a:rPr>
              <a:t>Create a default security group and associate it with your default VPC.</a:t>
            </a:r>
            <a:endParaRPr lang="en-US" dirty="0"/>
          </a:p>
          <a:p>
            <a:r>
              <a:rPr lang="en-US" dirty="0">
                <a:ea typeface="+mn-lt"/>
                <a:cs typeface="+mn-lt"/>
              </a:rPr>
              <a:t>Create a default network access control list (ACL) and associate it with your default VPC.</a:t>
            </a:r>
            <a:endParaRPr lang="en-US" dirty="0"/>
          </a:p>
          <a:p>
            <a:r>
              <a:rPr lang="en-US" dirty="0">
                <a:ea typeface="+mn-lt"/>
                <a:cs typeface="+mn-lt"/>
              </a:rPr>
              <a:t>Associate the default DHCP options set for your AWS account with your default VPC.</a:t>
            </a:r>
            <a:endParaRPr lang="en-US" dirty="0"/>
          </a:p>
          <a:p>
            <a:endParaRPr lang="en-US" dirty="0"/>
          </a:p>
        </p:txBody>
      </p:sp>
    </p:spTree>
    <p:extLst>
      <p:ext uri="{BB962C8B-B14F-4D97-AF65-F5344CB8AC3E}">
        <p14:creationId xmlns:p14="http://schemas.microsoft.com/office/powerpoint/2010/main" val="3808350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A5ED585-FEBB-4DAD-84C0-97BEE6C36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8933" y="4841194"/>
            <a:ext cx="1737401" cy="959536"/>
          </a:xfrm>
          <a:custGeom>
            <a:avLst/>
            <a:gdLst/>
            <a:ahLst/>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EF6AC352-A720-4DB3-87CA-A33B0607C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CBFEF8-9038-4E5E-A5F1-E4DC2303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F37E8EB2-7BE0-4F3D-921C-F4E9C2C149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8607799"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E77AE46B-A945-4A7E-9911-903176079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1176"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pic>
        <p:nvPicPr>
          <p:cNvPr id="7" name="Picture 7">
            <a:extLst>
              <a:ext uri="{FF2B5EF4-FFF2-40B4-BE49-F238E27FC236}">
                <a16:creationId xmlns:a16="http://schemas.microsoft.com/office/drawing/2014/main" id="{F9322744-4D35-46C5-A4C6-D03381931FE0}"/>
              </a:ext>
            </a:extLst>
          </p:cNvPr>
          <p:cNvPicPr>
            <a:picLocks noGrp="1" noChangeAspect="1"/>
          </p:cNvPicPr>
          <p:nvPr>
            <p:ph idx="1"/>
          </p:nvPr>
        </p:nvPicPr>
        <p:blipFill>
          <a:blip r:embed="rId2"/>
          <a:stretch>
            <a:fillRect/>
          </a:stretch>
        </p:blipFill>
        <p:spPr>
          <a:xfrm>
            <a:off x="4037133" y="179161"/>
            <a:ext cx="5247125" cy="6240992"/>
          </a:xfrm>
        </p:spPr>
      </p:pic>
    </p:spTree>
    <p:extLst>
      <p:ext uri="{BB962C8B-B14F-4D97-AF65-F5344CB8AC3E}">
        <p14:creationId xmlns:p14="http://schemas.microsoft.com/office/powerpoint/2010/main" val="2757555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66FE5-807F-3737-2F00-A579EBD684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E8FE7C-A748-AD51-F17F-8D61E90ADA82}"/>
              </a:ext>
            </a:extLst>
          </p:cNvPr>
          <p:cNvSpPr>
            <a:spLocks noGrp="1"/>
          </p:cNvSpPr>
          <p:nvPr>
            <p:ph idx="1"/>
          </p:nvPr>
        </p:nvSpPr>
        <p:spPr/>
        <p:txBody>
          <a:bodyPr vert="horz" lIns="91440" tIns="45720" rIns="91440" bIns="45720" rtlCol="0" anchor="t">
            <a:normAutofit/>
          </a:bodyPr>
          <a:lstStyle/>
          <a:p>
            <a:r>
              <a:rPr lang="en-US" b="1" dirty="0"/>
              <a:t>Getting started with Amazon VPC</a:t>
            </a:r>
            <a:endParaRPr lang="en-US" dirty="0"/>
          </a:p>
          <a:p>
            <a:r>
              <a:rPr lang="en-US" dirty="0">
                <a:ea typeface="+mn-lt"/>
                <a:cs typeface="+mn-lt"/>
              </a:rPr>
              <a:t>Your AWS account includes a </a:t>
            </a:r>
            <a:r>
              <a:rPr lang="en-US" dirty="0">
                <a:ea typeface="+mn-lt"/>
                <a:cs typeface="+mn-lt"/>
                <a:hlinkClick r:id="rId2"/>
              </a:rPr>
              <a:t>default VPC</a:t>
            </a:r>
            <a:r>
              <a:rPr lang="en-US" dirty="0">
                <a:ea typeface="+mn-lt"/>
                <a:cs typeface="+mn-lt"/>
              </a:rPr>
              <a:t> in each AWS Region. Your default VPCs are configured such that you can immediately start launching and connecting to EC2 instances. For more information, see </a:t>
            </a:r>
            <a:r>
              <a:rPr lang="en-US" dirty="0">
                <a:ea typeface="+mn-lt"/>
                <a:cs typeface="+mn-lt"/>
                <a:hlinkClick r:id="rId3"/>
              </a:rPr>
              <a:t>Get started with Amazon VPC</a:t>
            </a:r>
            <a:r>
              <a:rPr lang="en-US" dirty="0">
                <a:ea typeface="+mn-lt"/>
                <a:cs typeface="+mn-lt"/>
              </a:rPr>
              <a:t>.</a:t>
            </a:r>
            <a:endParaRPr lang="en-US" dirty="0"/>
          </a:p>
          <a:p>
            <a:r>
              <a:rPr lang="en-US" dirty="0">
                <a:ea typeface="+mn-lt"/>
                <a:cs typeface="+mn-lt"/>
              </a:rPr>
              <a:t>You can choose to create additional VPCs with the subnets, IP addresses, gateways and routing that you need. For more information, see </a:t>
            </a:r>
            <a:r>
              <a:rPr lang="en-US" dirty="0">
                <a:ea typeface="+mn-lt"/>
                <a:cs typeface="+mn-lt"/>
                <a:hlinkClick r:id="rId4"/>
              </a:rPr>
              <a:t>Create a VPC</a:t>
            </a:r>
            <a:r>
              <a:rPr lang="en-US" dirty="0">
                <a:ea typeface="+mn-lt"/>
                <a:cs typeface="+mn-lt"/>
              </a:rPr>
              <a:t>.</a:t>
            </a:r>
            <a:endParaRPr lang="en-US" dirty="0"/>
          </a:p>
          <a:p>
            <a:endParaRPr lang="en-US" dirty="0"/>
          </a:p>
        </p:txBody>
      </p:sp>
    </p:spTree>
    <p:extLst>
      <p:ext uri="{BB962C8B-B14F-4D97-AF65-F5344CB8AC3E}">
        <p14:creationId xmlns:p14="http://schemas.microsoft.com/office/powerpoint/2010/main" val="3844620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D25EE-EF17-F8DA-A840-4569763DB1D7}"/>
              </a:ext>
            </a:extLst>
          </p:cNvPr>
          <p:cNvSpPr>
            <a:spLocks noGrp="1"/>
          </p:cNvSpPr>
          <p:nvPr>
            <p:ph type="title"/>
          </p:nvPr>
        </p:nvSpPr>
        <p:spPr/>
        <p:txBody>
          <a:bodyPr/>
          <a:lstStyle/>
          <a:p>
            <a:r>
              <a:rPr lang="en-US" dirty="0">
                <a:cs typeface="Aharoni"/>
              </a:rPr>
              <a:t>VPC Building Blocks</a:t>
            </a:r>
            <a:endParaRPr lang="en-US" dirty="0"/>
          </a:p>
        </p:txBody>
      </p:sp>
      <p:pic>
        <p:nvPicPr>
          <p:cNvPr id="4" name="Picture 4">
            <a:extLst>
              <a:ext uri="{FF2B5EF4-FFF2-40B4-BE49-F238E27FC236}">
                <a16:creationId xmlns:a16="http://schemas.microsoft.com/office/drawing/2014/main" id="{731D00F2-2977-C99F-5971-0924416EA073}"/>
              </a:ext>
            </a:extLst>
          </p:cNvPr>
          <p:cNvPicPr>
            <a:picLocks noGrp="1" noChangeAspect="1"/>
          </p:cNvPicPr>
          <p:nvPr>
            <p:ph idx="1"/>
          </p:nvPr>
        </p:nvPicPr>
        <p:blipFill>
          <a:blip r:embed="rId2"/>
          <a:stretch>
            <a:fillRect/>
          </a:stretch>
        </p:blipFill>
        <p:spPr>
          <a:xfrm>
            <a:off x="512095" y="1825625"/>
            <a:ext cx="11355379" cy="4867926"/>
          </a:xfrm>
        </p:spPr>
      </p:pic>
    </p:spTree>
    <p:extLst>
      <p:ext uri="{BB962C8B-B14F-4D97-AF65-F5344CB8AC3E}">
        <p14:creationId xmlns:p14="http://schemas.microsoft.com/office/powerpoint/2010/main" val="2069737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A5ED585-FEBB-4DAD-84C0-97BEE6C36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8933" y="4841194"/>
            <a:ext cx="1737401" cy="959536"/>
          </a:xfrm>
          <a:custGeom>
            <a:avLst/>
            <a:gdLst/>
            <a:ahLst/>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EF6AC352-A720-4DB3-87CA-A33B0607C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8ECBFEF8-9038-4E5E-A5F1-E4DC2303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a:extLst>
              <a:ext uri="{FF2B5EF4-FFF2-40B4-BE49-F238E27FC236}">
                <a16:creationId xmlns:a16="http://schemas.microsoft.com/office/drawing/2014/main" id="{CC003018-A897-1E2F-2324-1322528051E3}"/>
              </a:ext>
            </a:extLst>
          </p:cNvPr>
          <p:cNvPicPr>
            <a:picLocks noGrp="1" noChangeAspect="1"/>
          </p:cNvPicPr>
          <p:nvPr>
            <p:ph idx="1"/>
          </p:nvPr>
        </p:nvPicPr>
        <p:blipFill rotWithShape="1">
          <a:blip r:embed="rId2"/>
          <a:srcRect r="1" b="1302"/>
          <a:stretch/>
        </p:blipFill>
        <p:spPr>
          <a:xfrm>
            <a:off x="261682" y="233061"/>
            <a:ext cx="11668636" cy="6391879"/>
          </a:xfrm>
          <a:custGeom>
            <a:avLst/>
            <a:gdLst/>
            <a:ahLst/>
            <a:cxnLst/>
            <a:rect l="l" t="t" r="r" b="b"/>
            <a:pathLst>
              <a:path w="11668636" h="6391879">
                <a:moveTo>
                  <a:pt x="82200" y="0"/>
                </a:moveTo>
                <a:lnTo>
                  <a:pt x="11586436" y="0"/>
                </a:lnTo>
                <a:cubicBezTo>
                  <a:pt x="11631834" y="0"/>
                  <a:pt x="11668636" y="36802"/>
                  <a:pt x="11668636" y="82200"/>
                </a:cubicBezTo>
                <a:lnTo>
                  <a:pt x="11668636" y="6309679"/>
                </a:lnTo>
                <a:cubicBezTo>
                  <a:pt x="11668636" y="6355077"/>
                  <a:pt x="11631834" y="6391879"/>
                  <a:pt x="11586436" y="6391879"/>
                </a:cubicBezTo>
                <a:lnTo>
                  <a:pt x="82200" y="6391879"/>
                </a:lnTo>
                <a:cubicBezTo>
                  <a:pt x="36802" y="6391879"/>
                  <a:pt x="0" y="6355077"/>
                  <a:pt x="0" y="6309679"/>
                </a:cubicBezTo>
                <a:lnTo>
                  <a:pt x="0" y="82200"/>
                </a:lnTo>
                <a:cubicBezTo>
                  <a:pt x="0" y="36802"/>
                  <a:pt x="36802" y="0"/>
                  <a:pt x="82200" y="0"/>
                </a:cubicBezTo>
                <a:close/>
              </a:path>
            </a:pathLst>
          </a:custGeom>
        </p:spPr>
      </p:pic>
      <p:sp>
        <p:nvSpPr>
          <p:cNvPr id="15" name="Arc 14">
            <a:extLst>
              <a:ext uri="{FF2B5EF4-FFF2-40B4-BE49-F238E27FC236}">
                <a16:creationId xmlns:a16="http://schemas.microsoft.com/office/drawing/2014/main" id="{F37E8EB2-7BE0-4F3D-921C-F4E9C2C149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8820704" y="368138"/>
            <a:ext cx="2987899" cy="2987899"/>
          </a:xfrm>
          <a:prstGeom prst="arc">
            <a:avLst>
              <a:gd name="adj1" fmla="val 16200000"/>
              <a:gd name="adj2" fmla="val 2287352"/>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E77AE46B-A945-4A7E-9911-903176079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740" y="5694291"/>
            <a:ext cx="546100" cy="5461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6895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reeform: Shape 31">
            <a:extLst>
              <a:ext uri="{FF2B5EF4-FFF2-40B4-BE49-F238E27FC236}">
                <a16:creationId xmlns:a16="http://schemas.microsoft.com/office/drawing/2014/main" id="{AA5ED585-FEBB-4DAD-84C0-97BEE6C36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8933" y="4841194"/>
            <a:ext cx="1737401" cy="959536"/>
          </a:xfrm>
          <a:custGeom>
            <a:avLst/>
            <a:gdLst/>
            <a:ahLst/>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Freeform: Shape 33">
            <a:extLst>
              <a:ext uri="{FF2B5EF4-FFF2-40B4-BE49-F238E27FC236}">
                <a16:creationId xmlns:a16="http://schemas.microsoft.com/office/drawing/2014/main" id="{EF6AC352-A720-4DB3-87CA-A33B0607C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8ECBFEF8-9038-4E5E-A5F1-E4DC2303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a:extLst>
              <a:ext uri="{FF2B5EF4-FFF2-40B4-BE49-F238E27FC236}">
                <a16:creationId xmlns:a16="http://schemas.microsoft.com/office/drawing/2014/main" id="{A539EE4B-06CE-2F2E-4F8A-A69ADBD32B05}"/>
              </a:ext>
            </a:extLst>
          </p:cNvPr>
          <p:cNvPicPr>
            <a:picLocks noGrp="1" noChangeAspect="1"/>
          </p:cNvPicPr>
          <p:nvPr>
            <p:ph idx="1"/>
          </p:nvPr>
        </p:nvPicPr>
        <p:blipFill rotWithShape="1">
          <a:blip r:embed="rId2"/>
          <a:srcRect r="8265" b="-1"/>
          <a:stretch/>
        </p:blipFill>
        <p:spPr>
          <a:xfrm>
            <a:off x="261682" y="233061"/>
            <a:ext cx="11668636" cy="6391879"/>
          </a:xfrm>
          <a:custGeom>
            <a:avLst/>
            <a:gdLst/>
            <a:ahLst/>
            <a:cxnLst/>
            <a:rect l="l" t="t" r="r" b="b"/>
            <a:pathLst>
              <a:path w="11668636" h="6391879">
                <a:moveTo>
                  <a:pt x="82200" y="0"/>
                </a:moveTo>
                <a:lnTo>
                  <a:pt x="11586436" y="0"/>
                </a:lnTo>
                <a:cubicBezTo>
                  <a:pt x="11631834" y="0"/>
                  <a:pt x="11668636" y="36802"/>
                  <a:pt x="11668636" y="82200"/>
                </a:cubicBezTo>
                <a:lnTo>
                  <a:pt x="11668636" y="6309679"/>
                </a:lnTo>
                <a:cubicBezTo>
                  <a:pt x="11668636" y="6355077"/>
                  <a:pt x="11631834" y="6391879"/>
                  <a:pt x="11586436" y="6391879"/>
                </a:cubicBezTo>
                <a:lnTo>
                  <a:pt x="82200" y="6391879"/>
                </a:lnTo>
                <a:cubicBezTo>
                  <a:pt x="36802" y="6391879"/>
                  <a:pt x="0" y="6355077"/>
                  <a:pt x="0" y="6309679"/>
                </a:cubicBezTo>
                <a:lnTo>
                  <a:pt x="0" y="82200"/>
                </a:lnTo>
                <a:cubicBezTo>
                  <a:pt x="0" y="36802"/>
                  <a:pt x="36802" y="0"/>
                  <a:pt x="82200" y="0"/>
                </a:cubicBezTo>
                <a:close/>
              </a:path>
            </a:pathLst>
          </a:custGeom>
        </p:spPr>
      </p:pic>
      <p:sp>
        <p:nvSpPr>
          <p:cNvPr id="38" name="Arc 37">
            <a:extLst>
              <a:ext uri="{FF2B5EF4-FFF2-40B4-BE49-F238E27FC236}">
                <a16:creationId xmlns:a16="http://schemas.microsoft.com/office/drawing/2014/main" id="{F37E8EB2-7BE0-4F3D-921C-F4E9C2C149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8820704" y="368138"/>
            <a:ext cx="2987899" cy="2987899"/>
          </a:xfrm>
          <a:prstGeom prst="arc">
            <a:avLst>
              <a:gd name="adj1" fmla="val 16200000"/>
              <a:gd name="adj2" fmla="val 2287352"/>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0" name="Oval 39">
            <a:extLst>
              <a:ext uri="{FF2B5EF4-FFF2-40B4-BE49-F238E27FC236}">
                <a16:creationId xmlns:a16="http://schemas.microsoft.com/office/drawing/2014/main" id="{E77AE46B-A945-4A7E-9911-903176079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740" y="5694291"/>
            <a:ext cx="546100" cy="5461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9190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A5ED585-FEBB-4DAD-84C0-97BEE6C36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8933" y="4841194"/>
            <a:ext cx="1737401" cy="959536"/>
          </a:xfrm>
          <a:custGeom>
            <a:avLst/>
            <a:gdLst/>
            <a:ahLst/>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EF6AC352-A720-4DB3-87CA-A33B0607C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8ECBFEF8-9038-4E5E-A5F1-E4DC2303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a:extLst>
              <a:ext uri="{FF2B5EF4-FFF2-40B4-BE49-F238E27FC236}">
                <a16:creationId xmlns:a16="http://schemas.microsoft.com/office/drawing/2014/main" id="{4B2B2BA0-865C-7EB7-B857-320900B809ED}"/>
              </a:ext>
            </a:extLst>
          </p:cNvPr>
          <p:cNvPicPr>
            <a:picLocks noGrp="1" noChangeAspect="1"/>
          </p:cNvPicPr>
          <p:nvPr>
            <p:ph idx="1"/>
          </p:nvPr>
        </p:nvPicPr>
        <p:blipFill rotWithShape="1">
          <a:blip r:embed="rId2"/>
          <a:srcRect r="1" b="3899"/>
          <a:stretch/>
        </p:blipFill>
        <p:spPr>
          <a:xfrm>
            <a:off x="261682" y="233061"/>
            <a:ext cx="11668636" cy="6391879"/>
          </a:xfrm>
          <a:custGeom>
            <a:avLst/>
            <a:gdLst/>
            <a:ahLst/>
            <a:cxnLst/>
            <a:rect l="l" t="t" r="r" b="b"/>
            <a:pathLst>
              <a:path w="11668636" h="6391879">
                <a:moveTo>
                  <a:pt x="82200" y="0"/>
                </a:moveTo>
                <a:lnTo>
                  <a:pt x="11586436" y="0"/>
                </a:lnTo>
                <a:cubicBezTo>
                  <a:pt x="11631834" y="0"/>
                  <a:pt x="11668636" y="36802"/>
                  <a:pt x="11668636" y="82200"/>
                </a:cubicBezTo>
                <a:lnTo>
                  <a:pt x="11668636" y="6309679"/>
                </a:lnTo>
                <a:cubicBezTo>
                  <a:pt x="11668636" y="6355077"/>
                  <a:pt x="11631834" y="6391879"/>
                  <a:pt x="11586436" y="6391879"/>
                </a:cubicBezTo>
                <a:lnTo>
                  <a:pt x="82200" y="6391879"/>
                </a:lnTo>
                <a:cubicBezTo>
                  <a:pt x="36802" y="6391879"/>
                  <a:pt x="0" y="6355077"/>
                  <a:pt x="0" y="6309679"/>
                </a:cubicBezTo>
                <a:lnTo>
                  <a:pt x="0" y="82200"/>
                </a:lnTo>
                <a:cubicBezTo>
                  <a:pt x="0" y="36802"/>
                  <a:pt x="36802" y="0"/>
                  <a:pt x="82200" y="0"/>
                </a:cubicBezTo>
                <a:close/>
              </a:path>
            </a:pathLst>
          </a:custGeom>
        </p:spPr>
      </p:pic>
      <p:sp>
        <p:nvSpPr>
          <p:cNvPr id="15" name="Arc 14">
            <a:extLst>
              <a:ext uri="{FF2B5EF4-FFF2-40B4-BE49-F238E27FC236}">
                <a16:creationId xmlns:a16="http://schemas.microsoft.com/office/drawing/2014/main" id="{F37E8EB2-7BE0-4F3D-921C-F4E9C2C149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8820704" y="368138"/>
            <a:ext cx="2987899" cy="2987899"/>
          </a:xfrm>
          <a:prstGeom prst="arc">
            <a:avLst>
              <a:gd name="adj1" fmla="val 16200000"/>
              <a:gd name="adj2" fmla="val 2287352"/>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E77AE46B-A945-4A7E-9911-903176079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740" y="5694291"/>
            <a:ext cx="546100" cy="5461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1756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A5ED585-FEBB-4DAD-84C0-97BEE6C36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8933" y="4841194"/>
            <a:ext cx="1737401" cy="959536"/>
          </a:xfrm>
          <a:custGeom>
            <a:avLst/>
            <a:gdLst/>
            <a:ahLst/>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EF6AC352-A720-4DB3-87CA-A33B0607C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8ECBFEF8-9038-4E5E-A5F1-E4DC2303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F37E8EB2-7BE0-4F3D-921C-F4E9C2C149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8820704" y="368138"/>
            <a:ext cx="2987899" cy="2987899"/>
          </a:xfrm>
          <a:prstGeom prst="arc">
            <a:avLst>
              <a:gd name="adj1" fmla="val 16200000"/>
              <a:gd name="adj2" fmla="val 2287352"/>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E77AE46B-A945-4A7E-9911-903176079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740" y="5694291"/>
            <a:ext cx="546100" cy="5461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pic>
        <p:nvPicPr>
          <p:cNvPr id="7" name="Picture 7">
            <a:extLst>
              <a:ext uri="{FF2B5EF4-FFF2-40B4-BE49-F238E27FC236}">
                <a16:creationId xmlns:a16="http://schemas.microsoft.com/office/drawing/2014/main" id="{FFDEF505-BCA7-519D-F35C-CB8FE7780393}"/>
              </a:ext>
            </a:extLst>
          </p:cNvPr>
          <p:cNvPicPr>
            <a:picLocks noGrp="1" noChangeAspect="1"/>
          </p:cNvPicPr>
          <p:nvPr>
            <p:ph idx="1"/>
          </p:nvPr>
        </p:nvPicPr>
        <p:blipFill>
          <a:blip r:embed="rId2"/>
          <a:stretch>
            <a:fillRect/>
          </a:stretch>
        </p:blipFill>
        <p:spPr>
          <a:xfrm>
            <a:off x="304986" y="288018"/>
            <a:ext cx="11145553" cy="6295420"/>
          </a:xfrm>
        </p:spPr>
      </p:pic>
    </p:spTree>
    <p:extLst>
      <p:ext uri="{BB962C8B-B14F-4D97-AF65-F5344CB8AC3E}">
        <p14:creationId xmlns:p14="http://schemas.microsoft.com/office/powerpoint/2010/main" val="3148388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A5ED585-FEBB-4DAD-84C0-97BEE6C36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8933" y="4841194"/>
            <a:ext cx="1737401" cy="959536"/>
          </a:xfrm>
          <a:custGeom>
            <a:avLst/>
            <a:gdLst/>
            <a:ahLst/>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EF6AC352-A720-4DB3-87CA-A33B0607C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8ECBFEF8-9038-4E5E-A5F1-E4DC2303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a:extLst>
              <a:ext uri="{FF2B5EF4-FFF2-40B4-BE49-F238E27FC236}">
                <a16:creationId xmlns:a16="http://schemas.microsoft.com/office/drawing/2014/main" id="{199F5133-44DA-7D7C-B2A8-F9C426001F3B}"/>
              </a:ext>
            </a:extLst>
          </p:cNvPr>
          <p:cNvPicPr>
            <a:picLocks noGrp="1" noChangeAspect="1"/>
          </p:cNvPicPr>
          <p:nvPr>
            <p:ph idx="1"/>
          </p:nvPr>
        </p:nvPicPr>
        <p:blipFill rotWithShape="1">
          <a:blip r:embed="rId2"/>
          <a:srcRect r="53" b="1"/>
          <a:stretch/>
        </p:blipFill>
        <p:spPr>
          <a:xfrm>
            <a:off x="261682" y="233061"/>
            <a:ext cx="11668636" cy="6391879"/>
          </a:xfrm>
          <a:custGeom>
            <a:avLst/>
            <a:gdLst/>
            <a:ahLst/>
            <a:cxnLst/>
            <a:rect l="l" t="t" r="r" b="b"/>
            <a:pathLst>
              <a:path w="11668636" h="6391879">
                <a:moveTo>
                  <a:pt x="82200" y="0"/>
                </a:moveTo>
                <a:lnTo>
                  <a:pt x="11586436" y="0"/>
                </a:lnTo>
                <a:cubicBezTo>
                  <a:pt x="11631834" y="0"/>
                  <a:pt x="11668636" y="36802"/>
                  <a:pt x="11668636" y="82200"/>
                </a:cubicBezTo>
                <a:lnTo>
                  <a:pt x="11668636" y="6309679"/>
                </a:lnTo>
                <a:cubicBezTo>
                  <a:pt x="11668636" y="6355077"/>
                  <a:pt x="11631834" y="6391879"/>
                  <a:pt x="11586436" y="6391879"/>
                </a:cubicBezTo>
                <a:lnTo>
                  <a:pt x="82200" y="6391879"/>
                </a:lnTo>
                <a:cubicBezTo>
                  <a:pt x="36802" y="6391879"/>
                  <a:pt x="0" y="6355077"/>
                  <a:pt x="0" y="6309679"/>
                </a:cubicBezTo>
                <a:lnTo>
                  <a:pt x="0" y="82200"/>
                </a:lnTo>
                <a:cubicBezTo>
                  <a:pt x="0" y="36802"/>
                  <a:pt x="36802" y="0"/>
                  <a:pt x="82200" y="0"/>
                </a:cubicBezTo>
                <a:close/>
              </a:path>
            </a:pathLst>
          </a:custGeom>
        </p:spPr>
      </p:pic>
      <p:sp>
        <p:nvSpPr>
          <p:cNvPr id="15" name="Arc 14">
            <a:extLst>
              <a:ext uri="{FF2B5EF4-FFF2-40B4-BE49-F238E27FC236}">
                <a16:creationId xmlns:a16="http://schemas.microsoft.com/office/drawing/2014/main" id="{F37E8EB2-7BE0-4F3D-921C-F4E9C2C149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8820704" y="368138"/>
            <a:ext cx="2987899" cy="2987899"/>
          </a:xfrm>
          <a:prstGeom prst="arc">
            <a:avLst>
              <a:gd name="adj1" fmla="val 16200000"/>
              <a:gd name="adj2" fmla="val 2287352"/>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E77AE46B-A945-4A7E-9911-903176079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740" y="5694291"/>
            <a:ext cx="546100" cy="5461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4806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A5ED585-FEBB-4DAD-84C0-97BEE6C36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8933" y="4841194"/>
            <a:ext cx="1737401" cy="959536"/>
          </a:xfrm>
          <a:custGeom>
            <a:avLst/>
            <a:gdLst/>
            <a:ahLst/>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EF6AC352-A720-4DB3-87CA-A33B0607C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8ECBFEF8-9038-4E5E-A5F1-E4DC2303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a:extLst>
              <a:ext uri="{FF2B5EF4-FFF2-40B4-BE49-F238E27FC236}">
                <a16:creationId xmlns:a16="http://schemas.microsoft.com/office/drawing/2014/main" id="{C5F0206B-EA42-F2D8-4369-C6709BCA813D}"/>
              </a:ext>
            </a:extLst>
          </p:cNvPr>
          <p:cNvPicPr>
            <a:picLocks noGrp="1" noChangeAspect="1"/>
          </p:cNvPicPr>
          <p:nvPr>
            <p:ph idx="1"/>
          </p:nvPr>
        </p:nvPicPr>
        <p:blipFill rotWithShape="1">
          <a:blip r:embed="rId2"/>
          <a:srcRect r="1" b="5556"/>
          <a:stretch/>
        </p:blipFill>
        <p:spPr>
          <a:xfrm>
            <a:off x="261682" y="233061"/>
            <a:ext cx="11668636" cy="6391879"/>
          </a:xfrm>
          <a:custGeom>
            <a:avLst/>
            <a:gdLst/>
            <a:ahLst/>
            <a:cxnLst/>
            <a:rect l="l" t="t" r="r" b="b"/>
            <a:pathLst>
              <a:path w="11668636" h="6391879">
                <a:moveTo>
                  <a:pt x="82200" y="0"/>
                </a:moveTo>
                <a:lnTo>
                  <a:pt x="11586436" y="0"/>
                </a:lnTo>
                <a:cubicBezTo>
                  <a:pt x="11631834" y="0"/>
                  <a:pt x="11668636" y="36802"/>
                  <a:pt x="11668636" y="82200"/>
                </a:cubicBezTo>
                <a:lnTo>
                  <a:pt x="11668636" y="6309679"/>
                </a:lnTo>
                <a:cubicBezTo>
                  <a:pt x="11668636" y="6355077"/>
                  <a:pt x="11631834" y="6391879"/>
                  <a:pt x="11586436" y="6391879"/>
                </a:cubicBezTo>
                <a:lnTo>
                  <a:pt x="82200" y="6391879"/>
                </a:lnTo>
                <a:cubicBezTo>
                  <a:pt x="36802" y="6391879"/>
                  <a:pt x="0" y="6355077"/>
                  <a:pt x="0" y="6309679"/>
                </a:cubicBezTo>
                <a:lnTo>
                  <a:pt x="0" y="82200"/>
                </a:lnTo>
                <a:cubicBezTo>
                  <a:pt x="0" y="36802"/>
                  <a:pt x="36802" y="0"/>
                  <a:pt x="82200" y="0"/>
                </a:cubicBezTo>
                <a:close/>
              </a:path>
            </a:pathLst>
          </a:custGeom>
        </p:spPr>
      </p:pic>
      <p:sp>
        <p:nvSpPr>
          <p:cNvPr id="15" name="Arc 14">
            <a:extLst>
              <a:ext uri="{FF2B5EF4-FFF2-40B4-BE49-F238E27FC236}">
                <a16:creationId xmlns:a16="http://schemas.microsoft.com/office/drawing/2014/main" id="{F37E8EB2-7BE0-4F3D-921C-F4E9C2C149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8820704" y="368138"/>
            <a:ext cx="2987899" cy="2987899"/>
          </a:xfrm>
          <a:prstGeom prst="arc">
            <a:avLst>
              <a:gd name="adj1" fmla="val 16200000"/>
              <a:gd name="adj2" fmla="val 2287352"/>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E77AE46B-A945-4A7E-9911-903176079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740" y="5694291"/>
            <a:ext cx="546100" cy="5461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3350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A5ED585-FEBB-4DAD-84C0-97BEE6C36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8933" y="4841194"/>
            <a:ext cx="1737401" cy="959536"/>
          </a:xfrm>
          <a:custGeom>
            <a:avLst/>
            <a:gdLst/>
            <a:ahLst/>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EF6AC352-A720-4DB3-87CA-A33B0607C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8ECBFEF8-9038-4E5E-A5F1-E4DC2303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a:extLst>
              <a:ext uri="{FF2B5EF4-FFF2-40B4-BE49-F238E27FC236}">
                <a16:creationId xmlns:a16="http://schemas.microsoft.com/office/drawing/2014/main" id="{0EA9CF3D-31E4-E4F4-4476-3360ACAEA391}"/>
              </a:ext>
            </a:extLst>
          </p:cNvPr>
          <p:cNvPicPr>
            <a:picLocks noGrp="1" noChangeAspect="1"/>
          </p:cNvPicPr>
          <p:nvPr>
            <p:ph idx="1"/>
          </p:nvPr>
        </p:nvPicPr>
        <p:blipFill rotWithShape="1">
          <a:blip r:embed="rId2"/>
          <a:srcRect r="1" b="2618"/>
          <a:stretch/>
        </p:blipFill>
        <p:spPr>
          <a:xfrm>
            <a:off x="261682" y="233061"/>
            <a:ext cx="11668636" cy="6391879"/>
          </a:xfrm>
          <a:custGeom>
            <a:avLst/>
            <a:gdLst/>
            <a:ahLst/>
            <a:cxnLst/>
            <a:rect l="l" t="t" r="r" b="b"/>
            <a:pathLst>
              <a:path w="11668636" h="6391879">
                <a:moveTo>
                  <a:pt x="82200" y="0"/>
                </a:moveTo>
                <a:lnTo>
                  <a:pt x="11586436" y="0"/>
                </a:lnTo>
                <a:cubicBezTo>
                  <a:pt x="11631834" y="0"/>
                  <a:pt x="11668636" y="36802"/>
                  <a:pt x="11668636" y="82200"/>
                </a:cubicBezTo>
                <a:lnTo>
                  <a:pt x="11668636" y="6309679"/>
                </a:lnTo>
                <a:cubicBezTo>
                  <a:pt x="11668636" y="6355077"/>
                  <a:pt x="11631834" y="6391879"/>
                  <a:pt x="11586436" y="6391879"/>
                </a:cubicBezTo>
                <a:lnTo>
                  <a:pt x="82200" y="6391879"/>
                </a:lnTo>
                <a:cubicBezTo>
                  <a:pt x="36802" y="6391879"/>
                  <a:pt x="0" y="6355077"/>
                  <a:pt x="0" y="6309679"/>
                </a:cubicBezTo>
                <a:lnTo>
                  <a:pt x="0" y="82200"/>
                </a:lnTo>
                <a:cubicBezTo>
                  <a:pt x="0" y="36802"/>
                  <a:pt x="36802" y="0"/>
                  <a:pt x="82200" y="0"/>
                </a:cubicBezTo>
                <a:close/>
              </a:path>
            </a:pathLst>
          </a:custGeom>
        </p:spPr>
      </p:pic>
      <p:sp>
        <p:nvSpPr>
          <p:cNvPr id="15" name="Arc 14">
            <a:extLst>
              <a:ext uri="{FF2B5EF4-FFF2-40B4-BE49-F238E27FC236}">
                <a16:creationId xmlns:a16="http://schemas.microsoft.com/office/drawing/2014/main" id="{F37E8EB2-7BE0-4F3D-921C-F4E9C2C149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8820704" y="368138"/>
            <a:ext cx="2987899" cy="2987899"/>
          </a:xfrm>
          <a:prstGeom prst="arc">
            <a:avLst>
              <a:gd name="adj1" fmla="val 16200000"/>
              <a:gd name="adj2" fmla="val 2287352"/>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E77AE46B-A945-4A7E-9911-903176079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740" y="5694291"/>
            <a:ext cx="546100" cy="5461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1632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A5ED585-FEBB-4DAD-84C0-97BEE6C36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8933" y="4841194"/>
            <a:ext cx="1737401" cy="959536"/>
          </a:xfrm>
          <a:custGeom>
            <a:avLst/>
            <a:gdLst/>
            <a:ahLst/>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EF6AC352-A720-4DB3-87CA-A33B0607C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8ECBFEF8-9038-4E5E-A5F1-E4DC2303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a:extLst>
              <a:ext uri="{FF2B5EF4-FFF2-40B4-BE49-F238E27FC236}">
                <a16:creationId xmlns:a16="http://schemas.microsoft.com/office/drawing/2014/main" id="{72F74B32-078C-F688-15D4-AFD144FC38E5}"/>
              </a:ext>
            </a:extLst>
          </p:cNvPr>
          <p:cNvPicPr>
            <a:picLocks noGrp="1" noChangeAspect="1"/>
          </p:cNvPicPr>
          <p:nvPr>
            <p:ph idx="1"/>
          </p:nvPr>
        </p:nvPicPr>
        <p:blipFill rotWithShape="1">
          <a:blip r:embed="rId2"/>
          <a:srcRect r="1" b="4319"/>
          <a:stretch/>
        </p:blipFill>
        <p:spPr>
          <a:xfrm>
            <a:off x="261682" y="233061"/>
            <a:ext cx="11668636" cy="6391879"/>
          </a:xfrm>
          <a:custGeom>
            <a:avLst/>
            <a:gdLst/>
            <a:ahLst/>
            <a:cxnLst/>
            <a:rect l="l" t="t" r="r" b="b"/>
            <a:pathLst>
              <a:path w="11668636" h="6391879">
                <a:moveTo>
                  <a:pt x="82200" y="0"/>
                </a:moveTo>
                <a:lnTo>
                  <a:pt x="11586436" y="0"/>
                </a:lnTo>
                <a:cubicBezTo>
                  <a:pt x="11631834" y="0"/>
                  <a:pt x="11668636" y="36802"/>
                  <a:pt x="11668636" y="82200"/>
                </a:cubicBezTo>
                <a:lnTo>
                  <a:pt x="11668636" y="6309679"/>
                </a:lnTo>
                <a:cubicBezTo>
                  <a:pt x="11668636" y="6355077"/>
                  <a:pt x="11631834" y="6391879"/>
                  <a:pt x="11586436" y="6391879"/>
                </a:cubicBezTo>
                <a:lnTo>
                  <a:pt x="82200" y="6391879"/>
                </a:lnTo>
                <a:cubicBezTo>
                  <a:pt x="36802" y="6391879"/>
                  <a:pt x="0" y="6355077"/>
                  <a:pt x="0" y="6309679"/>
                </a:cubicBezTo>
                <a:lnTo>
                  <a:pt x="0" y="82200"/>
                </a:lnTo>
                <a:cubicBezTo>
                  <a:pt x="0" y="36802"/>
                  <a:pt x="36802" y="0"/>
                  <a:pt x="82200" y="0"/>
                </a:cubicBezTo>
                <a:close/>
              </a:path>
            </a:pathLst>
          </a:custGeom>
        </p:spPr>
      </p:pic>
      <p:sp>
        <p:nvSpPr>
          <p:cNvPr id="15" name="Arc 14">
            <a:extLst>
              <a:ext uri="{FF2B5EF4-FFF2-40B4-BE49-F238E27FC236}">
                <a16:creationId xmlns:a16="http://schemas.microsoft.com/office/drawing/2014/main" id="{F37E8EB2-7BE0-4F3D-921C-F4E9C2C149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8820704" y="368138"/>
            <a:ext cx="2987899" cy="2987899"/>
          </a:xfrm>
          <a:prstGeom prst="arc">
            <a:avLst>
              <a:gd name="adj1" fmla="val 16200000"/>
              <a:gd name="adj2" fmla="val 2287352"/>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E77AE46B-A945-4A7E-9911-903176079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740" y="5694291"/>
            <a:ext cx="546100" cy="5461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4348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A5ED585-FEBB-4DAD-84C0-97BEE6C36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8933" y="4841194"/>
            <a:ext cx="1737401" cy="959536"/>
          </a:xfrm>
          <a:custGeom>
            <a:avLst/>
            <a:gdLst/>
            <a:ahLst/>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EF6AC352-A720-4DB3-87CA-A33B0607C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8ECBFEF8-9038-4E5E-A5F1-E4DC2303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a:extLst>
              <a:ext uri="{FF2B5EF4-FFF2-40B4-BE49-F238E27FC236}">
                <a16:creationId xmlns:a16="http://schemas.microsoft.com/office/drawing/2014/main" id="{BB9410F8-AF2F-40CC-EB7B-4AE10C259692}"/>
              </a:ext>
            </a:extLst>
          </p:cNvPr>
          <p:cNvPicPr>
            <a:picLocks noGrp="1" noChangeAspect="1"/>
          </p:cNvPicPr>
          <p:nvPr>
            <p:ph idx="1"/>
          </p:nvPr>
        </p:nvPicPr>
        <p:blipFill rotWithShape="1">
          <a:blip r:embed="rId2"/>
          <a:srcRect t="2296" r="1" b="15640"/>
          <a:stretch/>
        </p:blipFill>
        <p:spPr>
          <a:xfrm>
            <a:off x="261682" y="233061"/>
            <a:ext cx="11668636" cy="6391879"/>
          </a:xfrm>
          <a:custGeom>
            <a:avLst/>
            <a:gdLst/>
            <a:ahLst/>
            <a:cxnLst/>
            <a:rect l="l" t="t" r="r" b="b"/>
            <a:pathLst>
              <a:path w="11668636" h="6391879">
                <a:moveTo>
                  <a:pt x="82200" y="0"/>
                </a:moveTo>
                <a:lnTo>
                  <a:pt x="11586436" y="0"/>
                </a:lnTo>
                <a:cubicBezTo>
                  <a:pt x="11631834" y="0"/>
                  <a:pt x="11668636" y="36802"/>
                  <a:pt x="11668636" y="82200"/>
                </a:cubicBezTo>
                <a:lnTo>
                  <a:pt x="11668636" y="6309679"/>
                </a:lnTo>
                <a:cubicBezTo>
                  <a:pt x="11668636" y="6355077"/>
                  <a:pt x="11631834" y="6391879"/>
                  <a:pt x="11586436" y="6391879"/>
                </a:cubicBezTo>
                <a:lnTo>
                  <a:pt x="82200" y="6391879"/>
                </a:lnTo>
                <a:cubicBezTo>
                  <a:pt x="36802" y="6391879"/>
                  <a:pt x="0" y="6355077"/>
                  <a:pt x="0" y="6309679"/>
                </a:cubicBezTo>
                <a:lnTo>
                  <a:pt x="0" y="82200"/>
                </a:lnTo>
                <a:cubicBezTo>
                  <a:pt x="0" y="36802"/>
                  <a:pt x="36802" y="0"/>
                  <a:pt x="82200" y="0"/>
                </a:cubicBezTo>
                <a:close/>
              </a:path>
            </a:pathLst>
          </a:custGeom>
        </p:spPr>
      </p:pic>
      <p:sp>
        <p:nvSpPr>
          <p:cNvPr id="15" name="Arc 14">
            <a:extLst>
              <a:ext uri="{FF2B5EF4-FFF2-40B4-BE49-F238E27FC236}">
                <a16:creationId xmlns:a16="http://schemas.microsoft.com/office/drawing/2014/main" id="{F37E8EB2-7BE0-4F3D-921C-F4E9C2C149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8820704" y="368138"/>
            <a:ext cx="2987899" cy="2987899"/>
          </a:xfrm>
          <a:prstGeom prst="arc">
            <a:avLst>
              <a:gd name="adj1" fmla="val 16200000"/>
              <a:gd name="adj2" fmla="val 2287352"/>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E77AE46B-A945-4A7E-9911-903176079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740" y="5694291"/>
            <a:ext cx="546100" cy="5461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28223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A5ED585-FEBB-4DAD-84C0-97BEE6C36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8933" y="4841194"/>
            <a:ext cx="1737401" cy="959536"/>
          </a:xfrm>
          <a:custGeom>
            <a:avLst/>
            <a:gdLst/>
            <a:ahLst/>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EF6AC352-A720-4DB3-87CA-A33B0607C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8ECBFEF8-9038-4E5E-A5F1-E4DC2303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a:extLst>
              <a:ext uri="{FF2B5EF4-FFF2-40B4-BE49-F238E27FC236}">
                <a16:creationId xmlns:a16="http://schemas.microsoft.com/office/drawing/2014/main" id="{58AAC4E8-C7B5-0C36-4A2D-A7EB24FBAEC3}"/>
              </a:ext>
            </a:extLst>
          </p:cNvPr>
          <p:cNvPicPr>
            <a:picLocks noGrp="1" noChangeAspect="1"/>
          </p:cNvPicPr>
          <p:nvPr>
            <p:ph idx="1"/>
          </p:nvPr>
        </p:nvPicPr>
        <p:blipFill rotWithShape="1">
          <a:blip r:embed="rId2"/>
          <a:srcRect r="1" b="3476"/>
          <a:stretch/>
        </p:blipFill>
        <p:spPr>
          <a:xfrm>
            <a:off x="261682" y="233061"/>
            <a:ext cx="11668636" cy="6391879"/>
          </a:xfrm>
          <a:custGeom>
            <a:avLst/>
            <a:gdLst/>
            <a:ahLst/>
            <a:cxnLst/>
            <a:rect l="l" t="t" r="r" b="b"/>
            <a:pathLst>
              <a:path w="11668636" h="6391879">
                <a:moveTo>
                  <a:pt x="82200" y="0"/>
                </a:moveTo>
                <a:lnTo>
                  <a:pt x="11586436" y="0"/>
                </a:lnTo>
                <a:cubicBezTo>
                  <a:pt x="11631834" y="0"/>
                  <a:pt x="11668636" y="36802"/>
                  <a:pt x="11668636" y="82200"/>
                </a:cubicBezTo>
                <a:lnTo>
                  <a:pt x="11668636" y="6309679"/>
                </a:lnTo>
                <a:cubicBezTo>
                  <a:pt x="11668636" y="6355077"/>
                  <a:pt x="11631834" y="6391879"/>
                  <a:pt x="11586436" y="6391879"/>
                </a:cubicBezTo>
                <a:lnTo>
                  <a:pt x="82200" y="6391879"/>
                </a:lnTo>
                <a:cubicBezTo>
                  <a:pt x="36802" y="6391879"/>
                  <a:pt x="0" y="6355077"/>
                  <a:pt x="0" y="6309679"/>
                </a:cubicBezTo>
                <a:lnTo>
                  <a:pt x="0" y="82200"/>
                </a:lnTo>
                <a:cubicBezTo>
                  <a:pt x="0" y="36802"/>
                  <a:pt x="36802" y="0"/>
                  <a:pt x="82200" y="0"/>
                </a:cubicBezTo>
                <a:close/>
              </a:path>
            </a:pathLst>
          </a:custGeom>
        </p:spPr>
      </p:pic>
      <p:sp>
        <p:nvSpPr>
          <p:cNvPr id="15" name="Arc 14">
            <a:extLst>
              <a:ext uri="{FF2B5EF4-FFF2-40B4-BE49-F238E27FC236}">
                <a16:creationId xmlns:a16="http://schemas.microsoft.com/office/drawing/2014/main" id="{F37E8EB2-7BE0-4F3D-921C-F4E9C2C149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8820704" y="368138"/>
            <a:ext cx="2987899" cy="2987899"/>
          </a:xfrm>
          <a:prstGeom prst="arc">
            <a:avLst>
              <a:gd name="adj1" fmla="val 16200000"/>
              <a:gd name="adj2" fmla="val 2287352"/>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E77AE46B-A945-4A7E-9911-903176079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740" y="5694291"/>
            <a:ext cx="546100" cy="5461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185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35746-001C-C24E-951F-7254165D14A9}"/>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60F44CD4-F5E5-BC84-CBA1-4C5E977CBB69}"/>
              </a:ext>
            </a:extLst>
          </p:cNvPr>
          <p:cNvPicPr>
            <a:picLocks noGrp="1" noChangeAspect="1"/>
          </p:cNvPicPr>
          <p:nvPr>
            <p:ph idx="1"/>
          </p:nvPr>
        </p:nvPicPr>
        <p:blipFill>
          <a:blip r:embed="rId2"/>
          <a:stretch>
            <a:fillRect/>
          </a:stretch>
        </p:blipFill>
        <p:spPr>
          <a:xfrm>
            <a:off x="3610" y="90610"/>
            <a:ext cx="12020657" cy="6767064"/>
          </a:xfrm>
        </p:spPr>
      </p:pic>
    </p:spTree>
    <p:extLst>
      <p:ext uri="{BB962C8B-B14F-4D97-AF65-F5344CB8AC3E}">
        <p14:creationId xmlns:p14="http://schemas.microsoft.com/office/powerpoint/2010/main" val="208840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A5ED585-FEBB-4DAD-84C0-97BEE6C36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8933" y="4841194"/>
            <a:ext cx="1737401" cy="959536"/>
          </a:xfrm>
          <a:custGeom>
            <a:avLst/>
            <a:gdLst/>
            <a:ahLst/>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EF6AC352-A720-4DB3-87CA-A33B0607C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8ECBFEF8-9038-4E5E-A5F1-E4DC2303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a:extLst>
              <a:ext uri="{FF2B5EF4-FFF2-40B4-BE49-F238E27FC236}">
                <a16:creationId xmlns:a16="http://schemas.microsoft.com/office/drawing/2014/main" id="{5742F74D-87A1-303A-2585-BC7F4758CC10}"/>
              </a:ext>
            </a:extLst>
          </p:cNvPr>
          <p:cNvPicPr>
            <a:picLocks noGrp="1" noChangeAspect="1"/>
          </p:cNvPicPr>
          <p:nvPr>
            <p:ph idx="1"/>
          </p:nvPr>
        </p:nvPicPr>
        <p:blipFill rotWithShape="1">
          <a:blip r:embed="rId2"/>
          <a:srcRect l="3280" r="5442" b="-1"/>
          <a:stretch/>
        </p:blipFill>
        <p:spPr>
          <a:xfrm>
            <a:off x="261682" y="233061"/>
            <a:ext cx="11668636" cy="6391879"/>
          </a:xfrm>
          <a:custGeom>
            <a:avLst/>
            <a:gdLst/>
            <a:ahLst/>
            <a:cxnLst/>
            <a:rect l="l" t="t" r="r" b="b"/>
            <a:pathLst>
              <a:path w="11668636" h="6391879">
                <a:moveTo>
                  <a:pt x="82200" y="0"/>
                </a:moveTo>
                <a:lnTo>
                  <a:pt x="11586436" y="0"/>
                </a:lnTo>
                <a:cubicBezTo>
                  <a:pt x="11631834" y="0"/>
                  <a:pt x="11668636" y="36802"/>
                  <a:pt x="11668636" y="82200"/>
                </a:cubicBezTo>
                <a:lnTo>
                  <a:pt x="11668636" y="6309679"/>
                </a:lnTo>
                <a:cubicBezTo>
                  <a:pt x="11668636" y="6355077"/>
                  <a:pt x="11631834" y="6391879"/>
                  <a:pt x="11586436" y="6391879"/>
                </a:cubicBezTo>
                <a:lnTo>
                  <a:pt x="82200" y="6391879"/>
                </a:lnTo>
                <a:cubicBezTo>
                  <a:pt x="36802" y="6391879"/>
                  <a:pt x="0" y="6355077"/>
                  <a:pt x="0" y="6309679"/>
                </a:cubicBezTo>
                <a:lnTo>
                  <a:pt x="0" y="82200"/>
                </a:lnTo>
                <a:cubicBezTo>
                  <a:pt x="0" y="36802"/>
                  <a:pt x="36802" y="0"/>
                  <a:pt x="82200" y="0"/>
                </a:cubicBezTo>
                <a:close/>
              </a:path>
            </a:pathLst>
          </a:custGeom>
        </p:spPr>
      </p:pic>
      <p:sp>
        <p:nvSpPr>
          <p:cNvPr id="15" name="Arc 14">
            <a:extLst>
              <a:ext uri="{FF2B5EF4-FFF2-40B4-BE49-F238E27FC236}">
                <a16:creationId xmlns:a16="http://schemas.microsoft.com/office/drawing/2014/main" id="{F37E8EB2-7BE0-4F3D-921C-F4E9C2C149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8820704" y="368138"/>
            <a:ext cx="2987899" cy="2987899"/>
          </a:xfrm>
          <a:prstGeom prst="arc">
            <a:avLst>
              <a:gd name="adj1" fmla="val 16200000"/>
              <a:gd name="adj2" fmla="val 2287352"/>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E77AE46B-A945-4A7E-9911-903176079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740" y="5694291"/>
            <a:ext cx="546100" cy="5461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9034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3C767-E065-F7B5-8B77-73EB65CF2955}"/>
              </a:ext>
            </a:extLst>
          </p:cNvPr>
          <p:cNvSpPr>
            <a:spLocks noGrp="1"/>
          </p:cNvSpPr>
          <p:nvPr>
            <p:ph type="title"/>
          </p:nvPr>
        </p:nvSpPr>
        <p:spPr/>
        <p:txBody>
          <a:bodyPr/>
          <a:lstStyle/>
          <a:p>
            <a:r>
              <a:rPr lang="en-US" dirty="0"/>
              <a:t>What is Amazon VPC?</a:t>
            </a:r>
          </a:p>
          <a:p>
            <a:endParaRPr lang="en-US" dirty="0">
              <a:cs typeface="Aharoni"/>
            </a:endParaRPr>
          </a:p>
        </p:txBody>
      </p:sp>
      <p:sp>
        <p:nvSpPr>
          <p:cNvPr id="3" name="Content Placeholder 2">
            <a:extLst>
              <a:ext uri="{FF2B5EF4-FFF2-40B4-BE49-F238E27FC236}">
                <a16:creationId xmlns:a16="http://schemas.microsoft.com/office/drawing/2014/main" id="{DF9CDD52-9977-0F75-69A3-69EA3A9B8FC1}"/>
              </a:ext>
            </a:extLst>
          </p:cNvPr>
          <p:cNvSpPr>
            <a:spLocks noGrp="1"/>
          </p:cNvSpPr>
          <p:nvPr>
            <p:ph idx="1"/>
          </p:nvPr>
        </p:nvSpPr>
        <p:spPr/>
        <p:txBody>
          <a:bodyPr vert="horz" lIns="91440" tIns="45720" rIns="91440" bIns="45720" rtlCol="0" anchor="t">
            <a:normAutofit/>
          </a:bodyPr>
          <a:lstStyle/>
          <a:p>
            <a:r>
              <a:rPr lang="en-US" dirty="0">
                <a:ea typeface="+mn-lt"/>
                <a:cs typeface="+mn-lt"/>
              </a:rPr>
              <a:t>Amazon Virtual Private Cloud (Amazon VPC) enables you to launch AWS resources into a virtual network that you've defined. </a:t>
            </a:r>
          </a:p>
          <a:p>
            <a:r>
              <a:rPr lang="en-US" dirty="0">
                <a:ea typeface="+mn-lt"/>
                <a:cs typeface="+mn-lt"/>
              </a:rPr>
              <a:t>This virtual network closely resembles a traditional network that you'd operate in your own data center, with the benefits of using the scalable infrastructure of AWS.</a:t>
            </a:r>
            <a:endParaRPr lang="en-US" dirty="0"/>
          </a:p>
        </p:txBody>
      </p:sp>
    </p:spTree>
    <p:extLst>
      <p:ext uri="{BB962C8B-B14F-4D97-AF65-F5344CB8AC3E}">
        <p14:creationId xmlns:p14="http://schemas.microsoft.com/office/powerpoint/2010/main" val="3945945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C170B-6F4C-4960-3363-9D3E2F283121}"/>
              </a:ext>
            </a:extLst>
          </p:cNvPr>
          <p:cNvSpPr>
            <a:spLocks noGrp="1"/>
          </p:cNvSpPr>
          <p:nvPr>
            <p:ph type="title"/>
          </p:nvPr>
        </p:nvSpPr>
        <p:spPr/>
        <p:txBody>
          <a:bodyPr/>
          <a:lstStyle/>
          <a:p>
            <a:r>
              <a:rPr lang="en-US" b="1" dirty="0"/>
              <a:t>Features</a:t>
            </a:r>
            <a:endParaRPr lang="en-US" dirty="0"/>
          </a:p>
          <a:p>
            <a:endParaRPr lang="en-US" dirty="0">
              <a:cs typeface="Aharoni"/>
            </a:endParaRPr>
          </a:p>
        </p:txBody>
      </p:sp>
      <p:sp>
        <p:nvSpPr>
          <p:cNvPr id="3" name="Content Placeholder 2">
            <a:extLst>
              <a:ext uri="{FF2B5EF4-FFF2-40B4-BE49-F238E27FC236}">
                <a16:creationId xmlns:a16="http://schemas.microsoft.com/office/drawing/2014/main" id="{A56B2F33-74D6-8214-7E4F-6BD43D23D466}"/>
              </a:ext>
            </a:extLst>
          </p:cNvPr>
          <p:cNvSpPr>
            <a:spLocks noGrp="1"/>
          </p:cNvSpPr>
          <p:nvPr>
            <p:ph idx="1"/>
          </p:nvPr>
        </p:nvSpPr>
        <p:spPr/>
        <p:txBody>
          <a:bodyPr vert="horz" lIns="91440" tIns="45720" rIns="91440" bIns="45720" rtlCol="0" anchor="t">
            <a:normAutofit/>
          </a:bodyPr>
          <a:lstStyle/>
          <a:p>
            <a:r>
              <a:rPr lang="en-US" dirty="0">
                <a:ea typeface="+mn-lt"/>
                <a:cs typeface="+mn-lt"/>
              </a:rPr>
              <a:t>The following features help you configure a VPC to provide the connectivity that your applications need:</a:t>
            </a:r>
          </a:p>
          <a:p>
            <a:r>
              <a:rPr lang="en-US" b="1" dirty="0">
                <a:ea typeface="+mn-lt"/>
                <a:cs typeface="+mn-lt"/>
              </a:rPr>
              <a:t>Virtual private clouds (VPC)</a:t>
            </a:r>
            <a:endParaRPr lang="en-US" dirty="0"/>
          </a:p>
          <a:p>
            <a:r>
              <a:rPr lang="en-US" dirty="0">
                <a:ea typeface="+mn-lt"/>
                <a:cs typeface="+mn-lt"/>
              </a:rPr>
              <a:t>A </a:t>
            </a:r>
            <a:r>
              <a:rPr lang="en-US" dirty="0">
                <a:ea typeface="+mn-lt"/>
                <a:cs typeface="+mn-lt"/>
                <a:hlinkClick r:id="rId2"/>
              </a:rPr>
              <a:t>VPC</a:t>
            </a:r>
            <a:r>
              <a:rPr lang="en-US" dirty="0">
                <a:ea typeface="+mn-lt"/>
                <a:cs typeface="+mn-lt"/>
              </a:rPr>
              <a:t> is a virtual network that closely resembles a traditional network that you'd operate in your own data center. After you create a VPC, you can add subnets.</a:t>
            </a:r>
            <a:endParaRPr lang="en-US" dirty="0"/>
          </a:p>
          <a:p>
            <a:endParaRPr lang="en-US" dirty="0"/>
          </a:p>
        </p:txBody>
      </p:sp>
    </p:spTree>
    <p:extLst>
      <p:ext uri="{BB962C8B-B14F-4D97-AF65-F5344CB8AC3E}">
        <p14:creationId xmlns:p14="http://schemas.microsoft.com/office/powerpoint/2010/main" val="2272584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9CBBB-6B5E-83B8-9E03-EAD4A56C86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36CD62-9188-DA2A-F620-046E2C5413DF}"/>
              </a:ext>
            </a:extLst>
          </p:cNvPr>
          <p:cNvSpPr>
            <a:spLocks noGrp="1"/>
          </p:cNvSpPr>
          <p:nvPr>
            <p:ph idx="1"/>
          </p:nvPr>
        </p:nvSpPr>
        <p:spPr/>
        <p:txBody>
          <a:bodyPr vert="horz" lIns="91440" tIns="45720" rIns="91440" bIns="45720" rtlCol="0" anchor="t">
            <a:normAutofit/>
          </a:bodyPr>
          <a:lstStyle/>
          <a:p>
            <a:r>
              <a:rPr lang="en-US" b="1" dirty="0">
                <a:ea typeface="+mn-lt"/>
                <a:cs typeface="+mn-lt"/>
              </a:rPr>
              <a:t>Subnets</a:t>
            </a:r>
            <a:endParaRPr lang="en-US" dirty="0"/>
          </a:p>
          <a:p>
            <a:r>
              <a:rPr lang="en-US" dirty="0">
                <a:ea typeface="+mn-lt"/>
                <a:cs typeface="+mn-lt"/>
              </a:rPr>
              <a:t>A </a:t>
            </a:r>
            <a:r>
              <a:rPr lang="en-US" dirty="0">
                <a:ea typeface="+mn-lt"/>
                <a:cs typeface="+mn-lt"/>
                <a:hlinkClick r:id="rId2"/>
              </a:rPr>
              <a:t>subnet</a:t>
            </a:r>
            <a:r>
              <a:rPr lang="en-US" dirty="0">
                <a:ea typeface="+mn-lt"/>
                <a:cs typeface="+mn-lt"/>
              </a:rPr>
              <a:t> is a range of IP addresses in your VPC. A subnet must reside in a single Availability Zone. After you add subnets, you can deploy AWS resources in your VPC.</a:t>
            </a:r>
            <a:endParaRPr lang="en-US" dirty="0"/>
          </a:p>
          <a:p>
            <a:endParaRPr lang="en-US" dirty="0"/>
          </a:p>
        </p:txBody>
      </p:sp>
    </p:spTree>
    <p:extLst>
      <p:ext uri="{BB962C8B-B14F-4D97-AF65-F5344CB8AC3E}">
        <p14:creationId xmlns:p14="http://schemas.microsoft.com/office/powerpoint/2010/main" val="1890635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3CE91-C0F9-71E4-7D4F-4F76E4D3AD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06D1BE-C961-8422-8460-97DB9338DD36}"/>
              </a:ext>
            </a:extLst>
          </p:cNvPr>
          <p:cNvSpPr>
            <a:spLocks noGrp="1"/>
          </p:cNvSpPr>
          <p:nvPr>
            <p:ph idx="1"/>
          </p:nvPr>
        </p:nvSpPr>
        <p:spPr/>
        <p:txBody>
          <a:bodyPr vert="horz" lIns="91440" tIns="45720" rIns="91440" bIns="45720" rtlCol="0" anchor="t">
            <a:normAutofit/>
          </a:bodyPr>
          <a:lstStyle/>
          <a:p>
            <a:r>
              <a:rPr lang="en-US" b="1" dirty="0">
                <a:ea typeface="+mn-lt"/>
                <a:cs typeface="+mn-lt"/>
              </a:rPr>
              <a:t>IP addressing</a:t>
            </a:r>
            <a:endParaRPr lang="en-US" dirty="0"/>
          </a:p>
          <a:p>
            <a:r>
              <a:rPr lang="en-US" dirty="0">
                <a:ea typeface="+mn-lt"/>
                <a:cs typeface="+mn-lt"/>
              </a:rPr>
              <a:t>You can assign IPv4 addresses and IPv6 addresses to your VPCs and subnets. You can also bring your public IPv4 and IPv6 GUA addresses to AWS and allocate them to resources in your VPC, such as EC2 instances, NAT gateways, and Network Load Balancers.</a:t>
            </a:r>
            <a:endParaRPr lang="en-US" dirty="0"/>
          </a:p>
          <a:p>
            <a:endParaRPr lang="en-US" dirty="0"/>
          </a:p>
        </p:txBody>
      </p:sp>
    </p:spTree>
    <p:extLst>
      <p:ext uri="{BB962C8B-B14F-4D97-AF65-F5344CB8AC3E}">
        <p14:creationId xmlns:p14="http://schemas.microsoft.com/office/powerpoint/2010/main" val="190325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5D43E-8996-DD6A-8D37-F22F9F7D37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250692C-7296-24FF-2A77-2C2CEEBB0345}"/>
              </a:ext>
            </a:extLst>
          </p:cNvPr>
          <p:cNvSpPr>
            <a:spLocks noGrp="1"/>
          </p:cNvSpPr>
          <p:nvPr>
            <p:ph idx="1"/>
          </p:nvPr>
        </p:nvSpPr>
        <p:spPr/>
        <p:txBody>
          <a:bodyPr vert="horz" lIns="91440" tIns="45720" rIns="91440" bIns="45720" rtlCol="0" anchor="t">
            <a:normAutofit/>
          </a:bodyPr>
          <a:lstStyle/>
          <a:p>
            <a:r>
              <a:rPr lang="en-US" b="1" dirty="0">
                <a:ea typeface="+mn-lt"/>
                <a:cs typeface="+mn-lt"/>
              </a:rPr>
              <a:t>Routing</a:t>
            </a:r>
            <a:endParaRPr lang="en-US" dirty="0"/>
          </a:p>
          <a:p>
            <a:r>
              <a:rPr lang="en-US" dirty="0">
                <a:ea typeface="+mn-lt"/>
                <a:cs typeface="+mn-lt"/>
              </a:rPr>
              <a:t>Use </a:t>
            </a:r>
            <a:r>
              <a:rPr lang="en-US" dirty="0">
                <a:ea typeface="+mn-lt"/>
                <a:cs typeface="+mn-lt"/>
                <a:hlinkClick r:id="rId2"/>
              </a:rPr>
              <a:t>route tables</a:t>
            </a:r>
            <a:r>
              <a:rPr lang="en-US" dirty="0">
                <a:ea typeface="+mn-lt"/>
                <a:cs typeface="+mn-lt"/>
              </a:rPr>
              <a:t> to determine where network traffic from your subnet or gateway is directed.</a:t>
            </a:r>
            <a:endParaRPr lang="en-US" dirty="0"/>
          </a:p>
          <a:p>
            <a:endParaRPr lang="en-US" dirty="0"/>
          </a:p>
        </p:txBody>
      </p:sp>
    </p:spTree>
    <p:extLst>
      <p:ext uri="{BB962C8B-B14F-4D97-AF65-F5344CB8AC3E}">
        <p14:creationId xmlns:p14="http://schemas.microsoft.com/office/powerpoint/2010/main" val="3720573908"/>
      </p:ext>
    </p:extLst>
  </p:cSld>
  <p:clrMapOvr>
    <a:masterClrMapping/>
  </p:clrMapOvr>
</p:sld>
</file>

<file path=ppt/theme/theme1.xml><?xml version="1.0" encoding="utf-8"?>
<a:theme xmlns:a="http://schemas.openxmlformats.org/drawingml/2006/main" name="ShapesVTI">
  <a:themeElements>
    <a:clrScheme name="Leaf">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ShapesVTI</vt:lpstr>
      <vt:lpstr>AWS Default Virtual Private Cloud (VPC) </vt:lpstr>
      <vt:lpstr>PowerPoint Presentation</vt:lpstr>
      <vt:lpstr>PowerPoint Presentation</vt:lpstr>
      <vt:lpstr>PowerPoint Presentation</vt:lpstr>
      <vt:lpstr>What is Amazon VPC? </vt:lpstr>
      <vt:lpstr>Features </vt:lpstr>
      <vt:lpstr>PowerPoint Presentation</vt:lpstr>
      <vt:lpstr>PowerPoint Presentation</vt:lpstr>
      <vt:lpstr>PowerPoint Presentation</vt:lpstr>
      <vt:lpstr>PowerPoint Presentation</vt:lpstr>
      <vt:lpstr>PowerPoint Presentation</vt:lpstr>
      <vt:lpstr>PowerPoint Presentation</vt:lpstr>
      <vt:lpstr>Default VPCs </vt:lpstr>
      <vt:lpstr>Default VPC components </vt:lpstr>
      <vt:lpstr>PowerPoint Presentation</vt:lpstr>
      <vt:lpstr>PowerPoint Presentation</vt:lpstr>
      <vt:lpstr>PowerPoint Presentation</vt:lpstr>
      <vt:lpstr>VPC Building Blocks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98</cp:revision>
  <dcterms:created xsi:type="dcterms:W3CDTF">2023-02-22T07:19:02Z</dcterms:created>
  <dcterms:modified xsi:type="dcterms:W3CDTF">2023-02-22T08:11:25Z</dcterms:modified>
</cp:coreProperties>
</file>