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3" r:id="rId29"/>
    <p:sldId id="291" r:id="rId30"/>
    <p:sldId id="292" r:id="rId31"/>
    <p:sldId id="283" r:id="rId32"/>
    <p:sldId id="284" r:id="rId33"/>
    <p:sldId id="285" r:id="rId34"/>
    <p:sldId id="286" r:id="rId35"/>
    <p:sldId id="287" r:id="rId36"/>
    <p:sldId id="288" r:id="rId37"/>
    <p:sldId id="289" r:id="rId38"/>
    <p:sldId id="290" r:id="rId39"/>
    <p:sldId id="294" r:id="rId40"/>
    <p:sldId id="301" r:id="rId41"/>
    <p:sldId id="302" r:id="rId42"/>
    <p:sldId id="303" r:id="rId43"/>
    <p:sldId id="304" r:id="rId44"/>
    <p:sldId id="299" r:id="rId45"/>
    <p:sldId id="300" r:id="rId46"/>
    <p:sldId id="295" r:id="rId47"/>
    <p:sldId id="296" r:id="rId48"/>
    <p:sldId id="305" r:id="rId49"/>
    <p:sldId id="306" r:id="rId50"/>
    <p:sldId id="307" r:id="rId51"/>
    <p:sldId id="308" r:id="rId52"/>
    <p:sldId id="310" r:id="rId53"/>
    <p:sldId id="311" r:id="rId54"/>
    <p:sldId id="312" r:id="rId55"/>
    <p:sldId id="313" r:id="rId56"/>
    <p:sldId id="309" r:id="rId57"/>
    <p:sldId id="314" r:id="rId58"/>
    <p:sldId id="297" r:id="rId59"/>
    <p:sldId id="29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69802-BA54-4506-9245-C3887665964C}" v="201" dt="2023-01-23T07:19:36.1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1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2B03B-7077-46E4-A538-9599C14FC1D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43B5DFF-89E6-405E-88CE-8F569F1FEBF8}">
      <dgm:prSet/>
      <dgm:spPr/>
      <dgm:t>
        <a:bodyPr/>
        <a:lstStyle/>
        <a:p>
          <a:r>
            <a:rPr lang="en-US" i="1"/>
            <a:t>chown owner_name file_name</a:t>
          </a:r>
          <a:endParaRPr lang="en-US"/>
        </a:p>
      </dgm:t>
    </dgm:pt>
    <dgm:pt modelId="{02DF8ED2-35A5-4472-BA5D-2E7C789BA215}" type="parTrans" cxnId="{DF35152E-2790-4DF5-9CDC-257E8A4444A6}">
      <dgm:prSet/>
      <dgm:spPr/>
      <dgm:t>
        <a:bodyPr/>
        <a:lstStyle/>
        <a:p>
          <a:endParaRPr lang="en-US"/>
        </a:p>
      </dgm:t>
    </dgm:pt>
    <dgm:pt modelId="{7DE363EA-565D-4028-A7DD-F025A0FE33CF}" type="sibTrans" cxnId="{DF35152E-2790-4DF5-9CDC-257E8A4444A6}">
      <dgm:prSet/>
      <dgm:spPr/>
      <dgm:t>
        <a:bodyPr/>
        <a:lstStyle/>
        <a:p>
          <a:endParaRPr lang="en-US"/>
        </a:p>
      </dgm:t>
    </dgm:pt>
    <dgm:pt modelId="{49E2FE00-1244-4FBC-AA36-97E7BF6AD5C0}">
      <dgm:prSet/>
      <dgm:spPr/>
      <dgm:t>
        <a:bodyPr/>
        <a:lstStyle/>
        <a:p>
          <a:r>
            <a:rPr lang="en-US" i="1"/>
            <a:t>chown amandeep file1.txt</a:t>
          </a:r>
          <a:endParaRPr lang="en-US"/>
        </a:p>
      </dgm:t>
    </dgm:pt>
    <dgm:pt modelId="{099DD2D4-7229-49F4-A8C2-3CAEAC1DA0AC}" type="parTrans" cxnId="{43A8F9EE-8A51-451D-97C7-E070CA1E6D1D}">
      <dgm:prSet/>
      <dgm:spPr/>
      <dgm:t>
        <a:bodyPr/>
        <a:lstStyle/>
        <a:p>
          <a:endParaRPr lang="en-US"/>
        </a:p>
      </dgm:t>
    </dgm:pt>
    <dgm:pt modelId="{E7BA5ADB-B80A-45EC-8848-167BD4B5955B}" type="sibTrans" cxnId="{43A8F9EE-8A51-451D-97C7-E070CA1E6D1D}">
      <dgm:prSet/>
      <dgm:spPr/>
      <dgm:t>
        <a:bodyPr/>
        <a:lstStyle/>
        <a:p>
          <a:endParaRPr lang="en-US"/>
        </a:p>
      </dgm:t>
    </dgm:pt>
    <dgm:pt modelId="{D6780940-0F40-4A83-9B00-3D86A549FDF0}">
      <dgm:prSet/>
      <dgm:spPr/>
      <dgm:t>
        <a:bodyPr/>
        <a:lstStyle/>
        <a:p>
          <a:r>
            <a:rPr lang="en-US" i="1"/>
            <a:t>sudo chown root file1.txt</a:t>
          </a:r>
          <a:endParaRPr lang="en-US"/>
        </a:p>
      </dgm:t>
    </dgm:pt>
    <dgm:pt modelId="{937F9C7C-5786-4C27-A6E3-F7D390B6B5FF}" type="parTrans" cxnId="{FC8CCBE6-232E-4DE0-B5FE-6AD0DF3C51AE}">
      <dgm:prSet/>
      <dgm:spPr/>
      <dgm:t>
        <a:bodyPr/>
        <a:lstStyle/>
        <a:p>
          <a:endParaRPr lang="en-US"/>
        </a:p>
      </dgm:t>
    </dgm:pt>
    <dgm:pt modelId="{07FF2EC5-0A62-40A4-B41F-8E9D843C302D}" type="sibTrans" cxnId="{FC8CCBE6-232E-4DE0-B5FE-6AD0DF3C51AE}">
      <dgm:prSet/>
      <dgm:spPr/>
      <dgm:t>
        <a:bodyPr/>
        <a:lstStyle/>
        <a:p>
          <a:endParaRPr lang="en-US"/>
        </a:p>
      </dgm:t>
    </dgm:pt>
    <dgm:pt modelId="{E8AC6D79-D209-47BA-B654-E2CF4383A8F2}" type="pres">
      <dgm:prSet presAssocID="{B802B03B-7077-46E4-A538-9599C14FC1DA}" presName="linear" presStyleCnt="0">
        <dgm:presLayoutVars>
          <dgm:animLvl val="lvl"/>
          <dgm:resizeHandles val="exact"/>
        </dgm:presLayoutVars>
      </dgm:prSet>
      <dgm:spPr/>
    </dgm:pt>
    <dgm:pt modelId="{7D78C2F2-6949-43AF-B3BC-14ECD4865481}" type="pres">
      <dgm:prSet presAssocID="{443B5DFF-89E6-405E-88CE-8F569F1FEBF8}" presName="parentText" presStyleLbl="node1" presStyleIdx="0" presStyleCnt="3">
        <dgm:presLayoutVars>
          <dgm:chMax val="0"/>
          <dgm:bulletEnabled val="1"/>
        </dgm:presLayoutVars>
      </dgm:prSet>
      <dgm:spPr/>
    </dgm:pt>
    <dgm:pt modelId="{655B4EB4-D82D-4CE0-A390-C02707060E4F}" type="pres">
      <dgm:prSet presAssocID="{7DE363EA-565D-4028-A7DD-F025A0FE33CF}" presName="spacer" presStyleCnt="0"/>
      <dgm:spPr/>
    </dgm:pt>
    <dgm:pt modelId="{CAECA514-27D4-41DE-AF2F-5088CF5C41CD}" type="pres">
      <dgm:prSet presAssocID="{49E2FE00-1244-4FBC-AA36-97E7BF6AD5C0}" presName="parentText" presStyleLbl="node1" presStyleIdx="1" presStyleCnt="3">
        <dgm:presLayoutVars>
          <dgm:chMax val="0"/>
          <dgm:bulletEnabled val="1"/>
        </dgm:presLayoutVars>
      </dgm:prSet>
      <dgm:spPr/>
    </dgm:pt>
    <dgm:pt modelId="{75CA274E-08B8-4961-BCEA-4F1A5FCC73CA}" type="pres">
      <dgm:prSet presAssocID="{E7BA5ADB-B80A-45EC-8848-167BD4B5955B}" presName="spacer" presStyleCnt="0"/>
      <dgm:spPr/>
    </dgm:pt>
    <dgm:pt modelId="{0863D5EA-4EB9-4793-9E6C-2A650F2FA303}" type="pres">
      <dgm:prSet presAssocID="{D6780940-0F40-4A83-9B00-3D86A549FDF0}" presName="parentText" presStyleLbl="node1" presStyleIdx="2" presStyleCnt="3">
        <dgm:presLayoutVars>
          <dgm:chMax val="0"/>
          <dgm:bulletEnabled val="1"/>
        </dgm:presLayoutVars>
      </dgm:prSet>
      <dgm:spPr/>
    </dgm:pt>
  </dgm:ptLst>
  <dgm:cxnLst>
    <dgm:cxn modelId="{DF35152E-2790-4DF5-9CDC-257E8A4444A6}" srcId="{B802B03B-7077-46E4-A538-9599C14FC1DA}" destId="{443B5DFF-89E6-405E-88CE-8F569F1FEBF8}" srcOrd="0" destOrd="0" parTransId="{02DF8ED2-35A5-4472-BA5D-2E7C789BA215}" sibTransId="{7DE363EA-565D-4028-A7DD-F025A0FE33CF}"/>
    <dgm:cxn modelId="{28029243-5C5D-4B74-9649-B732B0429693}" type="presOf" srcId="{49E2FE00-1244-4FBC-AA36-97E7BF6AD5C0}" destId="{CAECA514-27D4-41DE-AF2F-5088CF5C41CD}" srcOrd="0" destOrd="0" presId="urn:microsoft.com/office/officeart/2005/8/layout/vList2"/>
    <dgm:cxn modelId="{7215D548-5D94-408A-8302-843BFB111072}" type="presOf" srcId="{B802B03B-7077-46E4-A538-9599C14FC1DA}" destId="{E8AC6D79-D209-47BA-B654-E2CF4383A8F2}" srcOrd="0" destOrd="0" presId="urn:microsoft.com/office/officeart/2005/8/layout/vList2"/>
    <dgm:cxn modelId="{89D95A6C-1945-40FE-8490-38A15451AE6E}" type="presOf" srcId="{443B5DFF-89E6-405E-88CE-8F569F1FEBF8}" destId="{7D78C2F2-6949-43AF-B3BC-14ECD4865481}" srcOrd="0" destOrd="0" presId="urn:microsoft.com/office/officeart/2005/8/layout/vList2"/>
    <dgm:cxn modelId="{055BE7BC-18D8-4FF0-A9D1-3759F837252E}" type="presOf" srcId="{D6780940-0F40-4A83-9B00-3D86A549FDF0}" destId="{0863D5EA-4EB9-4793-9E6C-2A650F2FA303}" srcOrd="0" destOrd="0" presId="urn:microsoft.com/office/officeart/2005/8/layout/vList2"/>
    <dgm:cxn modelId="{FC8CCBE6-232E-4DE0-B5FE-6AD0DF3C51AE}" srcId="{B802B03B-7077-46E4-A538-9599C14FC1DA}" destId="{D6780940-0F40-4A83-9B00-3D86A549FDF0}" srcOrd="2" destOrd="0" parTransId="{937F9C7C-5786-4C27-A6E3-F7D390B6B5FF}" sibTransId="{07FF2EC5-0A62-40A4-B41F-8E9D843C302D}"/>
    <dgm:cxn modelId="{43A8F9EE-8A51-451D-97C7-E070CA1E6D1D}" srcId="{B802B03B-7077-46E4-A538-9599C14FC1DA}" destId="{49E2FE00-1244-4FBC-AA36-97E7BF6AD5C0}" srcOrd="1" destOrd="0" parTransId="{099DD2D4-7229-49F4-A8C2-3CAEAC1DA0AC}" sibTransId="{E7BA5ADB-B80A-45EC-8848-167BD4B5955B}"/>
    <dgm:cxn modelId="{AAC42F66-401C-4A00-A3AB-DB930E90D577}" type="presParOf" srcId="{E8AC6D79-D209-47BA-B654-E2CF4383A8F2}" destId="{7D78C2F2-6949-43AF-B3BC-14ECD4865481}" srcOrd="0" destOrd="0" presId="urn:microsoft.com/office/officeart/2005/8/layout/vList2"/>
    <dgm:cxn modelId="{C31EA50F-3BA7-4DD4-B0EC-C01D1791203B}" type="presParOf" srcId="{E8AC6D79-D209-47BA-B654-E2CF4383A8F2}" destId="{655B4EB4-D82D-4CE0-A390-C02707060E4F}" srcOrd="1" destOrd="0" presId="urn:microsoft.com/office/officeart/2005/8/layout/vList2"/>
    <dgm:cxn modelId="{4EE466DF-F549-416E-8BA9-B34F5981820A}" type="presParOf" srcId="{E8AC6D79-D209-47BA-B654-E2CF4383A8F2}" destId="{CAECA514-27D4-41DE-AF2F-5088CF5C41CD}" srcOrd="2" destOrd="0" presId="urn:microsoft.com/office/officeart/2005/8/layout/vList2"/>
    <dgm:cxn modelId="{C9223D9C-A357-4B5D-B662-F5609CB2B119}" type="presParOf" srcId="{E8AC6D79-D209-47BA-B654-E2CF4383A8F2}" destId="{75CA274E-08B8-4961-BCEA-4F1A5FCC73CA}" srcOrd="3" destOrd="0" presId="urn:microsoft.com/office/officeart/2005/8/layout/vList2"/>
    <dgm:cxn modelId="{37DAB0C0-83D0-4A68-B4DD-187895EA8DE4}" type="presParOf" srcId="{E8AC6D79-D209-47BA-B654-E2CF4383A8F2}" destId="{0863D5EA-4EB9-4793-9E6C-2A650F2FA30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8C2F2-6949-43AF-B3BC-14ECD4865481}">
      <dsp:nvSpPr>
        <dsp:cNvPr id="0" name=""/>
        <dsp:cNvSpPr/>
      </dsp:nvSpPr>
      <dsp:spPr>
        <a:xfrm>
          <a:off x="0" y="3850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i="1" kern="1200"/>
            <a:t>chown owner_name file_name</a:t>
          </a:r>
          <a:endParaRPr lang="en-US" sz="5500" kern="1200"/>
        </a:p>
      </dsp:txBody>
      <dsp:txXfrm>
        <a:off x="64397" y="102903"/>
        <a:ext cx="10386806" cy="1190381"/>
      </dsp:txXfrm>
    </dsp:sp>
    <dsp:sp modelId="{CAECA514-27D4-41DE-AF2F-5088CF5C41CD}">
      <dsp:nvSpPr>
        <dsp:cNvPr id="0" name=""/>
        <dsp:cNvSpPr/>
      </dsp:nvSpPr>
      <dsp:spPr>
        <a:xfrm>
          <a:off x="0" y="1516081"/>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i="1" kern="1200"/>
            <a:t>chown amandeep file1.txt</a:t>
          </a:r>
          <a:endParaRPr lang="en-US" sz="5500" kern="1200"/>
        </a:p>
      </dsp:txBody>
      <dsp:txXfrm>
        <a:off x="64397" y="1580478"/>
        <a:ext cx="10386806" cy="1190381"/>
      </dsp:txXfrm>
    </dsp:sp>
    <dsp:sp modelId="{0863D5EA-4EB9-4793-9E6C-2A650F2FA303}">
      <dsp:nvSpPr>
        <dsp:cNvPr id="0" name=""/>
        <dsp:cNvSpPr/>
      </dsp:nvSpPr>
      <dsp:spPr>
        <a:xfrm>
          <a:off x="0" y="299365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i="1" kern="1200"/>
            <a:t>sudo chown root file1.txt</a:t>
          </a:r>
          <a:endParaRPr lang="en-US" sz="5500" kern="1200"/>
        </a:p>
      </dsp:txBody>
      <dsp:txXfrm>
        <a:off x="64397" y="3058053"/>
        <a:ext cx="10386806" cy="11903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tecmint.com/how-to-check-disk-space-in-linu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tecmint.com/check-linux-disk-usage-of-files-and-directori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javatpoint.com/linux-tutoria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ecmint.com/manage-services-using-systemd-and-systemctl-in-linu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ata concept">
            <a:extLst>
              <a:ext uri="{FF2B5EF4-FFF2-40B4-BE49-F238E27FC236}">
                <a16:creationId xmlns:a16="http://schemas.microsoft.com/office/drawing/2014/main" id="{78F8A9D2-9F6A-B6F2-0B2F-146B17B3BDB2}"/>
              </a:ext>
            </a:extLst>
          </p:cNvPr>
          <p:cNvPicPr>
            <a:picLocks noChangeAspect="1"/>
          </p:cNvPicPr>
          <p:nvPr/>
        </p:nvPicPr>
        <p:blipFill rotWithShape="1">
          <a:blip r:embed="rId2"/>
          <a:srcRect t="3959" r="-2" b="21039"/>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ctrTitle"/>
          </p:nvPr>
        </p:nvSpPr>
        <p:spPr>
          <a:xfrm>
            <a:off x="8022021" y="3231931"/>
            <a:ext cx="3852041" cy="1834056"/>
          </a:xfrm>
        </p:spPr>
        <p:txBody>
          <a:bodyPr>
            <a:normAutofit/>
          </a:bodyPr>
          <a:lstStyle/>
          <a:p>
            <a:r>
              <a:rPr lang="en-US" sz="4000">
                <a:cs typeface="Calibri Light"/>
              </a:rPr>
              <a:t>Linux commands</a:t>
            </a:r>
            <a:endParaRPr lang="en-US" sz="4000"/>
          </a:p>
        </p:txBody>
      </p:sp>
      <p:sp>
        <p:nvSpPr>
          <p:cNvPr id="3" name="Subtitle 2"/>
          <p:cNvSpPr>
            <a:spLocks noGrp="1"/>
          </p:cNvSpPr>
          <p:nvPr>
            <p:ph type="subTitle" idx="1"/>
          </p:nvPr>
        </p:nvSpPr>
        <p:spPr>
          <a:xfrm>
            <a:off x="7782910" y="5242675"/>
            <a:ext cx="4330262" cy="683284"/>
          </a:xfrm>
        </p:spPr>
        <p:txBody>
          <a:bodyPr>
            <a:normAutofit/>
          </a:bodyPr>
          <a:lstStyle/>
          <a:p>
            <a:endParaRPr lang="en-US" sz="2000"/>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C2E0-0318-74A7-082B-98005FA0F593}"/>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4AFF4C-36C7-8C94-9F03-3F32160AD0C9}"/>
              </a:ext>
            </a:extLst>
          </p:cNvPr>
          <p:cNvSpPr>
            <a:spLocks noGrp="1"/>
          </p:cNvSpPr>
          <p:nvPr>
            <p:ph idx="1"/>
          </p:nvPr>
        </p:nvSpPr>
        <p:spPr>
          <a:xfrm>
            <a:off x="1653363" y="2176272"/>
            <a:ext cx="9367204" cy="4041648"/>
          </a:xfrm>
        </p:spPr>
        <p:txBody>
          <a:bodyPr vert="horz" lIns="91440" tIns="45720" rIns="91440" bIns="45720" rtlCol="0" anchor="t">
            <a:normAutofit/>
          </a:bodyPr>
          <a:lstStyle/>
          <a:p>
            <a:pPr marL="0" indent="0">
              <a:buNone/>
            </a:pPr>
            <a:r>
              <a:rPr lang="en-US" sz="2400" i="1">
                <a:ea typeface="+mn-lt"/>
                <a:cs typeface="+mn-lt"/>
              </a:rPr>
              <a:t>$lsof [option][user name]</a:t>
            </a:r>
          </a:p>
          <a:p>
            <a:pPr marL="0" indent="0">
              <a:buNone/>
            </a:pPr>
            <a:endParaRPr lang="en-US" sz="2400" i="1">
              <a:latin typeface="Consolas"/>
              <a:cs typeface="Calibri" panose="020F0502020204030204"/>
            </a:endParaRPr>
          </a:p>
          <a:p>
            <a:pPr marL="0" indent="0">
              <a:buFont typeface="Arial"/>
              <a:buNone/>
            </a:pPr>
            <a:r>
              <a:rPr lang="en-US" sz="2400" i="1">
                <a:latin typeface="Consolas"/>
                <a:cs typeface="Calibri" panose="020F0502020204030204"/>
              </a:rPr>
              <a:t>lsof -u username</a:t>
            </a:r>
            <a:endParaRPr lang="en-US" sz="2400">
              <a:cs typeface="Calibri" panose="020F0502020204030204"/>
            </a:endParaRPr>
          </a:p>
          <a:p>
            <a:pPr marL="0" indent="0">
              <a:buNone/>
            </a:pPr>
            <a:endParaRPr lang="en-US" sz="2400" i="1">
              <a:cs typeface="Calibri" panose="020F0502020204030204"/>
            </a:endParaRPr>
          </a:p>
        </p:txBody>
      </p:sp>
    </p:spTree>
    <p:extLst>
      <p:ext uri="{BB962C8B-B14F-4D97-AF65-F5344CB8AC3E}">
        <p14:creationId xmlns:p14="http://schemas.microsoft.com/office/powerpoint/2010/main" val="22851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olume sliders">
            <a:extLst>
              <a:ext uri="{FF2B5EF4-FFF2-40B4-BE49-F238E27FC236}">
                <a16:creationId xmlns:a16="http://schemas.microsoft.com/office/drawing/2014/main" id="{EB35EB72-BD30-68FB-B024-F5407E983E34}"/>
              </a:ext>
            </a:extLst>
          </p:cNvPr>
          <p:cNvPicPr>
            <a:picLocks noChangeAspect="1"/>
          </p:cNvPicPr>
          <p:nvPr/>
        </p:nvPicPr>
        <p:blipFill rotWithShape="1">
          <a:blip r:embed="rId2"/>
          <a:srcRect l="5623" r="9825" b="11"/>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1" name="Freeform: Shape 10">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85CEF3-8AEE-701D-AF6B-833CCBE1D1C1}"/>
              </a:ext>
            </a:extLst>
          </p:cNvPr>
          <p:cNvSpPr>
            <a:spLocks noGrp="1"/>
          </p:cNvSpPr>
          <p:nvPr>
            <p:ph type="title"/>
          </p:nvPr>
        </p:nvSpPr>
        <p:spPr>
          <a:xfrm>
            <a:off x="841248" y="365759"/>
            <a:ext cx="7769352" cy="1325880"/>
          </a:xfrm>
        </p:spPr>
        <p:txBody>
          <a:bodyPr anchor="ctr">
            <a:normAutofit/>
          </a:bodyPr>
          <a:lstStyle/>
          <a:p>
            <a:endParaRPr lang="en-US">
              <a:solidFill>
                <a:schemeClr val="bg1"/>
              </a:solidFill>
            </a:endParaRPr>
          </a:p>
        </p:txBody>
      </p:sp>
      <p:sp>
        <p:nvSpPr>
          <p:cNvPr id="13" name="Freeform: Shape 12">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C03B146-CB5D-AAC6-CF67-79C3AD8950B0}"/>
              </a:ext>
            </a:extLst>
          </p:cNvPr>
          <p:cNvSpPr>
            <a:spLocks noGrp="1"/>
          </p:cNvSpPr>
          <p:nvPr>
            <p:ph idx="1"/>
          </p:nvPr>
        </p:nvSpPr>
        <p:spPr>
          <a:xfrm>
            <a:off x="841248" y="2209800"/>
            <a:ext cx="5887479" cy="4010025"/>
          </a:xfrm>
        </p:spPr>
        <p:txBody>
          <a:bodyPr vert="horz" lIns="91440" tIns="45720" rIns="91440" bIns="45720" rtlCol="0" anchor="t">
            <a:normAutofit/>
          </a:bodyPr>
          <a:lstStyle/>
          <a:p>
            <a:r>
              <a:rPr lang="en-US" sz="2000" b="1">
                <a:solidFill>
                  <a:srgbClr val="FFFFFF"/>
                </a:solidFill>
                <a:ea typeface="+mn-lt"/>
                <a:cs typeface="+mn-lt"/>
              </a:rPr>
              <a:t>ifconfig</a:t>
            </a:r>
            <a:r>
              <a:rPr lang="en-US" sz="2000">
                <a:solidFill>
                  <a:srgbClr val="FFFFFF"/>
                </a:solidFill>
                <a:ea typeface="+mn-lt"/>
                <a:cs typeface="+mn-lt"/>
              </a:rPr>
              <a:t>(interface configuration) command is used to configure the kernel-resident network interfaces. It is used at the boot time to set up the interfaces as necessary. After that, it is usually used when needed during debugging or when you need system tuning. Also, this command is used to assign the IP address and netmask to an interface or to enable or disable a given interface.</a:t>
            </a:r>
            <a:endParaRPr lang="en-US" sz="2000">
              <a:solidFill>
                <a:srgbClr val="FFFFFF"/>
              </a:solidFill>
            </a:endParaRPr>
          </a:p>
        </p:txBody>
      </p:sp>
    </p:spTree>
    <p:extLst>
      <p:ext uri="{BB962C8B-B14F-4D97-AF65-F5344CB8AC3E}">
        <p14:creationId xmlns:p14="http://schemas.microsoft.com/office/powerpoint/2010/main" val="22604160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BB3B-E2D1-50C8-0AF4-F02B242BC734}"/>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04DAF32-7AD8-F74A-69C5-15A6C68D5545}"/>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b="1">
                <a:ea typeface="+mn-lt"/>
                <a:cs typeface="+mn-lt"/>
              </a:rPr>
              <a:t>-a : </a:t>
            </a:r>
            <a:r>
              <a:rPr lang="en-US" sz="2400">
                <a:ea typeface="+mn-lt"/>
                <a:cs typeface="+mn-lt"/>
              </a:rPr>
              <a:t>This option is used to display all the interfaces available, even if they are down.</a:t>
            </a:r>
            <a:endParaRPr lang="en-US" sz="2400">
              <a:cs typeface="Calibri" panose="020F0502020204030204"/>
            </a:endParaRPr>
          </a:p>
          <a:p>
            <a:pPr marL="0" indent="0">
              <a:buNone/>
            </a:pPr>
            <a:r>
              <a:rPr lang="en-US" sz="2400" b="1">
                <a:ea typeface="+mn-lt"/>
                <a:cs typeface="+mn-lt"/>
              </a:rPr>
              <a:t>Syntax:</a:t>
            </a:r>
            <a:endParaRPr lang="en-US" sz="2400">
              <a:cs typeface="Calibri" panose="020F0502020204030204"/>
            </a:endParaRPr>
          </a:p>
          <a:p>
            <a:pPr marL="0" indent="0">
              <a:buNone/>
            </a:pPr>
            <a:r>
              <a:rPr lang="en-US" sz="2400" i="1">
                <a:latin typeface="Consolas"/>
              </a:rPr>
              <a:t>ifconfig -a</a:t>
            </a:r>
            <a:endParaRPr lang="en-US" sz="2400">
              <a:cs typeface="Calibri"/>
            </a:endParaRPr>
          </a:p>
          <a:p>
            <a:endParaRPr lang="en-US" sz="2400">
              <a:cs typeface="Calibri"/>
            </a:endParaRPr>
          </a:p>
        </p:txBody>
      </p:sp>
    </p:spTree>
    <p:extLst>
      <p:ext uri="{BB962C8B-B14F-4D97-AF65-F5344CB8AC3E}">
        <p14:creationId xmlns:p14="http://schemas.microsoft.com/office/powerpoint/2010/main" val="350722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922C-81FF-FD43-62F8-11C3EB5B8D81}"/>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5EE5FCD-4010-69D3-3A97-0A9581770A79}"/>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b="1">
                <a:ea typeface="+mn-lt"/>
                <a:cs typeface="+mn-lt"/>
              </a:rPr>
              <a:t>-s : </a:t>
            </a:r>
            <a:r>
              <a:rPr lang="en-US" sz="2400">
                <a:ea typeface="+mn-lt"/>
                <a:cs typeface="+mn-lt"/>
              </a:rPr>
              <a:t>Display a short list, instead of details.</a:t>
            </a:r>
            <a:endParaRPr lang="en-US" sz="2400">
              <a:cs typeface="Calibri" panose="020F0502020204030204"/>
            </a:endParaRPr>
          </a:p>
          <a:p>
            <a:pPr marL="0" indent="0">
              <a:buNone/>
            </a:pPr>
            <a:r>
              <a:rPr lang="en-US" sz="2400" b="1">
                <a:ea typeface="+mn-lt"/>
                <a:cs typeface="+mn-lt"/>
              </a:rPr>
              <a:t>Syntax:</a:t>
            </a:r>
            <a:endParaRPr lang="en-US" sz="2400">
              <a:cs typeface="Calibri" panose="020F0502020204030204"/>
            </a:endParaRPr>
          </a:p>
          <a:p>
            <a:pPr marL="0" indent="0">
              <a:buNone/>
            </a:pPr>
            <a:r>
              <a:rPr lang="en-US" sz="2400" i="1">
                <a:latin typeface="Consolas"/>
              </a:rPr>
              <a:t>ifconfig -s</a:t>
            </a:r>
            <a:endParaRPr lang="en-US" sz="2400">
              <a:cs typeface="Calibri"/>
            </a:endParaRPr>
          </a:p>
          <a:p>
            <a:endParaRPr lang="en-US" sz="2400">
              <a:cs typeface="Calibri"/>
            </a:endParaRPr>
          </a:p>
        </p:txBody>
      </p:sp>
    </p:spTree>
    <p:extLst>
      <p:ext uri="{BB962C8B-B14F-4D97-AF65-F5344CB8AC3E}">
        <p14:creationId xmlns:p14="http://schemas.microsoft.com/office/powerpoint/2010/main" val="33872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033C-72CB-4235-6E41-57BBD44B1F96}"/>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3CAE5E-8E8F-5EA6-235A-EAFD86F38FBB}"/>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b="1">
                <a:ea typeface="+mn-lt"/>
                <a:cs typeface="+mn-lt"/>
              </a:rPr>
              <a:t>id command</a:t>
            </a:r>
            <a:r>
              <a:rPr lang="en-US" sz="2400">
                <a:ea typeface="+mn-lt"/>
                <a:cs typeface="+mn-lt"/>
              </a:rPr>
              <a:t> in Linux is used to find out user and group names and numeric ID’s (UID or group ID) of the current user or any other user in the server. This command is useful to find out the following information as listed below:</a:t>
            </a:r>
            <a:endParaRPr lang="en-US" sz="2400">
              <a:cs typeface="Calibri" panose="020F0502020204030204"/>
            </a:endParaRPr>
          </a:p>
          <a:p>
            <a:pPr lvl="1"/>
            <a:r>
              <a:rPr lang="en-US" dirty="0">
                <a:ea typeface="+mn-lt"/>
                <a:cs typeface="+mn-lt"/>
              </a:rPr>
              <a:t>User name and real user id.</a:t>
            </a:r>
            <a:endParaRPr lang="en-US" dirty="0">
              <a:cs typeface="Calibri"/>
            </a:endParaRPr>
          </a:p>
          <a:p>
            <a:pPr lvl="1"/>
            <a:r>
              <a:rPr lang="en-US" dirty="0">
                <a:ea typeface="+mn-lt"/>
                <a:cs typeface="+mn-lt"/>
              </a:rPr>
              <a:t>Find out the specific Users UID.</a:t>
            </a:r>
            <a:endParaRPr lang="en-US" dirty="0">
              <a:cs typeface="Calibri"/>
            </a:endParaRPr>
          </a:p>
          <a:p>
            <a:pPr lvl="1"/>
            <a:r>
              <a:rPr lang="en-US" dirty="0">
                <a:ea typeface="+mn-lt"/>
                <a:cs typeface="+mn-lt"/>
              </a:rPr>
              <a:t>Show the UID and all groups associated with a user.</a:t>
            </a:r>
            <a:endParaRPr lang="en-US" dirty="0">
              <a:cs typeface="Calibri"/>
            </a:endParaRPr>
          </a:p>
          <a:p>
            <a:pPr lvl="1"/>
            <a:r>
              <a:rPr lang="en-US" dirty="0">
                <a:ea typeface="+mn-lt"/>
                <a:cs typeface="+mn-lt"/>
              </a:rPr>
              <a:t>List out all the groups a user belongs to.</a:t>
            </a:r>
            <a:endParaRPr lang="en-US" dirty="0">
              <a:cs typeface="Calibri"/>
            </a:endParaRPr>
          </a:p>
          <a:p>
            <a:pPr lvl="1"/>
            <a:r>
              <a:rPr lang="en-US" dirty="0">
                <a:ea typeface="+mn-lt"/>
                <a:cs typeface="+mn-lt"/>
              </a:rPr>
              <a:t>Display security context of the current user.</a:t>
            </a:r>
            <a:endParaRPr lang="en-US" dirty="0">
              <a:cs typeface="Calibri"/>
            </a:endParaRPr>
          </a:p>
          <a:p>
            <a:endParaRPr lang="en-US" sz="2400">
              <a:cs typeface="Calibri"/>
            </a:endParaRPr>
          </a:p>
        </p:txBody>
      </p:sp>
    </p:spTree>
    <p:extLst>
      <p:ext uri="{BB962C8B-B14F-4D97-AF65-F5344CB8AC3E}">
        <p14:creationId xmlns:p14="http://schemas.microsoft.com/office/powerpoint/2010/main" val="333800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5C3F7-1F72-BB73-17BB-C0030A6BFD47}"/>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704ACA5-757E-A710-AB40-E0A22323C26D}"/>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i="1">
                <a:latin typeface="Consolas"/>
              </a:rPr>
              <a:t>id [OPTION]… [USER]</a:t>
            </a:r>
            <a:endParaRPr lang="en-US" sz="2400">
              <a:cs typeface="Calibri" panose="020F0502020204030204"/>
            </a:endParaRPr>
          </a:p>
          <a:p>
            <a:pPr marL="0" indent="0">
              <a:buNone/>
            </a:pPr>
            <a:r>
              <a:rPr lang="en-US" sz="2400" b="1">
                <a:ea typeface="+mn-lt"/>
                <a:cs typeface="+mn-lt"/>
              </a:rPr>
              <a:t>Options:</a:t>
            </a:r>
            <a:endParaRPr lang="en-US" sz="2400">
              <a:cs typeface="Calibri" panose="020F0502020204030204"/>
            </a:endParaRPr>
          </a:p>
          <a:p>
            <a:pPr lvl="1"/>
            <a:r>
              <a:rPr lang="en-US" b="1" i="1" dirty="0">
                <a:ea typeface="+mn-lt"/>
                <a:cs typeface="+mn-lt"/>
              </a:rPr>
              <a:t>-g</a:t>
            </a:r>
            <a:r>
              <a:rPr lang="en-US" dirty="0">
                <a:ea typeface="+mn-lt"/>
                <a:cs typeface="+mn-lt"/>
              </a:rPr>
              <a:t>: Print only the effective group id.</a:t>
            </a:r>
            <a:endParaRPr lang="en-US">
              <a:cs typeface="Calibri"/>
            </a:endParaRPr>
          </a:p>
          <a:p>
            <a:pPr lvl="1"/>
            <a:r>
              <a:rPr lang="en-US" b="1" i="1" dirty="0">
                <a:ea typeface="+mn-lt"/>
                <a:cs typeface="+mn-lt"/>
              </a:rPr>
              <a:t>-G</a:t>
            </a:r>
            <a:r>
              <a:rPr lang="en-US" dirty="0">
                <a:ea typeface="+mn-lt"/>
                <a:cs typeface="+mn-lt"/>
              </a:rPr>
              <a:t>: Print all Group ID’s.</a:t>
            </a:r>
            <a:endParaRPr lang="en-US">
              <a:cs typeface="Calibri"/>
            </a:endParaRPr>
          </a:p>
          <a:p>
            <a:pPr lvl="1"/>
            <a:r>
              <a:rPr lang="en-US" b="1" i="1" dirty="0">
                <a:ea typeface="+mn-lt"/>
                <a:cs typeface="+mn-lt"/>
              </a:rPr>
              <a:t>-n</a:t>
            </a:r>
            <a:r>
              <a:rPr lang="en-US" dirty="0">
                <a:ea typeface="+mn-lt"/>
                <a:cs typeface="+mn-lt"/>
              </a:rPr>
              <a:t>: Prints name instead of a number.</a:t>
            </a:r>
            <a:endParaRPr lang="en-US">
              <a:cs typeface="Calibri"/>
            </a:endParaRPr>
          </a:p>
          <a:p>
            <a:pPr lvl="1"/>
            <a:r>
              <a:rPr lang="en-US" b="1" i="1" dirty="0">
                <a:ea typeface="+mn-lt"/>
                <a:cs typeface="+mn-lt"/>
              </a:rPr>
              <a:t>-r</a:t>
            </a:r>
            <a:r>
              <a:rPr lang="en-US" dirty="0">
                <a:ea typeface="+mn-lt"/>
                <a:cs typeface="+mn-lt"/>
              </a:rPr>
              <a:t>: Prints real ID instead of numbers.</a:t>
            </a:r>
            <a:endParaRPr lang="en-US">
              <a:cs typeface="Calibri"/>
            </a:endParaRPr>
          </a:p>
          <a:p>
            <a:pPr lvl="1"/>
            <a:r>
              <a:rPr lang="en-US" b="1" i="1" dirty="0">
                <a:ea typeface="+mn-lt"/>
                <a:cs typeface="+mn-lt"/>
              </a:rPr>
              <a:t>-u</a:t>
            </a:r>
            <a:r>
              <a:rPr lang="en-US" dirty="0">
                <a:ea typeface="+mn-lt"/>
                <a:cs typeface="+mn-lt"/>
              </a:rPr>
              <a:t>: Prints only the effective user ID.</a:t>
            </a:r>
            <a:endParaRPr lang="en-US">
              <a:cs typeface="Calibri"/>
            </a:endParaRPr>
          </a:p>
          <a:p>
            <a:pPr lvl="1"/>
            <a:r>
              <a:rPr lang="en-US" b="1" i="1" dirty="0">
                <a:ea typeface="+mn-lt"/>
                <a:cs typeface="+mn-lt"/>
              </a:rPr>
              <a:t>–help</a:t>
            </a:r>
            <a:r>
              <a:rPr lang="en-US" dirty="0">
                <a:ea typeface="+mn-lt"/>
                <a:cs typeface="+mn-lt"/>
              </a:rPr>
              <a:t>: Display help messages and exit.</a:t>
            </a:r>
            <a:endParaRPr lang="en-US">
              <a:cs typeface="Calibri"/>
            </a:endParaRPr>
          </a:p>
          <a:p>
            <a:pPr lvl="1"/>
            <a:r>
              <a:rPr lang="en-US" b="1" i="1" dirty="0">
                <a:ea typeface="+mn-lt"/>
                <a:cs typeface="+mn-lt"/>
              </a:rPr>
              <a:t>–version</a:t>
            </a:r>
            <a:r>
              <a:rPr lang="en-US" dirty="0">
                <a:ea typeface="+mn-lt"/>
                <a:cs typeface="+mn-lt"/>
              </a:rPr>
              <a:t>: Display the version information and exit.</a:t>
            </a:r>
            <a:endParaRPr lang="en-US">
              <a:cs typeface="Calibri"/>
            </a:endParaRPr>
          </a:p>
          <a:p>
            <a:endParaRPr lang="en-US" sz="2400">
              <a:cs typeface="Calibri"/>
            </a:endParaRPr>
          </a:p>
        </p:txBody>
      </p:sp>
    </p:spTree>
    <p:extLst>
      <p:ext uri="{BB962C8B-B14F-4D97-AF65-F5344CB8AC3E}">
        <p14:creationId xmlns:p14="http://schemas.microsoft.com/office/powerpoint/2010/main" val="198650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BBDF8-78D1-51E3-B36C-89BD793AADD2}"/>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60C5544-C4E7-FA63-E4CB-9564F4A2D801}"/>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b="1">
                <a:ea typeface="+mn-lt"/>
                <a:cs typeface="+mn-lt"/>
              </a:rPr>
              <a:t>cut</a:t>
            </a:r>
            <a:endParaRPr lang="en-US" sz="2400">
              <a:cs typeface="Calibri" panose="020F0502020204030204"/>
            </a:endParaRPr>
          </a:p>
          <a:p>
            <a:pPr marL="0" indent="0">
              <a:buNone/>
            </a:pPr>
            <a:r>
              <a:rPr lang="en-US" sz="2400">
                <a:ea typeface="+mn-lt"/>
                <a:cs typeface="+mn-lt"/>
              </a:rPr>
              <a:t>Cut command is used for extracting a portion of a file using columns and delimiters. If you want to list everything in a selected column, use the “-c” flag with cut command. For example, lets select the first two columns from our demo1.txt file.</a:t>
            </a:r>
            <a:endParaRPr lang="en-US" sz="2400">
              <a:cs typeface="Calibri" panose="020F0502020204030204"/>
            </a:endParaRPr>
          </a:p>
          <a:p>
            <a:pPr marL="0" indent="0">
              <a:buNone/>
            </a:pPr>
            <a:r>
              <a:rPr lang="en-US" sz="2400" i="1">
                <a:latin typeface="Consolas"/>
              </a:rPr>
              <a:t>cut -c1-2 demo1.txt</a:t>
            </a:r>
            <a:endParaRPr lang="en-US" sz="2400">
              <a:cs typeface="Calibri"/>
            </a:endParaRPr>
          </a:p>
          <a:p>
            <a:pPr marL="0" indent="0">
              <a:buNone/>
            </a:pPr>
            <a:endParaRPr lang="en-US" sz="2400">
              <a:cs typeface="Calibri"/>
            </a:endParaRPr>
          </a:p>
        </p:txBody>
      </p:sp>
    </p:spTree>
    <p:extLst>
      <p:ext uri="{BB962C8B-B14F-4D97-AF65-F5344CB8AC3E}">
        <p14:creationId xmlns:p14="http://schemas.microsoft.com/office/powerpoint/2010/main" val="332481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11BE-CE29-C4AE-7DB6-DA8FFFE1F1FC}"/>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0001C01-C210-650B-1A73-11DF4A063F13}"/>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b="1" dirty="0">
                <a:ea typeface="+mn-lt"/>
                <a:cs typeface="+mn-lt"/>
              </a:rPr>
              <a:t>diff</a:t>
            </a:r>
            <a:endParaRPr lang="en-US" sz="2400" dirty="0">
              <a:cs typeface="Calibri" panose="020F0502020204030204"/>
            </a:endParaRPr>
          </a:p>
          <a:p>
            <a:r>
              <a:rPr lang="en-US" sz="2400" dirty="0">
                <a:ea typeface="+mn-lt"/>
                <a:cs typeface="+mn-lt"/>
              </a:rPr>
              <a:t>diff command is used to find the difference between two files. This command analyses the files and prints the lines which are not similar. Lets say we have two files test and test1. you can find the difference between the two files using the following command.</a:t>
            </a:r>
            <a:endParaRPr lang="en-US" sz="2400" dirty="0"/>
          </a:p>
          <a:p>
            <a:pPr marL="0" indent="0">
              <a:buNone/>
            </a:pPr>
            <a:r>
              <a:rPr lang="en-US" sz="2400" dirty="0">
                <a:ea typeface="+mn-lt"/>
                <a:cs typeface="+mn-lt"/>
              </a:rPr>
              <a:t>Syntax –</a:t>
            </a:r>
            <a:endParaRPr lang="en-US" sz="2400" dirty="0">
              <a:cs typeface="Calibri" panose="020F0502020204030204"/>
            </a:endParaRPr>
          </a:p>
          <a:p>
            <a:pPr marL="0" indent="0">
              <a:buNone/>
            </a:pPr>
            <a:r>
              <a:rPr lang="en-US" sz="2400" i="1" dirty="0">
                <a:latin typeface="Consolas"/>
              </a:rPr>
              <a:t>  diff test.txt test1.txt</a:t>
            </a:r>
          </a:p>
          <a:p>
            <a:pPr algn="l" fontAlgn="base">
              <a:buFont typeface="Arial" panose="020B0604020202020204" pitchFamily="34" charset="0"/>
              <a:buChar char="•"/>
            </a:pPr>
            <a:r>
              <a:rPr lang="en-US" sz="1600" b="0" i="0" dirty="0">
                <a:solidFill>
                  <a:srgbClr val="273239"/>
                </a:solidFill>
                <a:effectLst/>
                <a:latin typeface="urw-din"/>
              </a:rPr>
              <a:t>Lines preceded by a </a:t>
            </a:r>
            <a:r>
              <a:rPr lang="en-US" sz="1600" b="1" i="0" dirty="0">
                <a:solidFill>
                  <a:srgbClr val="273239"/>
                </a:solidFill>
                <a:effectLst/>
                <a:latin typeface="urw-din"/>
              </a:rPr>
              <a:t>&lt;</a:t>
            </a:r>
            <a:r>
              <a:rPr lang="en-US" sz="1600" b="0" i="0" dirty="0">
                <a:solidFill>
                  <a:srgbClr val="273239"/>
                </a:solidFill>
                <a:effectLst/>
                <a:latin typeface="urw-din"/>
              </a:rPr>
              <a:t> are lines from the first file.</a:t>
            </a:r>
          </a:p>
          <a:p>
            <a:pPr algn="l" fontAlgn="base">
              <a:buFont typeface="Arial" panose="020B0604020202020204" pitchFamily="34" charset="0"/>
              <a:buChar char="•"/>
            </a:pPr>
            <a:r>
              <a:rPr lang="en-US" sz="1600" b="0" i="0" dirty="0">
                <a:solidFill>
                  <a:srgbClr val="273239"/>
                </a:solidFill>
                <a:effectLst/>
                <a:latin typeface="urw-din"/>
              </a:rPr>
              <a:t>Lines preceded by </a:t>
            </a:r>
            <a:r>
              <a:rPr lang="en-US" sz="1600" b="1" i="0" dirty="0">
                <a:solidFill>
                  <a:srgbClr val="273239"/>
                </a:solidFill>
                <a:effectLst/>
                <a:latin typeface="urw-din"/>
              </a:rPr>
              <a:t>&gt;</a:t>
            </a:r>
            <a:r>
              <a:rPr lang="en-US" sz="1600" b="0" i="0" dirty="0">
                <a:solidFill>
                  <a:srgbClr val="273239"/>
                </a:solidFill>
                <a:effectLst/>
                <a:latin typeface="urw-din"/>
              </a:rPr>
              <a:t> are lines from the second file.</a:t>
            </a:r>
          </a:p>
          <a:p>
            <a:pPr marL="0" indent="0">
              <a:buNone/>
            </a:pP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2915813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5F95-ED98-A2EA-BC1D-88BC1EEBA564}"/>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A43B405-29AC-3232-E908-8B70687DD2BE}"/>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b="1">
                <a:ea typeface="+mn-lt"/>
                <a:cs typeface="+mn-lt"/>
              </a:rPr>
              <a:t>history</a:t>
            </a:r>
            <a:endParaRPr lang="en-US" sz="2400">
              <a:cs typeface="Calibri" panose="020F0502020204030204"/>
            </a:endParaRPr>
          </a:p>
          <a:p>
            <a:r>
              <a:rPr lang="en-US" sz="2400">
                <a:ea typeface="+mn-lt"/>
                <a:cs typeface="+mn-lt"/>
              </a:rPr>
              <a:t>history</a:t>
            </a:r>
            <a:r>
              <a:rPr lang="en-US" sz="2400" i="1">
                <a:ea typeface="+mn-lt"/>
                <a:cs typeface="+mn-lt"/>
              </a:rPr>
              <a:t> </a:t>
            </a:r>
            <a:r>
              <a:rPr lang="en-US" sz="2400">
                <a:ea typeface="+mn-lt"/>
                <a:cs typeface="+mn-lt"/>
              </a:rPr>
              <a:t>command is used to view the previously executed command. This feature was not available in the Bourne shell. Bash and Korn support this feature in which every command executed is treated as the event and is associated with an event number using which they can be recalled and changed if required. These commands are saved in a history file. In Bash shell </a:t>
            </a:r>
            <a:r>
              <a:rPr lang="en-US" sz="2400" b="1">
                <a:ea typeface="+mn-lt"/>
                <a:cs typeface="+mn-lt"/>
              </a:rPr>
              <a:t>history</a:t>
            </a:r>
            <a:r>
              <a:rPr lang="en-US" sz="2400">
                <a:ea typeface="+mn-lt"/>
                <a:cs typeface="+mn-lt"/>
              </a:rPr>
              <a:t> command shows the whole list of the command.</a:t>
            </a:r>
            <a:endParaRPr lang="en-US" sz="2400"/>
          </a:p>
          <a:p>
            <a:endParaRPr lang="en-US" sz="2400">
              <a:cs typeface="Calibri"/>
            </a:endParaRPr>
          </a:p>
        </p:txBody>
      </p:sp>
    </p:spTree>
    <p:extLst>
      <p:ext uri="{BB962C8B-B14F-4D97-AF65-F5344CB8AC3E}">
        <p14:creationId xmlns:p14="http://schemas.microsoft.com/office/powerpoint/2010/main" val="2431833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7E81-1AE2-3C9E-5703-48443C873523}"/>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F7211F8-27DC-3816-27ED-F59D5F6EE678}"/>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b="1">
                <a:ea typeface="+mn-lt"/>
                <a:cs typeface="+mn-lt"/>
              </a:rPr>
              <a:t>free</a:t>
            </a:r>
            <a:endParaRPr lang="en-US" sz="2400">
              <a:cs typeface="Calibri" panose="020F0502020204030204"/>
            </a:endParaRPr>
          </a:p>
          <a:p>
            <a:r>
              <a:rPr lang="en-US" sz="2400">
                <a:ea typeface="+mn-lt"/>
                <a:cs typeface="+mn-lt"/>
              </a:rPr>
              <a:t>In LINUX, there exists a command-line utility for this and that is </a:t>
            </a:r>
            <a:r>
              <a:rPr lang="en-US" sz="2400" b="1">
                <a:ea typeface="+mn-lt"/>
                <a:cs typeface="+mn-lt"/>
              </a:rPr>
              <a:t>free </a:t>
            </a:r>
            <a:r>
              <a:rPr lang="en-US" sz="2400">
                <a:ea typeface="+mn-lt"/>
                <a:cs typeface="+mn-lt"/>
              </a:rPr>
              <a:t>command which displays the total amount of free space available along with the amount of memory used and swap memory in the system, and also the buffers used by the kernel.</a:t>
            </a:r>
            <a:endParaRPr lang="en-US" sz="2400"/>
          </a:p>
          <a:p>
            <a:pPr marL="0" indent="0">
              <a:buNone/>
            </a:pPr>
            <a:r>
              <a:rPr lang="en-US" sz="2400">
                <a:ea typeface="+mn-lt"/>
                <a:cs typeface="+mn-lt"/>
              </a:rPr>
              <a:t>This is pretty much what free command does for you.</a:t>
            </a:r>
            <a:br>
              <a:rPr lang="en-US" sz="2400">
                <a:ea typeface="+mn-lt"/>
                <a:cs typeface="+mn-lt"/>
              </a:rPr>
            </a:br>
            <a:r>
              <a:rPr lang="en-US" sz="2400">
                <a:ea typeface="+mn-lt"/>
                <a:cs typeface="+mn-lt"/>
              </a:rPr>
              <a:t>Syntax:</a:t>
            </a:r>
            <a:endParaRPr lang="en-US" sz="2400">
              <a:cs typeface="Calibri" panose="020F0502020204030204"/>
            </a:endParaRPr>
          </a:p>
          <a:p>
            <a:pPr marL="0" indent="0">
              <a:buNone/>
            </a:pPr>
            <a:r>
              <a:rPr lang="en-US" sz="2400" i="1">
                <a:latin typeface="Consolas"/>
              </a:rPr>
              <a:t>$free [OPTION]</a:t>
            </a:r>
            <a:endParaRPr lang="en-US" sz="2400">
              <a:cs typeface="Calibri"/>
            </a:endParaRPr>
          </a:p>
          <a:p>
            <a:endParaRPr lang="en-US" sz="2400">
              <a:cs typeface="Calibri"/>
            </a:endParaRPr>
          </a:p>
        </p:txBody>
      </p:sp>
    </p:spTree>
    <p:extLst>
      <p:ext uri="{BB962C8B-B14F-4D97-AF65-F5344CB8AC3E}">
        <p14:creationId xmlns:p14="http://schemas.microsoft.com/office/powerpoint/2010/main" val="217383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D788-55BA-369B-8B63-6FB31CB119E6}"/>
              </a:ext>
            </a:extLst>
          </p:cNvPr>
          <p:cNvSpPr>
            <a:spLocks noGrp="1"/>
          </p:cNvSpPr>
          <p:nvPr>
            <p:ph type="title"/>
          </p:nvPr>
        </p:nvSpPr>
        <p:spPr>
          <a:xfrm>
            <a:off x="648929" y="629266"/>
            <a:ext cx="3505495" cy="1622321"/>
          </a:xfrm>
        </p:spPr>
        <p:txBody>
          <a:bodyPr>
            <a:normAutofit/>
          </a:bodyPr>
          <a:lstStyle/>
          <a:p>
            <a:r>
              <a:rPr lang="en-US" b="1" dirty="0">
                <a:ea typeface="+mj-lt"/>
                <a:cs typeface="+mj-lt"/>
              </a:rPr>
              <a:t>grep</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A9005FA9-EE80-71D7-DD07-80D01397A064}"/>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latin typeface="Calibri Light"/>
                <a:cs typeface="Calibri Light"/>
              </a:rPr>
              <a:t>This command searches for a particular string/ word in a text file. This is similar to “Ctrl+F” but executed via a CLI.</a:t>
            </a:r>
            <a:endParaRPr lang="en-US" sz="2000">
              <a:ea typeface="+mn-lt"/>
              <a:cs typeface="+mn-lt"/>
            </a:endParaRPr>
          </a:p>
          <a:p>
            <a:br>
              <a:rPr lang="en-US" sz="2000"/>
            </a:br>
            <a:r>
              <a:rPr lang="en-US" sz="2000" i="1">
                <a:ea typeface="+mn-lt"/>
                <a:cs typeface="+mn-lt"/>
              </a:rPr>
              <a:t>grep &lt;flag or element_to_search&gt; {filename}</a:t>
            </a:r>
            <a:br>
              <a:rPr lang="en-US" sz="2000"/>
            </a:br>
            <a:endParaRPr lang="en-US"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9243C39F-C50F-1397-B334-2E508BF06C74}"/>
              </a:ext>
            </a:extLst>
          </p:cNvPr>
          <p:cNvGraphicFramePr>
            <a:graphicFrameLocks noGrp="1"/>
          </p:cNvGraphicFramePr>
          <p:nvPr>
            <p:extLst>
              <p:ext uri="{D42A27DB-BD31-4B8C-83A1-F6EECF244321}">
                <p14:modId xmlns:p14="http://schemas.microsoft.com/office/powerpoint/2010/main" val="1823056649"/>
              </p:ext>
            </p:extLst>
          </p:nvPr>
        </p:nvGraphicFramePr>
        <p:xfrm>
          <a:off x="5405862" y="1166946"/>
          <a:ext cx="6019332" cy="4520865"/>
        </p:xfrm>
        <a:graphic>
          <a:graphicData uri="http://schemas.openxmlformats.org/drawingml/2006/table">
            <a:tbl>
              <a:tblPr firstRow="1" bandRow="1">
                <a:tableStyleId>{9D7B26C5-4107-4FEC-AEDC-1716B250A1EF}</a:tableStyleId>
              </a:tblPr>
              <a:tblGrid>
                <a:gridCol w="1770841">
                  <a:extLst>
                    <a:ext uri="{9D8B030D-6E8A-4147-A177-3AD203B41FA5}">
                      <a16:colId xmlns:a16="http://schemas.microsoft.com/office/drawing/2014/main" val="69816423"/>
                    </a:ext>
                  </a:extLst>
                </a:gridCol>
                <a:gridCol w="4248491">
                  <a:extLst>
                    <a:ext uri="{9D8B030D-6E8A-4147-A177-3AD203B41FA5}">
                      <a16:colId xmlns:a16="http://schemas.microsoft.com/office/drawing/2014/main" val="294250988"/>
                    </a:ext>
                  </a:extLst>
                </a:gridCol>
              </a:tblGrid>
              <a:tr h="537617">
                <a:tc>
                  <a:txBody>
                    <a:bodyPr/>
                    <a:lstStyle/>
                    <a:p>
                      <a:r>
                        <a:rPr lang="en-US" sz="2400">
                          <a:effectLst/>
                        </a:rPr>
                        <a:t>Command</a:t>
                      </a:r>
                    </a:p>
                  </a:txBody>
                  <a:tcPr marL="63638" marR="122185" marT="61093" marB="61093" anchor="ctr"/>
                </a:tc>
                <a:tc>
                  <a:txBody>
                    <a:bodyPr/>
                    <a:lstStyle/>
                    <a:p>
                      <a:r>
                        <a:rPr lang="en-US" sz="2400">
                          <a:effectLst/>
                        </a:rPr>
                        <a:t>Description</a:t>
                      </a:r>
                    </a:p>
                  </a:txBody>
                  <a:tcPr marL="63638" marR="122185" marT="61093" marB="61093" anchor="ctr"/>
                </a:tc>
                <a:extLst>
                  <a:ext uri="{0D108BD9-81ED-4DB2-BD59-A6C34878D82A}">
                    <a16:rowId xmlns:a16="http://schemas.microsoft.com/office/drawing/2014/main" val="3823948992"/>
                  </a:ext>
                </a:extLst>
              </a:tr>
              <a:tr h="904173">
                <a:tc>
                  <a:txBody>
                    <a:bodyPr/>
                    <a:lstStyle/>
                    <a:p>
                      <a:pPr algn="ctr"/>
                      <a:r>
                        <a:rPr lang="en-US" sz="2400">
                          <a:effectLst/>
                        </a:rPr>
                        <a:t>grep -i</a:t>
                      </a:r>
                    </a:p>
                  </a:txBody>
                  <a:tcPr marL="63638" marR="122185" marT="61093" marB="61093" anchor="ctr"/>
                </a:tc>
                <a:tc>
                  <a:txBody>
                    <a:bodyPr/>
                    <a:lstStyle/>
                    <a:p>
                      <a:pPr algn="ctr"/>
                      <a:r>
                        <a:rPr lang="en-US" sz="2400">
                          <a:effectLst/>
                        </a:rPr>
                        <a:t>Returns the results for case insensitive strings</a:t>
                      </a:r>
                    </a:p>
                  </a:txBody>
                  <a:tcPr marL="63638" marR="122185" marT="61093" marB="61093" anchor="ctr"/>
                </a:tc>
                <a:extLst>
                  <a:ext uri="{0D108BD9-81ED-4DB2-BD59-A6C34878D82A}">
                    <a16:rowId xmlns:a16="http://schemas.microsoft.com/office/drawing/2014/main" val="4171554195"/>
                  </a:ext>
                </a:extLst>
              </a:tr>
              <a:tr h="904173">
                <a:tc>
                  <a:txBody>
                    <a:bodyPr/>
                    <a:lstStyle/>
                    <a:p>
                      <a:pPr algn="ctr"/>
                      <a:r>
                        <a:rPr lang="en-US" sz="2400">
                          <a:effectLst/>
                        </a:rPr>
                        <a:t>grep -n</a:t>
                      </a:r>
                    </a:p>
                  </a:txBody>
                  <a:tcPr marL="63638" marR="122185" marT="61093" marB="61093" anchor="ctr"/>
                </a:tc>
                <a:tc>
                  <a:txBody>
                    <a:bodyPr/>
                    <a:lstStyle/>
                    <a:p>
                      <a:pPr algn="ctr"/>
                      <a:r>
                        <a:rPr lang="en-US" sz="2400">
                          <a:effectLst/>
                        </a:rPr>
                        <a:t>Returns the matching strings along with their line number</a:t>
                      </a:r>
                    </a:p>
                  </a:txBody>
                  <a:tcPr marL="63638" marR="122185" marT="61093" marB="61093" anchor="ctr"/>
                </a:tc>
                <a:extLst>
                  <a:ext uri="{0D108BD9-81ED-4DB2-BD59-A6C34878D82A}">
                    <a16:rowId xmlns:a16="http://schemas.microsoft.com/office/drawing/2014/main" val="3625235370"/>
                  </a:ext>
                </a:extLst>
              </a:tr>
              <a:tr h="904173">
                <a:tc>
                  <a:txBody>
                    <a:bodyPr/>
                    <a:lstStyle/>
                    <a:p>
                      <a:pPr algn="ctr"/>
                      <a:r>
                        <a:rPr lang="en-US" sz="2400">
                          <a:effectLst/>
                        </a:rPr>
                        <a:t>grep -v</a:t>
                      </a:r>
                    </a:p>
                  </a:txBody>
                  <a:tcPr marL="63638" marR="122185" marT="61093" marB="61093" anchor="ctr"/>
                </a:tc>
                <a:tc>
                  <a:txBody>
                    <a:bodyPr/>
                    <a:lstStyle/>
                    <a:p>
                      <a:pPr algn="ctr"/>
                      <a:r>
                        <a:rPr lang="en-US" sz="2400">
                          <a:effectLst/>
                        </a:rPr>
                        <a:t>Returns the result of lines not matching the search string</a:t>
                      </a:r>
                    </a:p>
                  </a:txBody>
                  <a:tcPr marL="63638" marR="122185" marT="61093" marB="61093" anchor="ctr"/>
                </a:tc>
                <a:extLst>
                  <a:ext uri="{0D108BD9-81ED-4DB2-BD59-A6C34878D82A}">
                    <a16:rowId xmlns:a16="http://schemas.microsoft.com/office/drawing/2014/main" val="1187519182"/>
                  </a:ext>
                </a:extLst>
              </a:tr>
              <a:tr h="1270729">
                <a:tc>
                  <a:txBody>
                    <a:bodyPr/>
                    <a:lstStyle/>
                    <a:p>
                      <a:pPr algn="ctr"/>
                      <a:r>
                        <a:rPr lang="en-US" sz="2400">
                          <a:effectLst/>
                        </a:rPr>
                        <a:t>grep -c</a:t>
                      </a:r>
                    </a:p>
                  </a:txBody>
                  <a:tcPr marL="63638" marR="122185" marT="61093" marB="61093" anchor="ctr"/>
                </a:tc>
                <a:tc>
                  <a:txBody>
                    <a:bodyPr/>
                    <a:lstStyle/>
                    <a:p>
                      <a:pPr algn="ctr"/>
                      <a:r>
                        <a:rPr lang="en-US" sz="2400">
                          <a:effectLst/>
                        </a:rPr>
                        <a:t>Returns the number of lines in which the results matched the search string</a:t>
                      </a:r>
                    </a:p>
                  </a:txBody>
                  <a:tcPr marL="63638" marR="122185" marT="61093" marB="61093" anchor="ctr"/>
                </a:tc>
                <a:extLst>
                  <a:ext uri="{0D108BD9-81ED-4DB2-BD59-A6C34878D82A}">
                    <a16:rowId xmlns:a16="http://schemas.microsoft.com/office/drawing/2014/main" val="2577632576"/>
                  </a:ext>
                </a:extLst>
              </a:tr>
            </a:tbl>
          </a:graphicData>
        </a:graphic>
      </p:graphicFrame>
    </p:spTree>
    <p:extLst>
      <p:ext uri="{BB962C8B-B14F-4D97-AF65-F5344CB8AC3E}">
        <p14:creationId xmlns:p14="http://schemas.microsoft.com/office/powerpoint/2010/main" val="1233290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933B-CFA9-2320-2C89-3DC3B6E943E5}"/>
              </a:ext>
            </a:extLst>
          </p:cNvPr>
          <p:cNvSpPr>
            <a:spLocks noGrp="1"/>
          </p:cNvSpPr>
          <p:nvPr>
            <p:ph type="title"/>
          </p:nvPr>
        </p:nvSpPr>
        <p:spPr>
          <a:xfrm>
            <a:off x="1653363" y="365760"/>
            <a:ext cx="9367203" cy="1188720"/>
          </a:xfrm>
        </p:spPr>
        <p:txBody>
          <a:bodyPr>
            <a:normAutofit/>
          </a:bodyPr>
          <a:lstStyle/>
          <a:p>
            <a:r>
              <a:rPr lang="en-US" dirty="0">
                <a:cs typeface="Calibri Light"/>
              </a:rPr>
              <a:t>Free</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296D9-7EEC-E29C-407F-C4A6DD8E1C4B}"/>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1700">
                <a:ea typeface="+mn-lt"/>
                <a:cs typeface="+mn-lt"/>
              </a:rPr>
              <a:t>When no option is used then free command produces the columnar output as shown above where column:</a:t>
            </a:r>
            <a:endParaRPr lang="en-US" sz="1700">
              <a:cs typeface="Calibri" panose="020F0502020204030204"/>
            </a:endParaRPr>
          </a:p>
          <a:p>
            <a:r>
              <a:rPr lang="en-US" sz="1700" b="1">
                <a:ea typeface="+mn-lt"/>
                <a:cs typeface="+mn-lt"/>
              </a:rPr>
              <a:t>total displays</a:t>
            </a:r>
            <a:r>
              <a:rPr lang="en-US" sz="1700">
                <a:ea typeface="+mn-lt"/>
                <a:cs typeface="+mn-lt"/>
              </a:rPr>
              <a:t> the total installed memory (MemTotal and SwapTotal </a:t>
            </a:r>
            <a:r>
              <a:rPr lang="en-US" sz="1700" i="1">
                <a:ea typeface="+mn-lt"/>
                <a:cs typeface="+mn-lt"/>
              </a:rPr>
              <a:t>e</a:t>
            </a:r>
            <a:r>
              <a:rPr lang="en-US" sz="1700">
                <a:ea typeface="+mn-lt"/>
                <a:cs typeface="+mn-lt"/>
              </a:rPr>
              <a:t> present in /proc/meminfo).</a:t>
            </a:r>
            <a:endParaRPr lang="en-US" sz="1700"/>
          </a:p>
          <a:p>
            <a:r>
              <a:rPr lang="en-US" sz="1700" b="1">
                <a:ea typeface="+mn-lt"/>
                <a:cs typeface="+mn-lt"/>
              </a:rPr>
              <a:t>used displays</a:t>
            </a:r>
            <a:r>
              <a:rPr lang="en-US" sz="1700">
                <a:ea typeface="+mn-lt"/>
                <a:cs typeface="+mn-lt"/>
              </a:rPr>
              <a:t> the used memory.</a:t>
            </a:r>
            <a:endParaRPr lang="en-US" sz="1700"/>
          </a:p>
          <a:p>
            <a:r>
              <a:rPr lang="en-US" sz="1700" b="1">
                <a:ea typeface="+mn-lt"/>
                <a:cs typeface="+mn-lt"/>
              </a:rPr>
              <a:t>free displays</a:t>
            </a:r>
            <a:r>
              <a:rPr lang="en-US" sz="1700">
                <a:ea typeface="+mn-lt"/>
                <a:cs typeface="+mn-lt"/>
              </a:rPr>
              <a:t> the unused memory.</a:t>
            </a:r>
            <a:endParaRPr lang="en-US" sz="1700"/>
          </a:p>
          <a:p>
            <a:r>
              <a:rPr lang="en-US" sz="1700" b="1">
                <a:ea typeface="+mn-lt"/>
                <a:cs typeface="+mn-lt"/>
              </a:rPr>
              <a:t>shared displays</a:t>
            </a:r>
            <a:r>
              <a:rPr lang="en-US" sz="1700">
                <a:ea typeface="+mn-lt"/>
                <a:cs typeface="+mn-lt"/>
              </a:rPr>
              <a:t> the memory used by tmpfs(Shmen </a:t>
            </a:r>
            <a:r>
              <a:rPr lang="en-US" sz="1700" i="1">
                <a:ea typeface="+mn-lt"/>
                <a:cs typeface="+mn-lt"/>
              </a:rPr>
              <a:t>e</a:t>
            </a:r>
            <a:r>
              <a:rPr lang="en-US" sz="1700">
                <a:ea typeface="+mn-lt"/>
                <a:cs typeface="+mn-lt"/>
              </a:rPr>
              <a:t>present in /proc/meminfo and displays zero in case not available).</a:t>
            </a:r>
            <a:endParaRPr lang="en-US" sz="1700"/>
          </a:p>
          <a:p>
            <a:r>
              <a:rPr lang="en-US" sz="1700" b="1">
                <a:ea typeface="+mn-lt"/>
                <a:cs typeface="+mn-lt"/>
              </a:rPr>
              <a:t>buffers displays</a:t>
            </a:r>
            <a:r>
              <a:rPr lang="en-US" sz="1700">
                <a:ea typeface="+mn-lt"/>
                <a:cs typeface="+mn-lt"/>
              </a:rPr>
              <a:t> the memory used by kernel buffers.</a:t>
            </a:r>
            <a:endParaRPr lang="en-US" sz="1700"/>
          </a:p>
          <a:p>
            <a:r>
              <a:rPr lang="en-US" sz="1700" b="1">
                <a:ea typeface="+mn-lt"/>
                <a:cs typeface="+mn-lt"/>
              </a:rPr>
              <a:t>cache displays</a:t>
            </a:r>
            <a:r>
              <a:rPr lang="en-US" sz="1700">
                <a:ea typeface="+mn-lt"/>
                <a:cs typeface="+mn-lt"/>
              </a:rPr>
              <a:t> the memory used by the page cache and slabs(Cached and Slab available in /proc/meminfo).</a:t>
            </a:r>
            <a:endParaRPr lang="en-US" sz="1700"/>
          </a:p>
          <a:p>
            <a:r>
              <a:rPr lang="en-US" sz="1700" b="1">
                <a:ea typeface="+mn-lt"/>
                <a:cs typeface="+mn-lt"/>
              </a:rPr>
              <a:t>buffers/cache displays</a:t>
            </a:r>
            <a:r>
              <a:rPr lang="en-US" sz="1700">
                <a:ea typeface="+mn-lt"/>
                <a:cs typeface="+mn-lt"/>
              </a:rPr>
              <a:t> the sum of buffers and cache.</a:t>
            </a:r>
            <a:endParaRPr lang="en-US" sz="1700"/>
          </a:p>
          <a:p>
            <a:endParaRPr lang="en-US" sz="1700">
              <a:cs typeface="Calibri"/>
            </a:endParaRPr>
          </a:p>
        </p:txBody>
      </p:sp>
    </p:spTree>
    <p:extLst>
      <p:ext uri="{BB962C8B-B14F-4D97-AF65-F5344CB8AC3E}">
        <p14:creationId xmlns:p14="http://schemas.microsoft.com/office/powerpoint/2010/main" val="2580650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7CBA-50A9-F0FD-67AB-95D87847CB18}"/>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486CAB3-E13C-462E-0316-594B773A3206}"/>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b="1">
                <a:ea typeface="+mn-lt"/>
                <a:cs typeface="+mn-lt"/>
              </a:rPr>
              <a:t>Options for free command</a:t>
            </a:r>
            <a:endParaRPr lang="en-US" sz="2400">
              <a:cs typeface="Calibri" panose="020F0502020204030204"/>
            </a:endParaRPr>
          </a:p>
          <a:p>
            <a:r>
              <a:rPr lang="en-US" sz="2400" b="1">
                <a:ea typeface="+mn-lt"/>
                <a:cs typeface="+mn-lt"/>
              </a:rPr>
              <a:t>-b, – -bytes :</a:t>
            </a:r>
            <a:r>
              <a:rPr lang="en-US" sz="2400">
                <a:ea typeface="+mn-lt"/>
                <a:cs typeface="+mn-lt"/>
              </a:rPr>
              <a:t>It displays the memory in bytes.</a:t>
            </a:r>
            <a:endParaRPr lang="en-US" sz="2400"/>
          </a:p>
          <a:p>
            <a:r>
              <a:rPr lang="en-US" sz="2400" b="1">
                <a:ea typeface="+mn-lt"/>
                <a:cs typeface="+mn-lt"/>
              </a:rPr>
              <a:t>-k, – -kilo :</a:t>
            </a:r>
            <a:r>
              <a:rPr lang="en-US" sz="2400">
                <a:ea typeface="+mn-lt"/>
                <a:cs typeface="+mn-lt"/>
              </a:rPr>
              <a:t>It displays the amount of memory in kilobytes(default).</a:t>
            </a:r>
            <a:endParaRPr lang="en-US" sz="2400"/>
          </a:p>
          <a:p>
            <a:r>
              <a:rPr lang="en-US" sz="2400" b="1">
                <a:ea typeface="+mn-lt"/>
                <a:cs typeface="+mn-lt"/>
              </a:rPr>
              <a:t>-m, – -mega :</a:t>
            </a:r>
            <a:r>
              <a:rPr lang="en-US" sz="2400">
                <a:ea typeface="+mn-lt"/>
                <a:cs typeface="+mn-lt"/>
              </a:rPr>
              <a:t>It displays the amount of memory in megabytes.</a:t>
            </a:r>
            <a:endParaRPr lang="en-US" sz="2400"/>
          </a:p>
          <a:p>
            <a:r>
              <a:rPr lang="en-US" sz="2400" b="1">
                <a:ea typeface="+mn-lt"/>
                <a:cs typeface="+mn-lt"/>
              </a:rPr>
              <a:t>-g, – -giga :</a:t>
            </a:r>
            <a:r>
              <a:rPr lang="en-US" sz="2400">
                <a:ea typeface="+mn-lt"/>
                <a:cs typeface="+mn-lt"/>
              </a:rPr>
              <a:t>It displays the amount of memory in gigabytes</a:t>
            </a:r>
            <a:endParaRPr lang="en-US" sz="2400"/>
          </a:p>
          <a:p>
            <a:endParaRPr lang="en-US" sz="2400">
              <a:cs typeface="Calibri"/>
            </a:endParaRPr>
          </a:p>
        </p:txBody>
      </p:sp>
    </p:spTree>
    <p:extLst>
      <p:ext uri="{BB962C8B-B14F-4D97-AF65-F5344CB8AC3E}">
        <p14:creationId xmlns:p14="http://schemas.microsoft.com/office/powerpoint/2010/main" val="1302049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0280-B598-26EC-5290-CACD3D55ED06}"/>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E81200C-51ED-1DF0-A842-33F90AA8B42E}"/>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b="1">
                <a:ea typeface="+mn-lt"/>
                <a:cs typeface="+mn-lt"/>
              </a:rPr>
              <a:t>ssh-keygen</a:t>
            </a:r>
            <a:endParaRPr lang="en-US" sz="2400">
              <a:cs typeface="Calibri" panose="020F0502020204030204"/>
            </a:endParaRPr>
          </a:p>
          <a:p>
            <a:r>
              <a:rPr lang="en-US" sz="2400">
                <a:ea typeface="+mn-lt"/>
                <a:cs typeface="+mn-lt"/>
              </a:rPr>
              <a:t>Use the ssh-keygen command to generate a public/private authentication key pair. Authentication keys allow a user to connect to a remote system without supplying a password. Keys must be generated for each user separately. If you generate key pairs as the root user, only the root can use the keys.</a:t>
            </a:r>
            <a:endParaRPr lang="en-US" sz="2400"/>
          </a:p>
          <a:p>
            <a:pPr marL="0" indent="0">
              <a:buNone/>
            </a:pPr>
            <a:r>
              <a:rPr lang="en-US" sz="2400">
                <a:ea typeface="+mn-lt"/>
                <a:cs typeface="+mn-lt"/>
              </a:rPr>
              <a:t>The following example creates the public and private parts of an RSA key:</a:t>
            </a:r>
            <a:endParaRPr lang="en-US" sz="2400">
              <a:cs typeface="Calibri" panose="020F0502020204030204"/>
            </a:endParaRPr>
          </a:p>
          <a:p>
            <a:pPr marL="0" indent="0">
              <a:buNone/>
            </a:pPr>
            <a:r>
              <a:rPr lang="en-US" sz="2400" i="1">
                <a:latin typeface="Consolas"/>
              </a:rPr>
              <a:t>ssh-keygen -t rsa</a:t>
            </a:r>
            <a:endParaRPr lang="en-US" sz="2400">
              <a:cs typeface="Calibri" panose="020F0502020204030204"/>
            </a:endParaRPr>
          </a:p>
          <a:p>
            <a:endParaRPr lang="en-US" sz="2400">
              <a:cs typeface="Calibri" panose="020F0502020204030204"/>
            </a:endParaRPr>
          </a:p>
        </p:txBody>
      </p:sp>
    </p:spTree>
    <p:extLst>
      <p:ext uri="{BB962C8B-B14F-4D97-AF65-F5344CB8AC3E}">
        <p14:creationId xmlns:p14="http://schemas.microsoft.com/office/powerpoint/2010/main" val="3517790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D346-4C2A-4878-87EA-CB9112116A57}"/>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349CED-A933-D251-BF9B-891E33239886}"/>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a:ea typeface="+mn-lt"/>
                <a:cs typeface="+mn-lt"/>
              </a:rPr>
              <a:t>Use the –t option to specify the type of key to create. Possible values are “</a:t>
            </a:r>
            <a:r>
              <a:rPr lang="en-US" sz="2400" b="1">
                <a:ea typeface="+mn-lt"/>
                <a:cs typeface="+mn-lt"/>
              </a:rPr>
              <a:t>rsa1</a:t>
            </a:r>
            <a:r>
              <a:rPr lang="en-US" sz="2400">
                <a:ea typeface="+mn-lt"/>
                <a:cs typeface="+mn-lt"/>
              </a:rPr>
              <a:t>” for protocol version 1, and “</a:t>
            </a:r>
            <a:r>
              <a:rPr lang="en-US" sz="2400" b="1">
                <a:ea typeface="+mn-lt"/>
                <a:cs typeface="+mn-lt"/>
              </a:rPr>
              <a:t>dsa</a:t>
            </a:r>
            <a:r>
              <a:rPr lang="en-US" sz="2400">
                <a:ea typeface="+mn-lt"/>
                <a:cs typeface="+mn-lt"/>
              </a:rPr>
              <a:t>“, “</a:t>
            </a:r>
            <a:r>
              <a:rPr lang="en-US" sz="2400" b="1">
                <a:ea typeface="+mn-lt"/>
                <a:cs typeface="+mn-lt"/>
              </a:rPr>
              <a:t>ecdsa</a:t>
            </a:r>
            <a:r>
              <a:rPr lang="en-US" sz="2400">
                <a:ea typeface="+mn-lt"/>
                <a:cs typeface="+mn-lt"/>
              </a:rPr>
              <a:t>“, or “</a:t>
            </a:r>
            <a:r>
              <a:rPr lang="en-US" sz="2400" b="1">
                <a:ea typeface="+mn-lt"/>
                <a:cs typeface="+mn-lt"/>
              </a:rPr>
              <a:t>rsa</a:t>
            </a:r>
            <a:r>
              <a:rPr lang="en-US" sz="2400">
                <a:ea typeface="+mn-lt"/>
                <a:cs typeface="+mn-lt"/>
              </a:rPr>
              <a:t>” for protocol version 2.</a:t>
            </a:r>
            <a:endParaRPr lang="en-US" sz="2400">
              <a:cs typeface="Calibri" panose="020F0502020204030204"/>
            </a:endParaRPr>
          </a:p>
          <a:p>
            <a:r>
              <a:rPr lang="en-US" sz="2400">
                <a:ea typeface="+mn-lt"/>
                <a:cs typeface="+mn-lt"/>
              </a:rPr>
              <a:t>You have the option of specifying a passphrase to encrypt the private part of the key. If you encrypt your personal key, you must supply the passphrase each time you use the key. This prevents an attacker, who has access to your private key and can impersonate you and access all the computers you have access to, from being able to do so. The attacker still needs to supply the passphrase.</a:t>
            </a:r>
            <a:endParaRPr lang="en-US" sz="2400"/>
          </a:p>
          <a:p>
            <a:endParaRPr lang="en-US" sz="2400">
              <a:cs typeface="Calibri"/>
            </a:endParaRPr>
          </a:p>
        </p:txBody>
      </p:sp>
    </p:spTree>
    <p:extLst>
      <p:ext uri="{BB962C8B-B14F-4D97-AF65-F5344CB8AC3E}">
        <p14:creationId xmlns:p14="http://schemas.microsoft.com/office/powerpoint/2010/main" val="754880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F975-9C31-A640-351F-E3CA3AF32386}"/>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6B8159-07A9-4FFA-DED8-82A8E9D5C9C1}"/>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b="1">
                <a:ea typeface="+mn-lt"/>
                <a:cs typeface="+mn-lt"/>
              </a:rPr>
              <a:t>ip</a:t>
            </a:r>
            <a:endParaRPr lang="en-US" sz="2400">
              <a:cs typeface="Calibri" panose="020F0502020204030204"/>
            </a:endParaRPr>
          </a:p>
          <a:p>
            <a:pPr marL="0" indent="0">
              <a:buNone/>
            </a:pPr>
            <a:r>
              <a:rPr lang="en-US" sz="2400" b="1">
                <a:ea typeface="+mn-lt"/>
                <a:cs typeface="+mn-lt"/>
              </a:rPr>
              <a:t>ip </a:t>
            </a:r>
            <a:r>
              <a:rPr lang="en-US" sz="2400">
                <a:ea typeface="+mn-lt"/>
                <a:cs typeface="+mn-lt"/>
              </a:rPr>
              <a:t>command in Linux is present in the net-tools which is used for performing several network administration tasks.This command is used to show or manipulate routing, devices, and tunnels. This command is used to perform several tasks like assigning an address to a network interface or configuring network interface parameters. It can perform several other tasks like configuring and modifying the default and static routing, setting up a tunnel over IP, listing IP addresses and property information, modifying the status of the interface, assigning, deleting and setting up IP addresses and routes.</a:t>
            </a:r>
            <a:endParaRPr lang="en-US" sz="2400">
              <a:cs typeface="Calibri"/>
            </a:endParaRPr>
          </a:p>
          <a:p>
            <a:endParaRPr lang="en-US" sz="2400">
              <a:cs typeface="Calibri"/>
            </a:endParaRPr>
          </a:p>
        </p:txBody>
      </p:sp>
    </p:spTree>
    <p:extLst>
      <p:ext uri="{BB962C8B-B14F-4D97-AF65-F5344CB8AC3E}">
        <p14:creationId xmlns:p14="http://schemas.microsoft.com/office/powerpoint/2010/main" val="1184819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6F08-1294-8A49-BD8A-EEE563A65C29}"/>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E85E16A-3BC3-6361-AB59-946E577D61BD}"/>
              </a:ext>
            </a:extLst>
          </p:cNvPr>
          <p:cNvSpPr>
            <a:spLocks noGrp="1"/>
          </p:cNvSpPr>
          <p:nvPr>
            <p:ph idx="1"/>
          </p:nvPr>
        </p:nvSpPr>
        <p:spPr>
          <a:xfrm>
            <a:off x="1653363" y="2176272"/>
            <a:ext cx="9367204" cy="4041648"/>
          </a:xfrm>
        </p:spPr>
        <p:txBody>
          <a:bodyPr vert="horz" lIns="91440" tIns="45720" rIns="91440" bIns="45720" rtlCol="0" anchor="t">
            <a:normAutofit/>
          </a:bodyPr>
          <a:lstStyle/>
          <a:p>
            <a:pPr marL="0" indent="0">
              <a:buNone/>
            </a:pPr>
            <a:r>
              <a:rPr lang="en-US" sz="2400" i="1">
                <a:ea typeface="+mn-lt"/>
                <a:cs typeface="+mn-lt"/>
              </a:rPr>
              <a:t>ip [ OPTIONS ] OBJECT { COMMAND | help }</a:t>
            </a:r>
            <a:endParaRPr lang="en-US" sz="2400">
              <a:cs typeface="Calibri"/>
            </a:endParaRPr>
          </a:p>
          <a:p>
            <a:pPr marL="0" indent="0">
              <a:buNone/>
            </a:pPr>
            <a:r>
              <a:rPr lang="en-US" sz="2400">
                <a:cs typeface="Calibri"/>
              </a:rPr>
              <a:t>ip address </a:t>
            </a:r>
          </a:p>
        </p:txBody>
      </p:sp>
    </p:spTree>
    <p:extLst>
      <p:ext uri="{BB962C8B-B14F-4D97-AF65-F5344CB8AC3E}">
        <p14:creationId xmlns:p14="http://schemas.microsoft.com/office/powerpoint/2010/main" val="274237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E580-5D63-1EBC-2193-F7871575BAF7}"/>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4D6A815-4216-65C8-DA2D-F37B5E293E6F}"/>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b="1" dirty="0" err="1">
                <a:ea typeface="+mn-lt"/>
                <a:cs typeface="+mn-lt"/>
              </a:rPr>
              <a:t>nslookup</a:t>
            </a:r>
            <a:endParaRPr lang="en-US" sz="2400" dirty="0" err="1">
              <a:cs typeface="Calibri" panose="020F0502020204030204"/>
            </a:endParaRPr>
          </a:p>
          <a:p>
            <a:r>
              <a:rPr lang="en-US" sz="2400" b="1" dirty="0" err="1">
                <a:ea typeface="+mn-lt"/>
                <a:cs typeface="+mn-lt"/>
              </a:rPr>
              <a:t>Nslookup</a:t>
            </a:r>
            <a:r>
              <a:rPr lang="en-US" sz="2400" b="1" dirty="0">
                <a:ea typeface="+mn-lt"/>
                <a:cs typeface="+mn-lt"/>
              </a:rPr>
              <a:t> </a:t>
            </a:r>
            <a:r>
              <a:rPr lang="en-US" sz="2400" dirty="0">
                <a:ea typeface="+mn-lt"/>
                <a:cs typeface="+mn-lt"/>
              </a:rPr>
              <a:t>(stands for “Name Server Lookup”) is a useful command for getting information from DNS server. It is a network administration tool for querying the Domain Name System (DNS) to obtain domain name or IP address mapping or any other specific DNS record. It is also used to troubleshoot DNS related problems.</a:t>
            </a:r>
            <a:endParaRPr lang="en-US" sz="2400" dirty="0"/>
          </a:p>
          <a:p>
            <a:pPr marL="0" indent="0">
              <a:buNone/>
            </a:pPr>
            <a:r>
              <a:rPr lang="en-US" sz="2400" b="1" dirty="0">
                <a:ea typeface="+mn-lt"/>
                <a:cs typeface="+mn-lt"/>
              </a:rPr>
              <a:t>Syntax:</a:t>
            </a:r>
            <a:endParaRPr lang="en-US" sz="2400" dirty="0">
              <a:cs typeface="Calibri"/>
            </a:endParaRPr>
          </a:p>
          <a:p>
            <a:pPr marL="0" indent="0">
              <a:buNone/>
            </a:pPr>
            <a:r>
              <a:rPr lang="en-US" sz="2400" i="1" dirty="0" err="1">
                <a:latin typeface="Consolas"/>
                <a:cs typeface="Calibri"/>
              </a:rPr>
              <a:t>nslookup</a:t>
            </a:r>
            <a:r>
              <a:rPr lang="en-US" sz="2400" i="1" dirty="0">
                <a:latin typeface="Consolas"/>
                <a:cs typeface="Calibri"/>
              </a:rPr>
              <a:t> [option]</a:t>
            </a:r>
            <a:endParaRPr lang="en-US" sz="2400" dirty="0">
              <a:cs typeface="Calibri"/>
            </a:endParaRPr>
          </a:p>
          <a:p>
            <a:pPr marL="0" indent="0">
              <a:buNone/>
            </a:pPr>
            <a:r>
              <a:rPr lang="en-US" sz="2400" i="1" dirty="0" err="1">
                <a:ea typeface="+mn-lt"/>
                <a:cs typeface="+mn-lt"/>
              </a:rPr>
              <a:t>nslookup</a:t>
            </a:r>
            <a:r>
              <a:rPr lang="en-US" sz="2400" i="1" dirty="0">
                <a:ea typeface="+mn-lt"/>
                <a:cs typeface="+mn-lt"/>
              </a:rPr>
              <a:t> google.com</a:t>
            </a:r>
            <a:endParaRPr lang="en-US" dirty="0"/>
          </a:p>
          <a:p>
            <a:endParaRPr lang="en-US" sz="2400">
              <a:cs typeface="Calibri"/>
            </a:endParaRPr>
          </a:p>
        </p:txBody>
      </p:sp>
    </p:spTree>
    <p:extLst>
      <p:ext uri="{BB962C8B-B14F-4D97-AF65-F5344CB8AC3E}">
        <p14:creationId xmlns:p14="http://schemas.microsoft.com/office/powerpoint/2010/main" val="1955781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894E-26BA-64EB-0089-4D42DDA91FC0}"/>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1A257CB-8CCB-6BC3-0FFE-FD0C9CC8D6D1}"/>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b="1">
                <a:ea typeface="+mn-lt"/>
                <a:cs typeface="+mn-lt"/>
              </a:rPr>
              <a:t>curl</a:t>
            </a:r>
            <a:endParaRPr lang="en-US" sz="2400">
              <a:cs typeface="Calibri" panose="020F0502020204030204"/>
            </a:endParaRPr>
          </a:p>
          <a:p>
            <a:r>
              <a:rPr lang="en-US" sz="2400" i="1">
                <a:ea typeface="+mn-lt"/>
                <a:cs typeface="+mn-lt"/>
              </a:rPr>
              <a:t>curl </a:t>
            </a:r>
            <a:r>
              <a:rPr lang="en-US" sz="2400">
                <a:ea typeface="+mn-lt"/>
                <a:cs typeface="+mn-lt"/>
              </a:rPr>
              <a:t>is a command-line tool to transfer data to or from a server, using any of the supported protocols (HTTP, FTP, IMAP, POP3, SCP, SFTP, SMTP, TFTP, TELNET, LDAP or FILE). This command</a:t>
            </a:r>
            <a:r>
              <a:rPr lang="en-US" sz="2400" i="1">
                <a:ea typeface="+mn-lt"/>
                <a:cs typeface="+mn-lt"/>
              </a:rPr>
              <a:t> </a:t>
            </a:r>
            <a:r>
              <a:rPr lang="en-US" sz="2400">
                <a:ea typeface="+mn-lt"/>
                <a:cs typeface="+mn-lt"/>
              </a:rPr>
              <a:t>is powered by Libcurl. This tool is preferred for automation since it is designed to work without user interaction. It can transfer multiple file at once.</a:t>
            </a:r>
            <a:endParaRPr lang="en-US" sz="2400"/>
          </a:p>
          <a:p>
            <a:endParaRPr lang="en-US" sz="2400">
              <a:cs typeface="Calibri"/>
            </a:endParaRPr>
          </a:p>
        </p:txBody>
      </p:sp>
    </p:spTree>
    <p:extLst>
      <p:ext uri="{BB962C8B-B14F-4D97-AF65-F5344CB8AC3E}">
        <p14:creationId xmlns:p14="http://schemas.microsoft.com/office/powerpoint/2010/main" val="481227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FF15-FBBD-5DF3-6BE1-C5E7757A0821}"/>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F8DE57DA-67F5-236C-1E9C-45538E116EB7}"/>
              </a:ext>
            </a:extLst>
          </p:cNvPr>
          <p:cNvSpPr>
            <a:spLocks noGrp="1" noChangeArrowheads="1"/>
          </p:cNvSpPr>
          <p:nvPr>
            <p:ph idx="1"/>
          </p:nvPr>
        </p:nvSpPr>
        <p:spPr bwMode="auto">
          <a:xfrm>
            <a:off x="838200" y="3542234"/>
            <a:ext cx="7138749" cy="9181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Red Hat Mono"/>
              </a:rPr>
              <a:t>curl -I -s https://opensource.com</a:t>
            </a:r>
            <a:r>
              <a:rPr kumimoji="0" lang="en-US" altLang="en-US" sz="40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6518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7F1A-6D19-0C4B-340C-A3F34AFD56BE}"/>
              </a:ext>
            </a:extLst>
          </p:cNvPr>
          <p:cNvSpPr>
            <a:spLocks noGrp="1"/>
          </p:cNvSpPr>
          <p:nvPr>
            <p:ph type="title"/>
          </p:nvPr>
        </p:nvSpPr>
        <p:spPr/>
        <p:txBody>
          <a:bodyPr/>
          <a:lstStyle/>
          <a:p>
            <a:r>
              <a:rPr lang="en-IN" dirty="0"/>
              <a:t>DF command</a:t>
            </a:r>
          </a:p>
        </p:txBody>
      </p:sp>
      <p:sp>
        <p:nvSpPr>
          <p:cNvPr id="7" name="Rectangle 4">
            <a:extLst>
              <a:ext uri="{FF2B5EF4-FFF2-40B4-BE49-F238E27FC236}">
                <a16:creationId xmlns:a16="http://schemas.microsoft.com/office/drawing/2014/main" id="{CB9CAD3D-4921-6CCF-F5BC-33F567F2772C}"/>
              </a:ext>
            </a:extLst>
          </p:cNvPr>
          <p:cNvSpPr>
            <a:spLocks noGrp="1" noChangeArrowheads="1"/>
          </p:cNvSpPr>
          <p:nvPr>
            <p:ph idx="1"/>
          </p:nvPr>
        </p:nvSpPr>
        <p:spPr bwMode="auto">
          <a:xfrm>
            <a:off x="838200" y="3539629"/>
            <a:ext cx="999504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err="1">
                <a:ln>
                  <a:noFill/>
                </a:ln>
                <a:solidFill>
                  <a:schemeClr val="tx1"/>
                </a:solidFill>
                <a:effectLst/>
                <a:latin typeface="Arial" panose="020B0604020202020204" pitchFamily="34" charset="0"/>
                <a:hlinkClick r:id="rId2" tooltip="df - Show Linux Disk Space Usage"/>
              </a:rPr>
              <a:t>df</a:t>
            </a:r>
            <a:r>
              <a:rPr kumimoji="0" lang="en-US" altLang="en-US" sz="1800" b="0" i="0" u="none" strike="noStrike" cap="none" normalizeH="0" baseline="0" dirty="0">
                <a:ln>
                  <a:noFill/>
                </a:ln>
                <a:solidFill>
                  <a:schemeClr val="tx1"/>
                </a:solidFill>
                <a:effectLst/>
                <a:latin typeface="Arial" panose="020B0604020202020204" pitchFamily="34" charset="0"/>
                <a:hlinkClick r:id="rId2" tooltip="df - Show Linux Disk Space Usage"/>
              </a:rPr>
              <a:t> command</a:t>
            </a:r>
            <a:r>
              <a:rPr kumimoji="0" lang="en-US" altLang="en-US" sz="1800" b="0" i="0" u="none" strike="noStrike" cap="none" normalizeH="0" baseline="0" dirty="0">
                <a:ln>
                  <a:noFill/>
                </a:ln>
                <a:solidFill>
                  <a:schemeClr val="tx1"/>
                </a:solidFill>
                <a:effectLst/>
                <a:latin typeface="Arial" panose="020B0604020202020204" pitchFamily="34" charset="0"/>
              </a:rPr>
              <a:t> (short for disk free) is used to display the total and available disk space for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filesystems on your system. It is often used with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the </a:t>
            </a:r>
            <a:r>
              <a:rPr kumimoji="0" lang="en-US" altLang="en-US" sz="1800" b="0" i="0" u="none" strike="noStrike" cap="none" normalizeH="0" baseline="0" dirty="0">
                <a:ln>
                  <a:noFill/>
                </a:ln>
                <a:solidFill>
                  <a:schemeClr val="tx1"/>
                </a:solidFill>
                <a:effectLst/>
                <a:latin typeface="Arial Unicode MS"/>
              </a:rPr>
              <a:t>-Th</a:t>
            </a:r>
            <a:r>
              <a:rPr kumimoji="0" lang="en-US" altLang="en-US" sz="1800" b="0" i="0" u="none" strike="noStrike" cap="none" normalizeH="0" baseline="0" dirty="0">
                <a:ln>
                  <a:noFill/>
                </a:ln>
                <a:solidFill>
                  <a:schemeClr val="tx1"/>
                </a:solidFill>
                <a:effectLst/>
              </a:rPr>
              <a:t> options for displaying the output in a human-readable format.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499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A185-C437-6BCF-7D8F-1E18D585BA03}"/>
              </a:ext>
            </a:extLst>
          </p:cNvPr>
          <p:cNvSpPr>
            <a:spLocks noGrp="1"/>
          </p:cNvSpPr>
          <p:nvPr>
            <p:ph type="title"/>
          </p:nvPr>
        </p:nvSpPr>
        <p:spPr>
          <a:xfrm>
            <a:off x="648929" y="629266"/>
            <a:ext cx="3505495" cy="1622321"/>
          </a:xfrm>
        </p:spPr>
        <p:txBody>
          <a:bodyPr>
            <a:normAutofit/>
          </a:bodyPr>
          <a:lstStyle/>
          <a:p>
            <a:r>
              <a:rPr lang="en-US" b="1" dirty="0">
                <a:ea typeface="+mj-lt"/>
                <a:cs typeface="+mj-lt"/>
              </a:rPr>
              <a:t>sort</a:t>
            </a:r>
            <a:endParaRPr lang="en-US" dirty="0"/>
          </a:p>
        </p:txBody>
      </p:sp>
      <p:sp>
        <p:nvSpPr>
          <p:cNvPr id="3" name="Content Placeholder 2">
            <a:extLst>
              <a:ext uri="{FF2B5EF4-FFF2-40B4-BE49-F238E27FC236}">
                <a16:creationId xmlns:a16="http://schemas.microsoft.com/office/drawing/2014/main" id="{F061E0A3-854C-94FA-9EAC-344221CF455C}"/>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ea typeface="+mn-lt"/>
                <a:cs typeface="+mn-lt"/>
              </a:rPr>
              <a:t>This command sorts the results of a search either alphabetically or numerically. It also sorts files, file contents, and directories.</a:t>
            </a:r>
            <a:endParaRPr lang="en-US"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D2EFBC5B-3696-625B-3B7A-8EB203274B2C}"/>
              </a:ext>
            </a:extLst>
          </p:cNvPr>
          <p:cNvGraphicFramePr>
            <a:graphicFrameLocks noGrp="1"/>
          </p:cNvGraphicFramePr>
          <p:nvPr/>
        </p:nvGraphicFramePr>
        <p:xfrm>
          <a:off x="5405862" y="1760389"/>
          <a:ext cx="6019332" cy="3333977"/>
        </p:xfrm>
        <a:graphic>
          <a:graphicData uri="http://schemas.openxmlformats.org/drawingml/2006/table">
            <a:tbl>
              <a:tblPr firstRow="1" bandRow="1">
                <a:solidFill>
                  <a:srgbClr val="404040"/>
                </a:solidFill>
                <a:tableStyleId>{5C22544A-7EE6-4342-B048-85BDC9FD1C3A}</a:tableStyleId>
              </a:tblPr>
              <a:tblGrid>
                <a:gridCol w="1967279">
                  <a:extLst>
                    <a:ext uri="{9D8B030D-6E8A-4147-A177-3AD203B41FA5}">
                      <a16:colId xmlns:a16="http://schemas.microsoft.com/office/drawing/2014/main" val="2348045988"/>
                    </a:ext>
                  </a:extLst>
                </a:gridCol>
                <a:gridCol w="4052053">
                  <a:extLst>
                    <a:ext uri="{9D8B030D-6E8A-4147-A177-3AD203B41FA5}">
                      <a16:colId xmlns:a16="http://schemas.microsoft.com/office/drawing/2014/main" val="1161593924"/>
                    </a:ext>
                  </a:extLst>
                </a:gridCol>
              </a:tblGrid>
              <a:tr h="683765">
                <a:tc>
                  <a:txBody>
                    <a:bodyPr/>
                    <a:lstStyle/>
                    <a:p>
                      <a:r>
                        <a:rPr lang="en-US" sz="2600" b="0" cap="none" spc="0">
                          <a:solidFill>
                            <a:schemeClr val="bg1"/>
                          </a:solidFill>
                          <a:effectLst/>
                        </a:rPr>
                        <a:t>Command</a:t>
                      </a:r>
                    </a:p>
                  </a:txBody>
                  <a:tcPr marL="77984" marR="149729" marT="149729" marB="74865"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2600" b="0" cap="none" spc="0">
                          <a:solidFill>
                            <a:schemeClr val="bg1"/>
                          </a:solidFill>
                          <a:effectLst/>
                        </a:rPr>
                        <a:t>Description</a:t>
                      </a:r>
                    </a:p>
                  </a:txBody>
                  <a:tcPr marL="77984" marR="149729" marT="149729" marB="74865"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062772133"/>
                  </a:ext>
                </a:extLst>
              </a:tr>
              <a:tr h="883404">
                <a:tc>
                  <a:txBody>
                    <a:bodyPr/>
                    <a:lstStyle/>
                    <a:p>
                      <a:pPr algn="ctr"/>
                      <a:r>
                        <a:rPr lang="en-US" sz="2000" cap="none" spc="0">
                          <a:solidFill>
                            <a:schemeClr val="bg1"/>
                          </a:solidFill>
                          <a:effectLst/>
                        </a:rPr>
                        <a:t>sort -r</a:t>
                      </a:r>
                    </a:p>
                  </a:txBody>
                  <a:tcPr marL="77984" marR="149729" marT="149729" marB="74865"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ctr"/>
                      <a:r>
                        <a:rPr lang="en-US" sz="2000" cap="none" spc="0">
                          <a:solidFill>
                            <a:schemeClr val="bg1"/>
                          </a:solidFill>
                          <a:effectLst/>
                        </a:rPr>
                        <a:t>the flag returns the results in reverse order;</a:t>
                      </a:r>
                    </a:p>
                  </a:txBody>
                  <a:tcPr marL="77984" marR="149729" marT="149729" marB="74865"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022749595"/>
                  </a:ext>
                </a:extLst>
              </a:tr>
              <a:tr h="883404">
                <a:tc>
                  <a:txBody>
                    <a:bodyPr/>
                    <a:lstStyle/>
                    <a:p>
                      <a:pPr algn="ctr"/>
                      <a:r>
                        <a:rPr lang="en-US" sz="2000" cap="none" spc="0">
                          <a:solidFill>
                            <a:schemeClr val="bg1"/>
                          </a:solidFill>
                          <a:effectLst/>
                        </a:rPr>
                        <a:t>sort -f</a:t>
                      </a:r>
                    </a:p>
                  </a:txBody>
                  <a:tcPr marL="77984" marR="149729" marT="149729" marB="7486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2000" cap="none" spc="0">
                          <a:solidFill>
                            <a:schemeClr val="bg1"/>
                          </a:solidFill>
                          <a:effectLst/>
                        </a:rPr>
                        <a:t>the flag does case insensitive sorting</a:t>
                      </a:r>
                    </a:p>
                  </a:txBody>
                  <a:tcPr marL="77984" marR="149729" marT="149729" marB="74865"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850787837"/>
                  </a:ext>
                </a:extLst>
              </a:tr>
              <a:tr h="883404">
                <a:tc>
                  <a:txBody>
                    <a:bodyPr/>
                    <a:lstStyle/>
                    <a:p>
                      <a:pPr algn="ctr"/>
                      <a:r>
                        <a:rPr lang="en-US" sz="2000" cap="none" spc="0">
                          <a:solidFill>
                            <a:schemeClr val="bg1"/>
                          </a:solidFill>
                          <a:effectLst/>
                        </a:rPr>
                        <a:t>sort -n</a:t>
                      </a:r>
                    </a:p>
                  </a:txBody>
                  <a:tcPr marL="77984" marR="149729" marT="149729" marB="74865" anchor="ctr">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algn="ctr"/>
                      <a:r>
                        <a:rPr lang="en-US" sz="2000" cap="none" spc="0">
                          <a:solidFill>
                            <a:schemeClr val="bg1"/>
                          </a:solidFill>
                          <a:effectLst/>
                        </a:rPr>
                        <a:t>the flag returns the results as per numerical order</a:t>
                      </a:r>
                    </a:p>
                  </a:txBody>
                  <a:tcPr marL="77984" marR="149729" marT="149729" marB="74865" anchor="ctr">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19281664"/>
                  </a:ext>
                </a:extLst>
              </a:tr>
            </a:tbl>
          </a:graphicData>
        </a:graphic>
      </p:graphicFrame>
    </p:spTree>
    <p:extLst>
      <p:ext uri="{BB962C8B-B14F-4D97-AF65-F5344CB8AC3E}">
        <p14:creationId xmlns:p14="http://schemas.microsoft.com/office/powerpoint/2010/main" val="472657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C465-E61D-91A0-CA1F-60D4A08FE491}"/>
              </a:ext>
            </a:extLst>
          </p:cNvPr>
          <p:cNvSpPr>
            <a:spLocks noGrp="1"/>
          </p:cNvSpPr>
          <p:nvPr>
            <p:ph type="title"/>
          </p:nvPr>
        </p:nvSpPr>
        <p:spPr/>
        <p:txBody>
          <a:bodyPr/>
          <a:lstStyle/>
          <a:p>
            <a:r>
              <a:rPr lang="en-IN" b="1" dirty="0"/>
              <a:t>du Command </a:t>
            </a:r>
            <a:br>
              <a:rPr lang="en-IN" b="1" dirty="0"/>
            </a:br>
            <a:endParaRPr lang="en-IN" dirty="0"/>
          </a:p>
        </p:txBody>
      </p:sp>
      <p:sp>
        <p:nvSpPr>
          <p:cNvPr id="4" name="Rectangle 1">
            <a:extLst>
              <a:ext uri="{FF2B5EF4-FFF2-40B4-BE49-F238E27FC236}">
                <a16:creationId xmlns:a16="http://schemas.microsoft.com/office/drawing/2014/main" id="{CBA7A343-F7E0-B247-BC65-C3DB83AE1B9B}"/>
              </a:ext>
            </a:extLst>
          </p:cNvPr>
          <p:cNvSpPr>
            <a:spLocks noGrp="1" noChangeArrowheads="1"/>
          </p:cNvSpPr>
          <p:nvPr>
            <p:ph idx="1"/>
          </p:nvPr>
        </p:nvSpPr>
        <p:spPr bwMode="auto">
          <a:xfrm>
            <a:off x="838200" y="3524241"/>
            <a:ext cx="1128674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a:ln>
                  <a:noFill/>
                </a:ln>
                <a:solidFill>
                  <a:schemeClr val="tx1"/>
                </a:solidFill>
                <a:effectLst/>
                <a:latin typeface="Arial" panose="020B0604020202020204" pitchFamily="34" charset="0"/>
                <a:hlinkClick r:id="rId2" tooltip="du - Find Disk Usage of Files and Directories"/>
              </a:rPr>
              <a:t>du command</a:t>
            </a:r>
            <a:r>
              <a:rPr kumimoji="0" lang="en-US" altLang="en-US" sz="1800" b="0" i="0" u="none" strike="noStrike" cap="none" normalizeH="0" baseline="0" dirty="0">
                <a:ln>
                  <a:noFill/>
                </a:ln>
                <a:solidFill>
                  <a:schemeClr val="tx1"/>
                </a:solidFill>
                <a:effectLst/>
                <a:latin typeface="Arial" panose="020B0604020202020204" pitchFamily="34" charset="0"/>
              </a:rPr>
              <a:t> (short for disk usage) displays the file space usage in a directory.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It tracks space occupied by files and directories.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like the </a:t>
            </a:r>
            <a:r>
              <a:rPr kumimoji="0" lang="en-US" altLang="en-US" sz="2000" b="1" i="0" u="none" strike="noStrike" cap="none" normalizeH="0" baseline="0" dirty="0" err="1">
                <a:ln>
                  <a:noFill/>
                </a:ln>
                <a:solidFill>
                  <a:schemeClr val="tx1"/>
                </a:solidFill>
                <a:effectLst/>
                <a:latin typeface="Arial" panose="020B0604020202020204" pitchFamily="34" charset="0"/>
              </a:rPr>
              <a:t>df</a:t>
            </a:r>
            <a:r>
              <a:rPr kumimoji="0" lang="en-US" altLang="en-US" sz="2000" b="0" i="0" u="none" strike="noStrike" cap="none" normalizeH="0" baseline="0" dirty="0">
                <a:ln>
                  <a:noFill/>
                </a:ln>
                <a:solidFill>
                  <a:schemeClr val="tx1"/>
                </a:solidFill>
                <a:effectLst/>
                <a:latin typeface="Arial" panose="020B0604020202020204" pitchFamily="34" charset="0"/>
              </a:rPr>
              <a:t> command, </a:t>
            </a:r>
            <a:r>
              <a:rPr kumimoji="0" lang="en-US" altLang="en-US" sz="2000" b="1" i="0" u="none" strike="noStrike" cap="none" normalizeH="0" baseline="0" dirty="0">
                <a:ln>
                  <a:noFill/>
                </a:ln>
                <a:solidFill>
                  <a:schemeClr val="tx1"/>
                </a:solidFill>
                <a:effectLst/>
                <a:latin typeface="Arial" panose="020B0604020202020204" pitchFamily="34" charset="0"/>
              </a:rPr>
              <a:t>du</a:t>
            </a:r>
            <a:r>
              <a:rPr kumimoji="0" lang="en-US" altLang="en-US" sz="2000" b="0" i="0" u="none" strike="noStrike" cap="none" normalizeH="0" baseline="0" dirty="0">
                <a:ln>
                  <a:noFill/>
                </a:ln>
                <a:solidFill>
                  <a:schemeClr val="tx1"/>
                </a:solidFill>
                <a:effectLst/>
                <a:latin typeface="Arial" panose="020B0604020202020204" pitchFamily="34" charset="0"/>
              </a:rPr>
              <a:t> is used with the </a:t>
            </a:r>
            <a:r>
              <a:rPr kumimoji="0" lang="en-US" altLang="en-US" sz="2000" b="0" i="0" u="none" strike="noStrike" cap="none" normalizeH="0" baseline="0" dirty="0">
                <a:ln>
                  <a:noFill/>
                </a:ln>
                <a:solidFill>
                  <a:schemeClr val="tx1"/>
                </a:solidFill>
                <a:effectLst/>
                <a:latin typeface="Arial Unicode MS"/>
              </a:rPr>
              <a:t>-h</a:t>
            </a:r>
            <a:r>
              <a:rPr kumimoji="0" lang="en-US" altLang="en-US" sz="2000" b="0" i="0" u="none" strike="noStrike" cap="none" normalizeH="0" baseline="0" dirty="0">
                <a:ln>
                  <a:noFill/>
                </a:ln>
                <a:solidFill>
                  <a:schemeClr val="tx1"/>
                </a:solidFill>
                <a:effectLst/>
              </a:rPr>
              <a:t> option to display output in a human-readable format.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9725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A597-6A28-DDBD-E02A-EF2AFF08B120}"/>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02989C4-BF35-B419-41EF-106599B6271C}"/>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i="1">
                <a:latin typeface="Consolas"/>
              </a:rPr>
              <a:t>curl [options] [URL...]</a:t>
            </a:r>
            <a:endParaRPr lang="en-US" sz="2400">
              <a:cs typeface="Calibri" panose="020F0502020204030204"/>
            </a:endParaRPr>
          </a:p>
          <a:p>
            <a:r>
              <a:rPr lang="en-US" sz="2400">
                <a:ea typeface="+mn-lt"/>
                <a:cs typeface="+mn-lt"/>
              </a:rPr>
              <a:t>The most basic uses of curl is typing the command followed by the URL.</a:t>
            </a:r>
            <a:endParaRPr lang="en-US" sz="2400"/>
          </a:p>
          <a:p>
            <a:pPr marL="0" indent="0">
              <a:buNone/>
            </a:pPr>
            <a:r>
              <a:rPr lang="en-US" sz="2400" i="1">
                <a:latin typeface="Consolas"/>
              </a:rPr>
              <a:t>curl </a:t>
            </a:r>
            <a:r>
              <a:rPr lang="en-US" sz="2400" i="1">
                <a:latin typeface="Consolas"/>
                <a:hlinkClick r:id="rId2"/>
              </a:rPr>
              <a:t>https://www.python.org</a:t>
            </a:r>
            <a:endParaRPr lang="en-US" sz="2400">
              <a:cs typeface="Calibri" panose="020F0502020204030204"/>
            </a:endParaRPr>
          </a:p>
          <a:p>
            <a:pPr marL="0" indent="0">
              <a:buNone/>
            </a:pPr>
            <a:r>
              <a:rPr lang="en-US" sz="2400" b="1">
                <a:ea typeface="+mn-lt"/>
                <a:cs typeface="+mn-lt"/>
              </a:rPr>
              <a:t>-o :</a:t>
            </a:r>
            <a:r>
              <a:rPr lang="en-US" sz="2400">
                <a:ea typeface="+mn-lt"/>
                <a:cs typeface="+mn-lt"/>
              </a:rPr>
              <a:t> saves the downloaded file on the local machine with the name provided in the parameters.</a:t>
            </a:r>
            <a:endParaRPr lang="en-US" sz="2400">
              <a:cs typeface="Calibri" panose="020F0502020204030204"/>
            </a:endParaRPr>
          </a:p>
          <a:p>
            <a:pPr marL="0" indent="0">
              <a:buNone/>
            </a:pPr>
            <a:r>
              <a:rPr lang="en-US" sz="2400" b="1">
                <a:ea typeface="+mn-lt"/>
                <a:cs typeface="+mn-lt"/>
              </a:rPr>
              <a:t>Syntax:</a:t>
            </a:r>
            <a:endParaRPr lang="en-US" sz="2400">
              <a:cs typeface="Calibri" panose="020F0502020204030204"/>
            </a:endParaRPr>
          </a:p>
          <a:p>
            <a:pPr marL="0" indent="0">
              <a:buNone/>
            </a:pPr>
            <a:r>
              <a:rPr lang="en-US" sz="2400" i="1">
                <a:latin typeface="Consolas"/>
              </a:rPr>
              <a:t>curl -o [file_name] [URL...]</a:t>
            </a:r>
            <a:endParaRPr lang="en-US" sz="2400">
              <a:cs typeface="Calibri"/>
            </a:endParaRPr>
          </a:p>
          <a:p>
            <a:endParaRPr lang="en-US" sz="2400">
              <a:cs typeface="Calibri"/>
            </a:endParaRPr>
          </a:p>
        </p:txBody>
      </p:sp>
    </p:spTree>
    <p:extLst>
      <p:ext uri="{BB962C8B-B14F-4D97-AF65-F5344CB8AC3E}">
        <p14:creationId xmlns:p14="http://schemas.microsoft.com/office/powerpoint/2010/main" val="2372967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B1C55-7A2D-A9D8-6AD2-64C8178C0AFA}"/>
              </a:ext>
            </a:extLst>
          </p:cNvPr>
          <p:cNvSpPr>
            <a:spLocks noGrp="1"/>
          </p:cNvSpPr>
          <p:nvPr>
            <p:ph type="title"/>
          </p:nvPr>
        </p:nvSpPr>
        <p:spPr>
          <a:xfrm>
            <a:off x="1653363" y="365760"/>
            <a:ext cx="9367203" cy="1188720"/>
          </a:xfrm>
        </p:spPr>
        <p:txBody>
          <a:bodyPr>
            <a:normAutofit/>
          </a:bodyPr>
          <a:lstStyle/>
          <a:p>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8CD943F-94A6-C974-E6A5-5E0124C450C2}"/>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1700" b="1">
                <a:ea typeface="+mn-lt"/>
                <a:cs typeface="+mn-lt"/>
              </a:rPr>
              <a:t>tr</a:t>
            </a:r>
            <a:endParaRPr lang="en-US" sz="1700">
              <a:cs typeface="Calibri" panose="020F0502020204030204"/>
            </a:endParaRPr>
          </a:p>
          <a:p>
            <a:r>
              <a:rPr lang="en-US" sz="1700">
                <a:ea typeface="+mn-lt"/>
                <a:cs typeface="+mn-lt"/>
              </a:rPr>
              <a:t>The tr command in UNIX is a command-line utility for translating or deleting characters. It supports a range of transformations including uppercase to lowercase, squeezing repeating characters, deleting specific characters and basic find and replace. It can be used with UNIX pipes to support more complex translation. </a:t>
            </a:r>
            <a:r>
              <a:rPr lang="en-US" sz="1700" b="1">
                <a:ea typeface="+mn-lt"/>
                <a:cs typeface="+mn-lt"/>
              </a:rPr>
              <a:t>tr stands for translate.</a:t>
            </a:r>
            <a:endParaRPr lang="en-US" sz="1700"/>
          </a:p>
          <a:p>
            <a:r>
              <a:rPr lang="en-US" sz="1700" b="1">
                <a:ea typeface="+mn-lt"/>
                <a:cs typeface="+mn-lt"/>
              </a:rPr>
              <a:t>Syntax:</a:t>
            </a:r>
            <a:endParaRPr lang="en-US" sz="1700"/>
          </a:p>
          <a:p>
            <a:r>
              <a:rPr lang="en-US" sz="1700" i="1">
                <a:latin typeface="Consolas"/>
              </a:rPr>
              <a:t>$ tr [flag] SET1 [SET2]</a:t>
            </a:r>
            <a:endParaRPr lang="en-US" sz="1700"/>
          </a:p>
          <a:p>
            <a:pPr marL="0" indent="0">
              <a:buNone/>
            </a:pPr>
            <a:r>
              <a:rPr lang="en-US" sz="1700" b="1">
                <a:ea typeface="+mn-lt"/>
                <a:cs typeface="+mn-lt"/>
              </a:rPr>
              <a:t>Options</a:t>
            </a:r>
            <a:endParaRPr lang="en-US" sz="1700">
              <a:cs typeface="Calibri" panose="020F0502020204030204"/>
            </a:endParaRPr>
          </a:p>
          <a:p>
            <a:r>
              <a:rPr lang="en-US" sz="1700">
                <a:ea typeface="+mn-lt"/>
                <a:cs typeface="+mn-lt"/>
              </a:rPr>
              <a:t>-c : complements the set of characters in string.i.e., operations apply to characters not in the given set</a:t>
            </a:r>
            <a:br>
              <a:rPr lang="en-US" sz="1700">
                <a:ea typeface="+mn-lt"/>
                <a:cs typeface="+mn-lt"/>
              </a:rPr>
            </a:br>
            <a:r>
              <a:rPr lang="en-US" sz="1700">
                <a:ea typeface="+mn-lt"/>
                <a:cs typeface="+mn-lt"/>
              </a:rPr>
              <a:t>-d : delete characters in the first set from the output.</a:t>
            </a:r>
            <a:br>
              <a:rPr lang="en-US" sz="1700">
                <a:ea typeface="+mn-lt"/>
                <a:cs typeface="+mn-lt"/>
              </a:rPr>
            </a:br>
            <a:r>
              <a:rPr lang="en-US" sz="1700">
                <a:ea typeface="+mn-lt"/>
                <a:cs typeface="+mn-lt"/>
              </a:rPr>
              <a:t>-s : replaces repeated characters listed in the set1 with single occurrence</a:t>
            </a:r>
            <a:br>
              <a:rPr lang="en-US" sz="1700">
                <a:ea typeface="+mn-lt"/>
                <a:cs typeface="+mn-lt"/>
              </a:rPr>
            </a:br>
            <a:r>
              <a:rPr lang="en-US" sz="1700">
                <a:ea typeface="+mn-lt"/>
                <a:cs typeface="+mn-lt"/>
              </a:rPr>
              <a:t>-t : truncates set1</a:t>
            </a:r>
            <a:endParaRPr lang="en-US" sz="1700"/>
          </a:p>
          <a:p>
            <a:endParaRPr lang="en-US" sz="1700">
              <a:cs typeface="Calibri"/>
            </a:endParaRPr>
          </a:p>
        </p:txBody>
      </p:sp>
    </p:spTree>
    <p:extLst>
      <p:ext uri="{BB962C8B-B14F-4D97-AF65-F5344CB8AC3E}">
        <p14:creationId xmlns:p14="http://schemas.microsoft.com/office/powerpoint/2010/main" val="566994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8CFB-3A2B-65D7-2CAB-21F79D3322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864C52-B65B-BAB9-C27A-02531FC32388}"/>
              </a:ext>
            </a:extLst>
          </p:cNvPr>
          <p:cNvSpPr>
            <a:spLocks noGrp="1"/>
          </p:cNvSpPr>
          <p:nvPr>
            <p:ph idx="1"/>
          </p:nvPr>
        </p:nvSpPr>
        <p:spPr/>
        <p:txBody>
          <a:bodyPr/>
          <a:lstStyle/>
          <a:p>
            <a:r>
              <a:rPr lang="en-IN" dirty="0"/>
              <a:t>Tail:</a:t>
            </a:r>
          </a:p>
          <a:p>
            <a:pPr algn="l"/>
            <a:r>
              <a:rPr lang="en-US" b="0" i="0" dirty="0">
                <a:solidFill>
                  <a:srgbClr val="000000"/>
                </a:solidFill>
                <a:effectLst/>
                <a:latin typeface="proxima_novaregular"/>
              </a:rPr>
              <a:t>The </a:t>
            </a:r>
            <a:r>
              <a:rPr lang="en-US" b="0" i="1" dirty="0">
                <a:solidFill>
                  <a:srgbClr val="000000"/>
                </a:solidFill>
                <a:effectLst/>
                <a:latin typeface="proxima_novaregular"/>
              </a:rPr>
              <a:t>tail </a:t>
            </a:r>
            <a:r>
              <a:rPr lang="en-US" b="0" i="0" dirty="0">
                <a:solidFill>
                  <a:srgbClr val="000000"/>
                </a:solidFill>
                <a:effectLst/>
                <a:latin typeface="proxima_novaregular"/>
              </a:rPr>
              <a:t>command is complementary to the </a:t>
            </a:r>
            <a:r>
              <a:rPr lang="en-US" b="0" i="1" dirty="0">
                <a:solidFill>
                  <a:srgbClr val="000000"/>
                </a:solidFill>
                <a:effectLst/>
                <a:latin typeface="proxima_novaregular"/>
              </a:rPr>
              <a:t>head </a:t>
            </a:r>
            <a:r>
              <a:rPr lang="en-US" b="0" i="0" dirty="0">
                <a:solidFill>
                  <a:srgbClr val="000000"/>
                </a:solidFill>
                <a:effectLst/>
                <a:latin typeface="proxima_novaregular"/>
              </a:rPr>
              <a:t>command. As the name suggests, this Linux command is used to print the last N number of data of the given input.</a:t>
            </a:r>
          </a:p>
          <a:p>
            <a:pPr algn="l"/>
            <a:r>
              <a:rPr lang="en-US" b="0" i="0" dirty="0">
                <a:solidFill>
                  <a:srgbClr val="000000"/>
                </a:solidFill>
                <a:effectLst/>
                <a:latin typeface="proxima_novaregular"/>
              </a:rPr>
              <a:t>By default, this command prints the last 10 lines of the specified file or data. In case you input more than one filename, you will get data from each file preceded by its file name.</a:t>
            </a:r>
          </a:p>
          <a:p>
            <a:pPr marL="0" indent="0">
              <a:buNone/>
            </a:pPr>
            <a:r>
              <a:rPr lang="en-IN" b="0" i="1" dirty="0">
                <a:solidFill>
                  <a:srgbClr val="000000"/>
                </a:solidFill>
                <a:effectLst/>
                <a:latin typeface="proxima_novaregular"/>
              </a:rPr>
              <a:t>tail [OPTION]… [FILE]…</a:t>
            </a:r>
            <a:endParaRPr lang="en-IN" dirty="0"/>
          </a:p>
        </p:txBody>
      </p:sp>
    </p:spTree>
    <p:extLst>
      <p:ext uri="{BB962C8B-B14F-4D97-AF65-F5344CB8AC3E}">
        <p14:creationId xmlns:p14="http://schemas.microsoft.com/office/powerpoint/2010/main" val="3923193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41F5-C665-3C3B-0777-89337084CB25}"/>
              </a:ext>
            </a:extLst>
          </p:cNvPr>
          <p:cNvSpPr>
            <a:spLocks noGrp="1"/>
          </p:cNvSpPr>
          <p:nvPr>
            <p:ph type="title"/>
          </p:nvPr>
        </p:nvSpPr>
        <p:spPr/>
        <p:txBody>
          <a:bodyPr/>
          <a:lstStyle/>
          <a:p>
            <a:r>
              <a:rPr lang="en-IN" b="0" i="0" dirty="0">
                <a:solidFill>
                  <a:srgbClr val="610B38"/>
                </a:solidFill>
                <a:effectLst/>
                <a:latin typeface="erdana"/>
              </a:rPr>
              <a:t>Echo Command</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E87E8D8-7A29-EC00-F5A6-FB5C6369922A}"/>
              </a:ext>
            </a:extLst>
          </p:cNvPr>
          <p:cNvSpPr>
            <a:spLocks noGrp="1"/>
          </p:cNvSpPr>
          <p:nvPr>
            <p:ph idx="1"/>
          </p:nvPr>
        </p:nvSpPr>
        <p:spPr/>
        <p:txBody>
          <a:bodyPr>
            <a:normAutofit lnSpcReduction="10000"/>
          </a:bodyPr>
          <a:lstStyle/>
          <a:p>
            <a:r>
              <a:rPr lang="en-US" b="0" i="0" dirty="0">
                <a:solidFill>
                  <a:srgbClr val="333333"/>
                </a:solidFill>
                <a:effectLst/>
                <a:latin typeface="inter-regular"/>
              </a:rPr>
              <a:t>In Linux, the echo command can be used for displaying a line of string/text that is passed as the </a:t>
            </a:r>
            <a:r>
              <a:rPr lang="en-US" b="1" i="0" dirty="0">
                <a:solidFill>
                  <a:srgbClr val="333333"/>
                </a:solidFill>
                <a:effectLst/>
                <a:latin typeface="inter-bold"/>
              </a:rPr>
              <a:t>arguments.</a:t>
            </a:r>
            <a:r>
              <a:rPr lang="en-US" b="0" i="0" dirty="0">
                <a:solidFill>
                  <a:srgbClr val="333333"/>
                </a:solidFill>
                <a:effectLst/>
                <a:latin typeface="inter-regular"/>
              </a:rPr>
              <a:t> This command is a built-in that is mostly and widely used in various batch files and shell scripts to outcome status test to a file and screen.</a:t>
            </a:r>
          </a:p>
          <a:p>
            <a:endParaRPr lang="en-US" dirty="0">
              <a:solidFill>
                <a:srgbClr val="333333"/>
              </a:solidFill>
              <a:latin typeface="inter-regular"/>
            </a:endParaRPr>
          </a:p>
          <a:p>
            <a:r>
              <a:rPr lang="en-IN" b="0" i="0" dirty="0">
                <a:solidFill>
                  <a:srgbClr val="000000"/>
                </a:solidFill>
                <a:effectLst/>
                <a:latin typeface="inter-regular"/>
              </a:rPr>
              <a:t>echo [option] [string]  </a:t>
            </a:r>
          </a:p>
          <a:p>
            <a:r>
              <a:rPr lang="en-US" b="0" i="0" dirty="0">
                <a:solidFill>
                  <a:srgbClr val="000000"/>
                </a:solidFill>
                <a:effectLst/>
                <a:latin typeface="inter-regular"/>
              </a:rPr>
              <a:t>echo -e "World \bis \</a:t>
            </a:r>
            <a:r>
              <a:rPr lang="en-US" b="0" i="0" dirty="0" err="1">
                <a:solidFill>
                  <a:srgbClr val="000000"/>
                </a:solidFill>
                <a:effectLst/>
                <a:latin typeface="inter-regular"/>
              </a:rPr>
              <a:t>bBeautiful</a:t>
            </a:r>
            <a:r>
              <a:rPr lang="en-US" b="0" i="0" dirty="0">
                <a:solidFill>
                  <a:srgbClr val="000000"/>
                </a:solidFill>
                <a:effectLst/>
                <a:latin typeface="inter-regular"/>
              </a:rPr>
              <a:t>"  </a:t>
            </a:r>
          </a:p>
          <a:p>
            <a:endParaRPr lang="en-US" dirty="0">
              <a:solidFill>
                <a:srgbClr val="333333"/>
              </a:solidFill>
              <a:latin typeface="inter-regular"/>
            </a:endParaRPr>
          </a:p>
          <a:p>
            <a:r>
              <a:rPr lang="en-US" b="1" i="0" dirty="0">
                <a:solidFill>
                  <a:srgbClr val="333333"/>
                </a:solidFill>
                <a:effectLst/>
                <a:latin typeface="inter-bold"/>
              </a:rPr>
              <a:t> \b:</a:t>
            </a:r>
            <a:r>
              <a:rPr lang="en-US" b="0" i="0" dirty="0">
                <a:solidFill>
                  <a:srgbClr val="333333"/>
                </a:solidFill>
                <a:effectLst/>
                <a:latin typeface="inter-regular"/>
              </a:rPr>
              <a:t> This option is used for removing every space among the text/string.</a:t>
            </a:r>
            <a:endParaRPr lang="en-IN" dirty="0"/>
          </a:p>
        </p:txBody>
      </p:sp>
    </p:spTree>
    <p:extLst>
      <p:ext uri="{BB962C8B-B14F-4D97-AF65-F5344CB8AC3E}">
        <p14:creationId xmlns:p14="http://schemas.microsoft.com/office/powerpoint/2010/main" val="701403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2C31-A60F-4DCF-2FB0-9837A89123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7ED477-651B-5D88-6624-60A5BC22265D}"/>
              </a:ext>
            </a:extLst>
          </p:cNvPr>
          <p:cNvSpPr>
            <a:spLocks noGrp="1"/>
          </p:cNvSpPr>
          <p:nvPr>
            <p:ph idx="1"/>
          </p:nvPr>
        </p:nvSpPr>
        <p:spPr/>
        <p:txBody>
          <a:bodyPr/>
          <a:lstStyle/>
          <a:p>
            <a:pPr algn="just"/>
            <a:r>
              <a:rPr lang="en-US" b="1" i="0" dirty="0">
                <a:solidFill>
                  <a:srgbClr val="333333"/>
                </a:solidFill>
                <a:effectLst/>
                <a:latin typeface="inter-bold"/>
              </a:rPr>
              <a:t>\n:</a:t>
            </a:r>
            <a:r>
              <a:rPr lang="en-US" b="0" i="0" dirty="0">
                <a:solidFill>
                  <a:srgbClr val="333333"/>
                </a:solidFill>
                <a:effectLst/>
                <a:latin typeface="inter-regular"/>
              </a:rPr>
              <a:t> This option is used for creating a new line and this new line will be created from where it's used.</a:t>
            </a:r>
          </a:p>
          <a:p>
            <a:pPr marL="0" indent="0" algn="just">
              <a:buNone/>
            </a:pPr>
            <a:r>
              <a:rPr lang="en-US" b="1" i="0" dirty="0">
                <a:solidFill>
                  <a:srgbClr val="333333"/>
                </a:solidFill>
                <a:effectLst/>
                <a:latin typeface="inter-bold"/>
              </a:rPr>
              <a:t>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echo -e "World \nis \</a:t>
            </a:r>
            <a:r>
              <a:rPr lang="en-US" b="0" i="0" dirty="0" err="1">
                <a:solidFill>
                  <a:srgbClr val="000000"/>
                </a:solidFill>
                <a:effectLst/>
                <a:latin typeface="inter-regular"/>
              </a:rPr>
              <a:t>nBeautiful</a:t>
            </a:r>
            <a:r>
              <a:rPr lang="en-US" b="0" i="0" dirty="0">
                <a:solidFill>
                  <a:srgbClr val="000000"/>
                </a:solidFill>
                <a:effectLst/>
                <a:latin typeface="inter-regular"/>
              </a:rPr>
              <a:t>"  </a:t>
            </a:r>
          </a:p>
          <a:p>
            <a:pPr marL="0" indent="0" algn="just">
              <a:buNone/>
            </a:pPr>
            <a:r>
              <a:rPr lang="en-US" b="1" i="0" dirty="0">
                <a:solidFill>
                  <a:srgbClr val="333333"/>
                </a:solidFill>
                <a:effectLst/>
                <a:latin typeface="inter-bold"/>
              </a:rPr>
              <a:t>\t:</a:t>
            </a:r>
            <a:r>
              <a:rPr lang="en-US" b="0" i="0" dirty="0">
                <a:solidFill>
                  <a:srgbClr val="333333"/>
                </a:solidFill>
                <a:effectLst/>
                <a:latin typeface="inter-regular"/>
              </a:rPr>
              <a:t> This option is used for creating the horizontal tab spaces.</a:t>
            </a:r>
            <a:endParaRPr lang="en-US" dirty="0">
              <a:solidFill>
                <a:srgbClr val="000000"/>
              </a:solidFill>
              <a:latin typeface="inter-regular"/>
            </a:endParaRPr>
          </a:p>
          <a:p>
            <a:pPr marL="0" indent="0" algn="just">
              <a:buNone/>
            </a:pPr>
            <a:r>
              <a:rPr lang="en-US" b="0" i="0" dirty="0">
                <a:solidFill>
                  <a:srgbClr val="000000"/>
                </a:solidFill>
                <a:effectLst/>
                <a:latin typeface="inter-regular"/>
              </a:rPr>
              <a:t>echo -e "World \tis \</a:t>
            </a:r>
            <a:r>
              <a:rPr lang="en-US" b="0" i="0" dirty="0" err="1">
                <a:solidFill>
                  <a:srgbClr val="000000"/>
                </a:solidFill>
                <a:effectLst/>
                <a:latin typeface="inter-regular"/>
              </a:rPr>
              <a:t>tBeautiful</a:t>
            </a:r>
            <a:r>
              <a:rPr lang="en-US"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endParaRPr lang="en-US" dirty="0">
              <a:solidFill>
                <a:srgbClr val="333333"/>
              </a:solidFill>
              <a:latin typeface="inter-regular"/>
            </a:endParaRPr>
          </a:p>
          <a:p>
            <a:pPr marL="0" indent="0">
              <a:buNone/>
            </a:pPr>
            <a:endParaRPr lang="en-IN" dirty="0"/>
          </a:p>
        </p:txBody>
      </p:sp>
    </p:spTree>
    <p:extLst>
      <p:ext uri="{BB962C8B-B14F-4D97-AF65-F5344CB8AC3E}">
        <p14:creationId xmlns:p14="http://schemas.microsoft.com/office/powerpoint/2010/main" val="3843662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1997-78FD-2AD9-EA58-DB85B3D56C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FE46BA-7807-D971-8EAB-D0A32880414D}"/>
              </a:ext>
            </a:extLst>
          </p:cNvPr>
          <p:cNvSpPr>
            <a:spLocks noGrp="1"/>
          </p:cNvSpPr>
          <p:nvPr>
            <p:ph idx="1"/>
          </p:nvPr>
        </p:nvSpPr>
        <p:spPr/>
        <p:txBody>
          <a:bodyPr/>
          <a:lstStyle/>
          <a:p>
            <a:r>
              <a:rPr lang="en-US" b="1" i="0" dirty="0">
                <a:solidFill>
                  <a:srgbClr val="333333"/>
                </a:solidFill>
                <a:effectLst/>
                <a:latin typeface="inter-bold"/>
              </a:rPr>
              <a:t>\r:</a:t>
            </a:r>
            <a:r>
              <a:rPr lang="en-US" b="0" i="0" dirty="0">
                <a:solidFill>
                  <a:srgbClr val="333333"/>
                </a:solidFill>
                <a:effectLst/>
                <a:latin typeface="inter-regular"/>
              </a:rPr>
              <a:t> This option is used for carriage return along with '-e' backspace </a:t>
            </a:r>
            <a:r>
              <a:rPr lang="en-US" b="0" i="0" dirty="0" err="1">
                <a:solidFill>
                  <a:srgbClr val="333333"/>
                </a:solidFill>
                <a:effectLst/>
                <a:latin typeface="inter-regular"/>
              </a:rPr>
              <a:t>interpretor</a:t>
            </a:r>
            <a:r>
              <a:rPr lang="en-US" b="0" i="0" dirty="0">
                <a:solidFill>
                  <a:srgbClr val="333333"/>
                </a:solidFill>
                <a:effectLst/>
                <a:latin typeface="inter-regular"/>
              </a:rPr>
              <a:t> to have described carriage return in the result.</a:t>
            </a:r>
          </a:p>
          <a:p>
            <a:endParaRPr lang="en-US" dirty="0">
              <a:solidFill>
                <a:srgbClr val="333333"/>
              </a:solidFill>
              <a:latin typeface="inter-regular"/>
            </a:endParaRPr>
          </a:p>
          <a:p>
            <a:pPr marL="0" indent="0">
              <a:buNone/>
            </a:pPr>
            <a:r>
              <a:rPr lang="en-US" b="0" i="0" dirty="0">
                <a:solidFill>
                  <a:srgbClr val="000000"/>
                </a:solidFill>
                <a:effectLst/>
                <a:latin typeface="inter-regular"/>
              </a:rPr>
              <a:t>echo -e "World \</a:t>
            </a:r>
            <a:r>
              <a:rPr lang="en-US" b="0" i="0" dirty="0" err="1">
                <a:solidFill>
                  <a:srgbClr val="000000"/>
                </a:solidFill>
                <a:effectLst/>
                <a:latin typeface="inter-regular"/>
              </a:rPr>
              <a:t>ris</a:t>
            </a:r>
            <a:r>
              <a:rPr lang="en-US" b="0" i="0" dirty="0">
                <a:solidFill>
                  <a:srgbClr val="000000"/>
                </a:solidFill>
                <a:effectLst/>
                <a:latin typeface="inter-regular"/>
              </a:rPr>
              <a:t> Beautiful"  </a:t>
            </a:r>
          </a:p>
          <a:p>
            <a:pPr marL="0" indent="0">
              <a:buNone/>
            </a:pPr>
            <a:endParaRPr lang="en-US" dirty="0">
              <a:solidFill>
                <a:srgbClr val="333333"/>
              </a:solidFill>
              <a:latin typeface="inter-regular"/>
            </a:endParaRPr>
          </a:p>
          <a:p>
            <a:pPr marL="0" indent="0">
              <a:buNone/>
            </a:pPr>
            <a:endParaRPr lang="en-US" dirty="0">
              <a:solidFill>
                <a:srgbClr val="333333"/>
              </a:solidFill>
              <a:latin typeface="inter-regular"/>
            </a:endParaRPr>
          </a:p>
          <a:p>
            <a:pPr marL="0" indent="0">
              <a:buNone/>
            </a:pPr>
            <a:r>
              <a:rPr lang="en-US" b="1" i="0" dirty="0">
                <a:solidFill>
                  <a:srgbClr val="333333"/>
                </a:solidFill>
                <a:effectLst/>
                <a:latin typeface="inter-bold"/>
              </a:rPr>
              <a:t>\v:</a:t>
            </a:r>
            <a:r>
              <a:rPr lang="en-US" b="0" i="0" dirty="0">
                <a:solidFill>
                  <a:srgbClr val="333333"/>
                </a:solidFill>
                <a:effectLst/>
                <a:latin typeface="inter-regular"/>
              </a:rPr>
              <a:t> This option is used for creating the vertical tab spaces.</a:t>
            </a:r>
          </a:p>
          <a:p>
            <a:pPr marL="0" indent="0">
              <a:buNone/>
            </a:pPr>
            <a:r>
              <a:rPr lang="en-US" b="0" i="0" dirty="0">
                <a:solidFill>
                  <a:srgbClr val="000000"/>
                </a:solidFill>
                <a:effectLst/>
                <a:latin typeface="inter-regular"/>
              </a:rPr>
              <a:t>echo -e "World \vis \</a:t>
            </a:r>
            <a:r>
              <a:rPr lang="en-US" b="0" i="0" dirty="0" err="1">
                <a:solidFill>
                  <a:srgbClr val="000000"/>
                </a:solidFill>
                <a:effectLst/>
                <a:latin typeface="inter-regular"/>
              </a:rPr>
              <a:t>vBeautiful</a:t>
            </a:r>
            <a:r>
              <a:rPr lang="en-US"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3380509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7227-83AC-DDEF-128C-1DBF296E90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85E328-03B5-972C-3DE4-7F71AE8E89CC}"/>
              </a:ext>
            </a:extLst>
          </p:cNvPr>
          <p:cNvSpPr>
            <a:spLocks noGrp="1"/>
          </p:cNvSpPr>
          <p:nvPr>
            <p:ph idx="1"/>
          </p:nvPr>
        </p:nvSpPr>
        <p:spPr/>
        <p:txBody>
          <a:bodyPr/>
          <a:lstStyle/>
          <a:p>
            <a:r>
              <a:rPr lang="en-US" b="1" i="0" dirty="0">
                <a:solidFill>
                  <a:srgbClr val="333333"/>
                </a:solidFill>
                <a:effectLst/>
                <a:latin typeface="inter-bold"/>
              </a:rPr>
              <a:t>\a:</a:t>
            </a:r>
            <a:r>
              <a:rPr lang="en-US" b="0" i="0" dirty="0">
                <a:solidFill>
                  <a:srgbClr val="333333"/>
                </a:solidFill>
                <a:effectLst/>
                <a:latin typeface="inter-regular"/>
              </a:rPr>
              <a:t> This option is used for alert return along with </a:t>
            </a:r>
            <a:r>
              <a:rPr lang="en-US" b="1" i="1" dirty="0">
                <a:solidFill>
                  <a:srgbClr val="333333"/>
                </a:solidFill>
                <a:effectLst/>
                <a:latin typeface="inter-bold"/>
              </a:rPr>
              <a:t>'-e'</a:t>
            </a:r>
            <a:r>
              <a:rPr lang="en-US" b="0" i="0" dirty="0">
                <a:solidFill>
                  <a:srgbClr val="333333"/>
                </a:solidFill>
                <a:effectLst/>
                <a:latin typeface="inter-regular"/>
              </a:rPr>
              <a:t> backspace </a:t>
            </a:r>
            <a:r>
              <a:rPr lang="en-US" b="0" i="0" dirty="0" err="1">
                <a:solidFill>
                  <a:srgbClr val="333333"/>
                </a:solidFill>
                <a:effectLst/>
                <a:latin typeface="inter-regular"/>
              </a:rPr>
              <a:t>interpretor</a:t>
            </a:r>
            <a:r>
              <a:rPr lang="en-US" b="0" i="0" dirty="0">
                <a:solidFill>
                  <a:srgbClr val="333333"/>
                </a:solidFill>
                <a:effectLst/>
                <a:latin typeface="inter-regular"/>
              </a:rPr>
              <a:t> to add sound alert.</a:t>
            </a:r>
          </a:p>
          <a:p>
            <a:endParaRPr lang="en-US" dirty="0">
              <a:solidFill>
                <a:srgbClr val="333333"/>
              </a:solidFill>
              <a:latin typeface="inter-regular"/>
            </a:endParaRPr>
          </a:p>
          <a:p>
            <a:r>
              <a:rPr lang="en-US" b="0" i="0" dirty="0">
                <a:solidFill>
                  <a:srgbClr val="000000"/>
                </a:solidFill>
                <a:effectLst/>
                <a:latin typeface="inter-regular"/>
              </a:rPr>
              <a:t>echo -e "\</a:t>
            </a:r>
            <a:r>
              <a:rPr lang="en-US" b="0" i="0" dirty="0" err="1">
                <a:solidFill>
                  <a:srgbClr val="000000"/>
                </a:solidFill>
                <a:effectLst/>
                <a:latin typeface="inter-regular"/>
              </a:rPr>
              <a:t>aWorld</a:t>
            </a:r>
            <a:r>
              <a:rPr lang="en-US" b="0" i="0" dirty="0">
                <a:solidFill>
                  <a:srgbClr val="000000"/>
                </a:solidFill>
                <a:effectLst/>
                <a:latin typeface="inter-regular"/>
              </a:rPr>
              <a:t> is Beautiful"  </a:t>
            </a:r>
          </a:p>
          <a:p>
            <a:endParaRPr lang="en-IN" dirty="0"/>
          </a:p>
        </p:txBody>
      </p:sp>
    </p:spTree>
    <p:extLst>
      <p:ext uri="{BB962C8B-B14F-4D97-AF65-F5344CB8AC3E}">
        <p14:creationId xmlns:p14="http://schemas.microsoft.com/office/powerpoint/2010/main" val="832042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BE12-E8C1-5A20-935C-326C9EA960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39FFBF-6201-2B75-E776-453F613DB0A2}"/>
              </a:ext>
            </a:extLst>
          </p:cNvPr>
          <p:cNvSpPr>
            <a:spLocks noGrp="1"/>
          </p:cNvSpPr>
          <p:nvPr>
            <p:ph idx="1"/>
          </p:nvPr>
        </p:nvSpPr>
        <p:spPr/>
        <p:txBody>
          <a:bodyPr/>
          <a:lstStyle/>
          <a:p>
            <a:r>
              <a:rPr lang="en-US" b="1" i="0" dirty="0">
                <a:solidFill>
                  <a:srgbClr val="333333"/>
                </a:solidFill>
                <a:effectLst/>
                <a:latin typeface="inter-bold"/>
              </a:rPr>
              <a:t>echo *:</a:t>
            </a:r>
            <a:r>
              <a:rPr lang="en-US" b="0" i="0" dirty="0">
                <a:solidFill>
                  <a:srgbClr val="333333"/>
                </a:solidFill>
                <a:effectLst/>
                <a:latin typeface="inter-regular"/>
              </a:rPr>
              <a:t> This option is used for printing every folder or file. It is the same as the ls command in </a:t>
            </a:r>
            <a:r>
              <a:rPr lang="en-US" b="0" i="0" u="none" strike="noStrike" dirty="0">
                <a:solidFill>
                  <a:srgbClr val="008000"/>
                </a:solidFill>
                <a:effectLst/>
                <a:latin typeface="inter-regular"/>
                <a:hlinkClick r:id="rId2"/>
              </a:rPr>
              <a:t>Linux</a:t>
            </a:r>
            <a:r>
              <a:rPr lang="en-US" b="0" i="0" dirty="0">
                <a:solidFill>
                  <a:srgbClr val="333333"/>
                </a:solidFill>
                <a:effectLst/>
                <a:latin typeface="inter-regular"/>
              </a:rPr>
              <a:t>.</a:t>
            </a:r>
          </a:p>
          <a:p>
            <a:endParaRPr lang="en-US" dirty="0">
              <a:solidFill>
                <a:srgbClr val="333333"/>
              </a:solidFill>
              <a:latin typeface="inter-regular"/>
            </a:endParaRPr>
          </a:p>
          <a:p>
            <a:endParaRPr lang="en-US" dirty="0">
              <a:solidFill>
                <a:srgbClr val="333333"/>
              </a:solidFill>
              <a:latin typeface="inter-regular"/>
            </a:endParaRPr>
          </a:p>
          <a:p>
            <a:r>
              <a:rPr lang="en-US" b="1" i="0" dirty="0">
                <a:solidFill>
                  <a:srgbClr val="333333"/>
                </a:solidFill>
                <a:effectLst/>
                <a:latin typeface="inter-bold"/>
              </a:rPr>
              <a:t>Print specific types of files:</a:t>
            </a:r>
            <a:r>
              <a:rPr lang="en-US" b="0" i="0" dirty="0">
                <a:solidFill>
                  <a:srgbClr val="333333"/>
                </a:solidFill>
                <a:effectLst/>
                <a:latin typeface="inter-regular"/>
              </a:rPr>
              <a:t> For example, if we wish to print every </a:t>
            </a:r>
            <a:r>
              <a:rPr lang="en-US" b="1" i="1" dirty="0">
                <a:solidFill>
                  <a:srgbClr val="333333"/>
                </a:solidFill>
                <a:effectLst/>
                <a:latin typeface="inter-bold"/>
              </a:rPr>
              <a:t>'.c'</a:t>
            </a:r>
            <a:r>
              <a:rPr lang="en-US" b="0" i="0" dirty="0">
                <a:solidFill>
                  <a:srgbClr val="333333"/>
                </a:solidFill>
                <a:effectLst/>
                <a:latin typeface="inter-regular"/>
              </a:rPr>
              <a:t> file, we can apply the below command:</a:t>
            </a:r>
          </a:p>
          <a:p>
            <a:endParaRPr lang="en-US" dirty="0">
              <a:solidFill>
                <a:srgbClr val="333333"/>
              </a:solidFill>
              <a:latin typeface="inter-regular"/>
            </a:endParaRPr>
          </a:p>
          <a:p>
            <a:pPr marL="0" indent="0">
              <a:buNone/>
            </a:pPr>
            <a:r>
              <a:rPr lang="en-IN" b="0" i="0" dirty="0">
                <a:solidFill>
                  <a:srgbClr val="000000"/>
                </a:solidFill>
                <a:effectLst/>
                <a:latin typeface="inter-regular"/>
              </a:rPr>
              <a:t>echo *.txt  </a:t>
            </a:r>
            <a:endParaRPr lang="en-IN" dirty="0"/>
          </a:p>
        </p:txBody>
      </p:sp>
    </p:spTree>
    <p:extLst>
      <p:ext uri="{BB962C8B-B14F-4D97-AF65-F5344CB8AC3E}">
        <p14:creationId xmlns:p14="http://schemas.microsoft.com/office/powerpoint/2010/main" val="2586358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7595-9267-3E32-4DE8-DF215A67EF46}"/>
              </a:ext>
            </a:extLst>
          </p:cNvPr>
          <p:cNvSpPr>
            <a:spLocks noGrp="1"/>
          </p:cNvSpPr>
          <p:nvPr>
            <p:ph type="title"/>
          </p:nvPr>
        </p:nvSpPr>
        <p:spPr/>
        <p:txBody>
          <a:bodyPr/>
          <a:lstStyle/>
          <a:p>
            <a:r>
              <a:rPr lang="en-IN" b="1" i="0" dirty="0" err="1">
                <a:solidFill>
                  <a:srgbClr val="3498DB"/>
                </a:solidFill>
                <a:effectLst/>
                <a:latin typeface="Nunito" panose="020B0604020202020204" pitchFamily="2" charset="0"/>
              </a:rPr>
              <a:t>Systemctl</a:t>
            </a:r>
            <a:r>
              <a:rPr lang="en-IN" b="1" i="0" dirty="0">
                <a:solidFill>
                  <a:srgbClr val="3498DB"/>
                </a:solidFill>
                <a:effectLst/>
                <a:latin typeface="Nunito" panose="020B0604020202020204" pitchFamily="2" charset="0"/>
              </a:rPr>
              <a:t> Command</a:t>
            </a:r>
            <a:br>
              <a:rPr lang="en-IN" b="1" i="0" dirty="0">
                <a:solidFill>
                  <a:srgbClr val="3498DB"/>
                </a:solidFill>
                <a:effectLst/>
                <a:latin typeface="Nunito" panose="020B0604020202020204" pitchFamily="2" charset="0"/>
              </a:rPr>
            </a:br>
            <a:endParaRPr lang="en-IN" dirty="0"/>
          </a:p>
        </p:txBody>
      </p:sp>
      <p:sp>
        <p:nvSpPr>
          <p:cNvPr id="3" name="Content Placeholder 2">
            <a:extLst>
              <a:ext uri="{FF2B5EF4-FFF2-40B4-BE49-F238E27FC236}">
                <a16:creationId xmlns:a16="http://schemas.microsoft.com/office/drawing/2014/main" id="{CC00AF6A-D9D7-C3DF-FBF1-5C7656478096}"/>
              </a:ext>
            </a:extLst>
          </p:cNvPr>
          <p:cNvSpPr>
            <a:spLocks noGrp="1"/>
          </p:cNvSpPr>
          <p:nvPr>
            <p:ph idx="1"/>
          </p:nvPr>
        </p:nvSpPr>
        <p:spPr/>
        <p:txBody>
          <a:bodyPr/>
          <a:lstStyle/>
          <a:p>
            <a:r>
              <a:rPr lang="en-US" b="0" i="0" u="sng" dirty="0" err="1">
                <a:solidFill>
                  <a:srgbClr val="BB0E30"/>
                </a:solidFill>
                <a:effectLst/>
                <a:latin typeface="Muli"/>
                <a:hlinkClick r:id="rId2" tooltip="Systemctl command examples"/>
              </a:rPr>
              <a:t>Systemctl</a:t>
            </a:r>
            <a:r>
              <a:rPr lang="en-US" b="0" i="0" u="sng" dirty="0">
                <a:solidFill>
                  <a:srgbClr val="BB0E30"/>
                </a:solidFill>
                <a:effectLst/>
                <a:latin typeface="Muli"/>
                <a:hlinkClick r:id="rId2" tooltip="Systemctl command examples"/>
              </a:rPr>
              <a:t> command</a:t>
            </a:r>
            <a:r>
              <a:rPr lang="en-US" b="0" i="0" dirty="0">
                <a:solidFill>
                  <a:srgbClr val="3A3A3A"/>
                </a:solidFill>
                <a:effectLst/>
                <a:latin typeface="Muli"/>
              </a:rPr>
              <a:t> is a </a:t>
            </a:r>
            <a:r>
              <a:rPr lang="en-US" b="0" i="0" dirty="0" err="1">
                <a:solidFill>
                  <a:srgbClr val="3A3A3A"/>
                </a:solidFill>
                <a:effectLst/>
                <a:latin typeface="Muli"/>
              </a:rPr>
              <a:t>systemd</a:t>
            </a:r>
            <a:r>
              <a:rPr lang="en-US" b="0" i="0" dirty="0">
                <a:solidFill>
                  <a:srgbClr val="3A3A3A"/>
                </a:solidFill>
                <a:effectLst/>
                <a:latin typeface="Muli"/>
              </a:rPr>
              <a:t> management tool that is used to manage services, check running statuses, start and enable services and work with the configuration files.</a:t>
            </a:r>
          </a:p>
          <a:p>
            <a:endParaRPr lang="en-US" dirty="0">
              <a:solidFill>
                <a:srgbClr val="3A3A3A"/>
              </a:solidFill>
              <a:latin typeface="Muli"/>
            </a:endParaRPr>
          </a:p>
          <a:p>
            <a:endParaRPr lang="en-IN" dirty="0"/>
          </a:p>
        </p:txBody>
      </p:sp>
      <p:pic>
        <p:nvPicPr>
          <p:cNvPr id="7" name="Picture 6">
            <a:extLst>
              <a:ext uri="{FF2B5EF4-FFF2-40B4-BE49-F238E27FC236}">
                <a16:creationId xmlns:a16="http://schemas.microsoft.com/office/drawing/2014/main" id="{8BAE5F57-3A8D-C1A4-D63C-0241D3B86EFA}"/>
              </a:ext>
            </a:extLst>
          </p:cNvPr>
          <p:cNvPicPr>
            <a:picLocks noChangeAspect="1"/>
          </p:cNvPicPr>
          <p:nvPr/>
        </p:nvPicPr>
        <p:blipFill>
          <a:blip r:embed="rId3"/>
          <a:stretch>
            <a:fillRect/>
          </a:stretch>
        </p:blipFill>
        <p:spPr>
          <a:xfrm>
            <a:off x="1903181" y="4209906"/>
            <a:ext cx="7868054" cy="939848"/>
          </a:xfrm>
          <a:prstGeom prst="rect">
            <a:avLst/>
          </a:prstGeom>
        </p:spPr>
      </p:pic>
    </p:spTree>
    <p:extLst>
      <p:ext uri="{BB962C8B-B14F-4D97-AF65-F5344CB8AC3E}">
        <p14:creationId xmlns:p14="http://schemas.microsoft.com/office/powerpoint/2010/main" val="404178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720C-92BB-94A6-FFDB-C4DCDB30E212}"/>
              </a:ext>
            </a:extLst>
          </p:cNvPr>
          <p:cNvSpPr>
            <a:spLocks noGrp="1"/>
          </p:cNvSpPr>
          <p:nvPr>
            <p:ph type="title"/>
          </p:nvPr>
        </p:nvSpPr>
        <p:spPr>
          <a:xfrm>
            <a:off x="1136428" y="627564"/>
            <a:ext cx="7474172" cy="1325563"/>
          </a:xfrm>
        </p:spPr>
        <p:txBody>
          <a:bodyPr>
            <a:normAutofit/>
          </a:bodyPr>
          <a:lstStyle/>
          <a:p>
            <a:r>
              <a:rPr lang="en-US" b="1" dirty="0" err="1">
                <a:ea typeface="+mj-lt"/>
                <a:cs typeface="+mj-lt"/>
              </a:rPr>
              <a:t>chown</a:t>
            </a:r>
            <a:endParaRPr lang="en-US" dirty="0" err="1"/>
          </a:p>
        </p:txBody>
      </p:sp>
      <p:sp>
        <p:nvSpPr>
          <p:cNvPr id="3" name="Content Placeholder 2">
            <a:extLst>
              <a:ext uri="{FF2B5EF4-FFF2-40B4-BE49-F238E27FC236}">
                <a16:creationId xmlns:a16="http://schemas.microsoft.com/office/drawing/2014/main" id="{0A3AFF05-E725-08E5-0989-0519A7AA8CA0}"/>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2000">
                <a:ea typeface="+mn-lt"/>
                <a:cs typeface="+mn-lt"/>
              </a:rPr>
              <a:t>Different users in the operating system have ownership and permission to ensure that the files are secure and put restrictions on who can modify the contents of the files. In Linux there are different users who use the system:</a:t>
            </a:r>
            <a:endParaRPr lang="en-US" sz="2000">
              <a:cs typeface="Calibri" panose="020F0502020204030204"/>
            </a:endParaRPr>
          </a:p>
          <a:p>
            <a:r>
              <a:rPr lang="en-US" sz="2000">
                <a:ea typeface="+mn-lt"/>
                <a:cs typeface="+mn-lt"/>
              </a:rPr>
              <a:t>Each </a:t>
            </a:r>
            <a:r>
              <a:rPr lang="en-US" sz="2000" i="1">
                <a:ea typeface="+mn-lt"/>
                <a:cs typeface="+mn-lt"/>
              </a:rPr>
              <a:t>user </a:t>
            </a:r>
            <a:r>
              <a:rPr lang="en-US" sz="2000">
                <a:ea typeface="+mn-lt"/>
                <a:cs typeface="+mn-lt"/>
              </a:rPr>
              <a:t>has some properties associated with them, such as a user ID and a home directory. We can add users into a group to make the process of managing users easier.</a:t>
            </a:r>
            <a:endParaRPr lang="en-US" sz="2000"/>
          </a:p>
          <a:p>
            <a:r>
              <a:rPr lang="en-US" sz="2000">
                <a:ea typeface="+mn-lt"/>
                <a:cs typeface="+mn-lt"/>
              </a:rPr>
              <a:t>A </a:t>
            </a:r>
            <a:r>
              <a:rPr lang="en-US" sz="2000" i="1">
                <a:ea typeface="+mn-lt"/>
                <a:cs typeface="+mn-lt"/>
              </a:rPr>
              <a:t>group </a:t>
            </a:r>
            <a:r>
              <a:rPr lang="en-US" sz="2000">
                <a:ea typeface="+mn-lt"/>
                <a:cs typeface="+mn-lt"/>
              </a:rPr>
              <a:t>can have zero or more users. A specified user is associated with a “default group”. It can also be a member of other groups on the system as well.</a:t>
            </a:r>
            <a:endParaRPr lang="en-US" sz="2000"/>
          </a:p>
          <a:p>
            <a:endParaRPr lang="en-US" sz="2000">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hredder">
            <a:extLst>
              <a:ext uri="{FF2B5EF4-FFF2-40B4-BE49-F238E27FC236}">
                <a16:creationId xmlns:a16="http://schemas.microsoft.com/office/drawing/2014/main" id="{048C3FCA-C56F-D1D0-0553-133EFDB4B2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33474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0BE4-B193-9876-B250-674A40D70CCE}"/>
              </a:ext>
            </a:extLst>
          </p:cNvPr>
          <p:cNvSpPr>
            <a:spLocks noGrp="1"/>
          </p:cNvSpPr>
          <p:nvPr>
            <p:ph type="title"/>
          </p:nvPr>
        </p:nvSpPr>
        <p:spPr/>
        <p:txBody>
          <a:bodyPr/>
          <a:lstStyle/>
          <a:p>
            <a:r>
              <a:rPr lang="en-IN" dirty="0"/>
              <a:t>Relational Operators </a:t>
            </a:r>
          </a:p>
        </p:txBody>
      </p:sp>
      <p:sp>
        <p:nvSpPr>
          <p:cNvPr id="3" name="Content Placeholder 2">
            <a:extLst>
              <a:ext uri="{FF2B5EF4-FFF2-40B4-BE49-F238E27FC236}">
                <a16:creationId xmlns:a16="http://schemas.microsoft.com/office/drawing/2014/main" id="{F83DB80A-0763-68FA-5A4B-707FD4F72AAA}"/>
              </a:ext>
            </a:extLst>
          </p:cNvPr>
          <p:cNvSpPr>
            <a:spLocks noGrp="1"/>
          </p:cNvSpPr>
          <p:nvPr>
            <p:ph idx="1"/>
          </p:nvPr>
        </p:nvSpPr>
        <p:spPr/>
        <p:txBody>
          <a:bodyPr>
            <a:normAutofit fontScale="70000" lnSpcReduction="20000"/>
          </a:bodyPr>
          <a:lstStyle/>
          <a:p>
            <a:r>
              <a:rPr lang="en-US" b="1" dirty="0"/>
              <a:t>Relational Operators</a:t>
            </a:r>
            <a:r>
              <a:rPr lang="en-US" dirty="0"/>
              <a:t>: Relational operators are those operators which define the relation between two operands. They give either true or false depending upon the relation. They are of 6 types:</a:t>
            </a:r>
          </a:p>
          <a:p>
            <a:pPr>
              <a:buFont typeface="Arial" panose="020B0604020202020204" pitchFamily="34" charset="0"/>
              <a:buChar char="•"/>
            </a:pPr>
            <a:r>
              <a:rPr lang="en-US" b="1" dirty="0"/>
              <a:t>‘==’ Operator</a:t>
            </a:r>
            <a:r>
              <a:rPr lang="en-US" dirty="0"/>
              <a:t>: Double equal to operator compares the two operands. Its returns true is they are equal otherwise returns false.</a:t>
            </a:r>
          </a:p>
          <a:p>
            <a:pPr>
              <a:buFont typeface="Arial" panose="020B0604020202020204" pitchFamily="34" charset="0"/>
              <a:buChar char="•"/>
            </a:pPr>
            <a:r>
              <a:rPr lang="en-US" b="1" dirty="0"/>
              <a:t>‘!=’ Operator</a:t>
            </a:r>
            <a:r>
              <a:rPr lang="en-US" dirty="0"/>
              <a:t>: Not Equal to operator return true if the two operands are not equal otherwise it returns false.</a:t>
            </a:r>
          </a:p>
          <a:p>
            <a:pPr>
              <a:buFont typeface="Arial" panose="020B0604020202020204" pitchFamily="34" charset="0"/>
              <a:buChar char="•"/>
            </a:pPr>
            <a:r>
              <a:rPr lang="en-US" b="1" dirty="0"/>
              <a:t>‘&lt;‘ Operator</a:t>
            </a:r>
            <a:r>
              <a:rPr lang="en-US" dirty="0"/>
              <a:t>: Less than operator returns true if first operand is less than second operand otherwise returns false.</a:t>
            </a:r>
          </a:p>
          <a:p>
            <a:pPr>
              <a:buFont typeface="Arial" panose="020B0604020202020204" pitchFamily="34" charset="0"/>
              <a:buChar char="•"/>
            </a:pPr>
            <a:r>
              <a:rPr lang="en-US" b="1" dirty="0"/>
              <a:t>‘&lt;=’ Operator</a:t>
            </a:r>
            <a:r>
              <a:rPr lang="en-US" dirty="0"/>
              <a:t>: Less than or equal to operator returns true if first operand is less than or equal to second operand otherwise returns false</a:t>
            </a:r>
          </a:p>
          <a:p>
            <a:pPr>
              <a:buFont typeface="Arial" panose="020B0604020202020204" pitchFamily="34" charset="0"/>
              <a:buChar char="•"/>
            </a:pPr>
            <a:r>
              <a:rPr lang="en-US" b="1" dirty="0"/>
              <a:t>‘&gt;’ Operator</a:t>
            </a:r>
            <a:r>
              <a:rPr lang="en-US" dirty="0"/>
              <a:t>: Greater than operator return true if the first operand is greater than the second operand otherwise return false.</a:t>
            </a:r>
          </a:p>
          <a:p>
            <a:pPr>
              <a:buFont typeface="Arial" panose="020B0604020202020204" pitchFamily="34" charset="0"/>
              <a:buChar char="•"/>
            </a:pPr>
            <a:r>
              <a:rPr lang="en-US" b="1" dirty="0"/>
              <a:t>‘&gt;=’ Operator</a:t>
            </a:r>
            <a:r>
              <a:rPr lang="en-US" dirty="0"/>
              <a:t>: Greater than or equal to operator returns true if first operand is greater than or equal to second operand otherwise returns false</a:t>
            </a:r>
          </a:p>
          <a:p>
            <a:endParaRPr lang="en-IN" dirty="0"/>
          </a:p>
        </p:txBody>
      </p:sp>
    </p:spTree>
    <p:extLst>
      <p:ext uri="{BB962C8B-B14F-4D97-AF65-F5344CB8AC3E}">
        <p14:creationId xmlns:p14="http://schemas.microsoft.com/office/powerpoint/2010/main" val="2938000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A047-E92C-FB3F-2987-350D19618E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71B098-6CE9-A75D-5E69-62916E19F01F}"/>
              </a:ext>
            </a:extLst>
          </p:cNvPr>
          <p:cNvSpPr>
            <a:spLocks noGrp="1"/>
          </p:cNvSpPr>
          <p:nvPr>
            <p:ph idx="1"/>
          </p:nvPr>
        </p:nvSpPr>
        <p:spPr/>
        <p:txBody>
          <a:bodyPr/>
          <a:lstStyle/>
          <a:p>
            <a:r>
              <a:rPr lang="en-US" b="1" dirty="0"/>
              <a:t>Logical Operators</a:t>
            </a:r>
            <a:r>
              <a:rPr lang="en-US" dirty="0"/>
              <a:t> : They are also known as </a:t>
            </a:r>
            <a:r>
              <a:rPr lang="en-US" dirty="0" err="1"/>
              <a:t>boolean</a:t>
            </a:r>
            <a:r>
              <a:rPr lang="en-US" dirty="0"/>
              <a:t> operators. These are used to perform logical operations. They are of 3 types: </a:t>
            </a:r>
          </a:p>
          <a:p>
            <a:pPr>
              <a:buFont typeface="Arial" panose="020B0604020202020204" pitchFamily="34" charset="0"/>
              <a:buChar char="•"/>
            </a:pPr>
            <a:r>
              <a:rPr lang="en-US" b="1" dirty="0"/>
              <a:t>Logical AND (&amp;&amp;)</a:t>
            </a:r>
            <a:r>
              <a:rPr lang="en-US" dirty="0"/>
              <a:t>: This is a binary operator, which returns true if both the operands are true otherwise returns false.</a:t>
            </a:r>
          </a:p>
          <a:p>
            <a:pPr>
              <a:buFont typeface="Arial" panose="020B0604020202020204" pitchFamily="34" charset="0"/>
              <a:buChar char="•"/>
            </a:pPr>
            <a:r>
              <a:rPr lang="en-US" b="1" dirty="0"/>
              <a:t>Logical OR (||)</a:t>
            </a:r>
            <a:r>
              <a:rPr lang="en-US" dirty="0"/>
              <a:t>: This is a binary operator, which returns true is either of the operand is true or both the operands are true and return false if none of then is false.</a:t>
            </a:r>
          </a:p>
          <a:p>
            <a:pPr>
              <a:buFont typeface="Arial" panose="020B0604020202020204" pitchFamily="34" charset="0"/>
              <a:buChar char="•"/>
            </a:pPr>
            <a:r>
              <a:rPr lang="en-US" b="1" dirty="0"/>
              <a:t>Not Equal to (!)</a:t>
            </a:r>
            <a:r>
              <a:rPr lang="en-US" dirty="0"/>
              <a:t>: This is a unary operator which returns true if the operand is false and returns false if the operand is true.</a:t>
            </a:r>
          </a:p>
          <a:p>
            <a:endParaRPr lang="en-IN" dirty="0"/>
          </a:p>
        </p:txBody>
      </p:sp>
    </p:spTree>
    <p:extLst>
      <p:ext uri="{BB962C8B-B14F-4D97-AF65-F5344CB8AC3E}">
        <p14:creationId xmlns:p14="http://schemas.microsoft.com/office/powerpoint/2010/main" val="2146766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91DA-C4BE-D651-9F96-9C340444BB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9543B2-B3A3-D95E-0E1D-3D6CA0A1701B}"/>
              </a:ext>
            </a:extLst>
          </p:cNvPr>
          <p:cNvSpPr>
            <a:spLocks noGrp="1"/>
          </p:cNvSpPr>
          <p:nvPr>
            <p:ph idx="1"/>
          </p:nvPr>
        </p:nvSpPr>
        <p:spPr/>
        <p:txBody>
          <a:bodyPr>
            <a:normAutofit fontScale="77500" lnSpcReduction="20000"/>
          </a:bodyPr>
          <a:lstStyle/>
          <a:p>
            <a:pPr algn="l" fontAlgn="base"/>
            <a:r>
              <a:rPr lang="en-US" b="1" i="0" dirty="0">
                <a:solidFill>
                  <a:srgbClr val="273239"/>
                </a:solidFill>
                <a:effectLst/>
                <a:latin typeface="urw-din"/>
              </a:rPr>
              <a:t> Bitwise Operators</a:t>
            </a:r>
            <a:r>
              <a:rPr lang="en-US" b="0" i="0" dirty="0">
                <a:solidFill>
                  <a:srgbClr val="273239"/>
                </a:solidFill>
                <a:effectLst/>
                <a:latin typeface="urw-din"/>
              </a:rPr>
              <a:t>: A bitwise operator is an operator used to perform bitwise operations on bit patterns. They are of 6 types:</a:t>
            </a:r>
          </a:p>
          <a:p>
            <a:pPr algn="l" fontAlgn="base">
              <a:buFont typeface="Arial" panose="020B0604020202020204" pitchFamily="34" charset="0"/>
              <a:buChar char="•"/>
            </a:pPr>
            <a:r>
              <a:rPr lang="en-US" b="1" i="0" dirty="0">
                <a:solidFill>
                  <a:srgbClr val="273239"/>
                </a:solidFill>
                <a:effectLst/>
                <a:latin typeface="urw-din"/>
              </a:rPr>
              <a:t>Bitwise And (&amp;)</a:t>
            </a:r>
            <a:r>
              <a:rPr lang="en-US" b="0" i="0" dirty="0">
                <a:solidFill>
                  <a:srgbClr val="273239"/>
                </a:solidFill>
                <a:effectLst/>
                <a:latin typeface="urw-din"/>
              </a:rPr>
              <a:t>: Bitwise &amp; operator performs binary AND operation bit by bit on the operands.</a:t>
            </a:r>
          </a:p>
          <a:p>
            <a:pPr algn="l" fontAlgn="base">
              <a:buFont typeface="Arial" panose="020B0604020202020204" pitchFamily="34" charset="0"/>
              <a:buChar char="•"/>
            </a:pPr>
            <a:r>
              <a:rPr lang="en-US" b="1" i="0" dirty="0">
                <a:solidFill>
                  <a:srgbClr val="273239"/>
                </a:solidFill>
                <a:effectLst/>
                <a:latin typeface="urw-din"/>
              </a:rPr>
              <a:t>Bitwise OR (|)</a:t>
            </a:r>
            <a:r>
              <a:rPr lang="en-US" b="0" i="0" dirty="0">
                <a:solidFill>
                  <a:srgbClr val="273239"/>
                </a:solidFill>
                <a:effectLst/>
                <a:latin typeface="urw-din"/>
              </a:rPr>
              <a:t>: Bitwise | operator performs binary OR operation bit by bit on the operands.</a:t>
            </a:r>
          </a:p>
          <a:p>
            <a:pPr algn="l" fontAlgn="base">
              <a:buFont typeface="Arial" panose="020B0604020202020204" pitchFamily="34" charset="0"/>
              <a:buChar char="•"/>
            </a:pPr>
            <a:r>
              <a:rPr lang="en-US" b="1" i="0" dirty="0">
                <a:solidFill>
                  <a:srgbClr val="273239"/>
                </a:solidFill>
                <a:effectLst/>
                <a:latin typeface="urw-din"/>
              </a:rPr>
              <a:t>Bitwise XOR (^)</a:t>
            </a:r>
            <a:r>
              <a:rPr lang="en-US" b="0" i="0" dirty="0">
                <a:solidFill>
                  <a:srgbClr val="273239"/>
                </a:solidFill>
                <a:effectLst/>
                <a:latin typeface="urw-din"/>
              </a:rPr>
              <a:t>: Bitwise ^ operator performs binary XOR operation bit by bit on the operands.</a:t>
            </a:r>
          </a:p>
          <a:p>
            <a:pPr algn="l" fontAlgn="base">
              <a:buFont typeface="Arial" panose="020B0604020202020204" pitchFamily="34" charset="0"/>
              <a:buChar char="•"/>
            </a:pPr>
            <a:r>
              <a:rPr lang="en-US" b="1" i="0" dirty="0">
                <a:solidFill>
                  <a:srgbClr val="273239"/>
                </a:solidFill>
                <a:effectLst/>
                <a:latin typeface="urw-din"/>
              </a:rPr>
              <a:t>Bitwise complement (~)</a:t>
            </a:r>
            <a:r>
              <a:rPr lang="en-US" b="0" i="0" dirty="0">
                <a:solidFill>
                  <a:srgbClr val="273239"/>
                </a:solidFill>
                <a:effectLst/>
                <a:latin typeface="urw-din"/>
              </a:rPr>
              <a:t>: Bitwise ~ operator performs binary NOT operation bit by bit on the operand.</a:t>
            </a:r>
          </a:p>
          <a:p>
            <a:pPr algn="l" fontAlgn="base">
              <a:buFont typeface="Arial" panose="020B0604020202020204" pitchFamily="34" charset="0"/>
              <a:buChar char="•"/>
            </a:pPr>
            <a:r>
              <a:rPr lang="en-US" b="1" i="0" dirty="0">
                <a:solidFill>
                  <a:srgbClr val="273239"/>
                </a:solidFill>
                <a:effectLst/>
                <a:latin typeface="urw-din"/>
              </a:rPr>
              <a:t>Left Shift (&lt;&lt;)</a:t>
            </a:r>
            <a:r>
              <a:rPr lang="en-US" b="0" i="0" dirty="0">
                <a:solidFill>
                  <a:srgbClr val="273239"/>
                </a:solidFill>
                <a:effectLst/>
                <a:latin typeface="urw-din"/>
              </a:rPr>
              <a:t>: This operator shifts the bits of the left operand to left by number of times specified by right operand.</a:t>
            </a:r>
          </a:p>
          <a:p>
            <a:pPr algn="l" fontAlgn="base">
              <a:buFont typeface="Arial" panose="020B0604020202020204" pitchFamily="34" charset="0"/>
              <a:buChar char="•"/>
            </a:pPr>
            <a:r>
              <a:rPr lang="en-US" b="1" i="0" dirty="0">
                <a:solidFill>
                  <a:srgbClr val="273239"/>
                </a:solidFill>
                <a:effectLst/>
                <a:latin typeface="urw-din"/>
              </a:rPr>
              <a:t>Right Shift (&gt;&gt;)</a:t>
            </a:r>
            <a:r>
              <a:rPr lang="en-US" b="0" i="0" dirty="0">
                <a:solidFill>
                  <a:srgbClr val="273239"/>
                </a:solidFill>
                <a:effectLst/>
                <a:latin typeface="urw-din"/>
              </a:rPr>
              <a:t>: This operator shifts the bits of the left operand to right by number of times specified by right operand.</a:t>
            </a:r>
          </a:p>
          <a:p>
            <a:endParaRPr lang="en-IN" dirty="0"/>
          </a:p>
        </p:txBody>
      </p:sp>
    </p:spTree>
    <p:extLst>
      <p:ext uri="{BB962C8B-B14F-4D97-AF65-F5344CB8AC3E}">
        <p14:creationId xmlns:p14="http://schemas.microsoft.com/office/powerpoint/2010/main" val="1626408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5FCA-D12E-A5D9-ED7F-0453CB32776D}"/>
              </a:ext>
            </a:extLst>
          </p:cNvPr>
          <p:cNvSpPr>
            <a:spLocks noGrp="1"/>
          </p:cNvSpPr>
          <p:nvPr>
            <p:ph type="title"/>
          </p:nvPr>
        </p:nvSpPr>
        <p:spPr/>
        <p:txBody>
          <a:bodyPr/>
          <a:lstStyle/>
          <a:p>
            <a:r>
              <a:rPr lang="en-IN" dirty="0"/>
              <a:t>File test Operators</a:t>
            </a:r>
          </a:p>
        </p:txBody>
      </p:sp>
      <p:sp>
        <p:nvSpPr>
          <p:cNvPr id="3" name="Content Placeholder 2">
            <a:extLst>
              <a:ext uri="{FF2B5EF4-FFF2-40B4-BE49-F238E27FC236}">
                <a16:creationId xmlns:a16="http://schemas.microsoft.com/office/drawing/2014/main" id="{6FC5C75B-85DD-A7EE-3E1B-6E9BE4AAF191}"/>
              </a:ext>
            </a:extLst>
          </p:cNvPr>
          <p:cNvSpPr>
            <a:spLocks noGrp="1"/>
          </p:cNvSpPr>
          <p:nvPr>
            <p:ph idx="1"/>
          </p:nvPr>
        </p:nvSpPr>
        <p:spPr/>
        <p:txBody>
          <a:bodyPr>
            <a:normAutofit fontScale="55000" lnSpcReduction="20000"/>
          </a:bodyPr>
          <a:lstStyle/>
          <a:p>
            <a:pPr algn="l" fontAlgn="base"/>
            <a:r>
              <a:rPr lang="en-US" b="1" i="0" dirty="0">
                <a:solidFill>
                  <a:srgbClr val="273239"/>
                </a:solidFill>
                <a:effectLst/>
                <a:latin typeface="urw-din"/>
              </a:rPr>
              <a:t>File Test Operator</a:t>
            </a:r>
            <a:r>
              <a:rPr lang="en-US" b="0" i="0" dirty="0">
                <a:solidFill>
                  <a:srgbClr val="273239"/>
                </a:solidFill>
                <a:effectLst/>
                <a:latin typeface="urw-din"/>
              </a:rPr>
              <a:t>: These operators are used to test a particular property of a file.</a:t>
            </a:r>
          </a:p>
          <a:p>
            <a:pPr algn="l" fontAlgn="base">
              <a:buFont typeface="Arial" panose="020B0604020202020204" pitchFamily="34" charset="0"/>
              <a:buChar char="•"/>
            </a:pPr>
            <a:r>
              <a:rPr lang="en-US" b="1" i="0" dirty="0">
                <a:solidFill>
                  <a:srgbClr val="273239"/>
                </a:solidFill>
                <a:effectLst/>
                <a:latin typeface="urw-din"/>
              </a:rPr>
              <a:t>-b operator</a:t>
            </a:r>
            <a:r>
              <a:rPr lang="en-US" b="0" i="0" dirty="0">
                <a:solidFill>
                  <a:srgbClr val="273239"/>
                </a:solidFill>
                <a:effectLst/>
                <a:latin typeface="urw-din"/>
              </a:rPr>
              <a:t>: This operator check whether a file is a block special file or not. It returns true if the file is a block special file otherwise false.</a:t>
            </a:r>
          </a:p>
          <a:p>
            <a:pPr algn="l" fontAlgn="base">
              <a:buFont typeface="Arial" panose="020B0604020202020204" pitchFamily="34" charset="0"/>
              <a:buChar char="•"/>
            </a:pPr>
            <a:r>
              <a:rPr lang="en-US" b="1" i="0" dirty="0">
                <a:solidFill>
                  <a:srgbClr val="273239"/>
                </a:solidFill>
                <a:effectLst/>
                <a:latin typeface="urw-din"/>
              </a:rPr>
              <a:t>-c operator</a:t>
            </a:r>
            <a:r>
              <a:rPr lang="en-US" b="0" i="0" dirty="0">
                <a:solidFill>
                  <a:srgbClr val="273239"/>
                </a:solidFill>
                <a:effectLst/>
                <a:latin typeface="urw-din"/>
              </a:rPr>
              <a:t>: This operator checks whether a file is a character special file or not. It returns true if it is a character special file otherwise false.</a:t>
            </a:r>
          </a:p>
          <a:p>
            <a:pPr algn="l" fontAlgn="base">
              <a:buFont typeface="Arial" panose="020B0604020202020204" pitchFamily="34" charset="0"/>
              <a:buChar char="•"/>
            </a:pPr>
            <a:r>
              <a:rPr lang="en-US" b="1" i="0" dirty="0">
                <a:solidFill>
                  <a:srgbClr val="273239"/>
                </a:solidFill>
                <a:effectLst/>
                <a:latin typeface="urw-din"/>
              </a:rPr>
              <a:t>-d operator</a:t>
            </a:r>
            <a:r>
              <a:rPr lang="en-US" b="0" i="0" dirty="0">
                <a:solidFill>
                  <a:srgbClr val="273239"/>
                </a:solidFill>
                <a:effectLst/>
                <a:latin typeface="urw-din"/>
              </a:rPr>
              <a:t>: This operator checks if the given directory exists or not. If it exists then operators returns true otherwise false.</a:t>
            </a:r>
          </a:p>
          <a:p>
            <a:pPr algn="l" fontAlgn="base">
              <a:buFont typeface="Arial" panose="020B0604020202020204" pitchFamily="34" charset="0"/>
              <a:buChar char="•"/>
            </a:pPr>
            <a:r>
              <a:rPr lang="en-US" b="1" i="0" dirty="0">
                <a:solidFill>
                  <a:srgbClr val="273239"/>
                </a:solidFill>
                <a:effectLst/>
                <a:latin typeface="urw-din"/>
              </a:rPr>
              <a:t>-e operator</a:t>
            </a:r>
            <a:r>
              <a:rPr lang="en-US" b="0" i="0" dirty="0">
                <a:solidFill>
                  <a:srgbClr val="273239"/>
                </a:solidFill>
                <a:effectLst/>
                <a:latin typeface="urw-din"/>
              </a:rPr>
              <a:t>: This operator checks whether the given file exists or not. If it exits this operator returns true otherwise false.</a:t>
            </a:r>
          </a:p>
          <a:p>
            <a:pPr algn="l" fontAlgn="base">
              <a:buFont typeface="Arial" panose="020B0604020202020204" pitchFamily="34" charset="0"/>
              <a:buChar char="•"/>
            </a:pPr>
            <a:r>
              <a:rPr lang="en-US" b="1" i="0" dirty="0">
                <a:solidFill>
                  <a:srgbClr val="273239"/>
                </a:solidFill>
                <a:effectLst/>
                <a:latin typeface="urw-din"/>
              </a:rPr>
              <a:t>-r operator</a:t>
            </a:r>
            <a:r>
              <a:rPr lang="en-US" b="0" i="0" dirty="0">
                <a:solidFill>
                  <a:srgbClr val="273239"/>
                </a:solidFill>
                <a:effectLst/>
                <a:latin typeface="urw-din"/>
              </a:rPr>
              <a:t>: This operator checks whether the given file has read access or not. If it has read access then it returns true otherwise false.</a:t>
            </a:r>
          </a:p>
          <a:p>
            <a:pPr algn="l" fontAlgn="base">
              <a:buFont typeface="Arial" panose="020B0604020202020204" pitchFamily="34" charset="0"/>
              <a:buChar char="•"/>
            </a:pPr>
            <a:r>
              <a:rPr lang="en-US" b="1" i="0" dirty="0">
                <a:solidFill>
                  <a:srgbClr val="273239"/>
                </a:solidFill>
                <a:effectLst/>
                <a:latin typeface="urw-din"/>
              </a:rPr>
              <a:t>-w operator</a:t>
            </a:r>
            <a:r>
              <a:rPr lang="en-US" b="0" i="0" dirty="0">
                <a:solidFill>
                  <a:srgbClr val="273239"/>
                </a:solidFill>
                <a:effectLst/>
                <a:latin typeface="urw-din"/>
              </a:rPr>
              <a:t>: This operator check whether the given file has write access or not. If it has write then it returns true otherwise false.</a:t>
            </a:r>
          </a:p>
          <a:p>
            <a:pPr algn="l" fontAlgn="base">
              <a:buFont typeface="Arial" panose="020B0604020202020204" pitchFamily="34" charset="0"/>
              <a:buChar char="•"/>
            </a:pPr>
            <a:r>
              <a:rPr lang="en-US" b="1" i="0" dirty="0">
                <a:solidFill>
                  <a:srgbClr val="273239"/>
                </a:solidFill>
                <a:effectLst/>
                <a:latin typeface="urw-din"/>
              </a:rPr>
              <a:t>-x operator</a:t>
            </a:r>
            <a:r>
              <a:rPr lang="en-US" b="0" i="0" dirty="0">
                <a:solidFill>
                  <a:srgbClr val="273239"/>
                </a:solidFill>
                <a:effectLst/>
                <a:latin typeface="urw-din"/>
              </a:rPr>
              <a:t>: This operator check whether the given file has execute access or not. If it has execute access then it returns true otherwise false.</a:t>
            </a:r>
          </a:p>
          <a:p>
            <a:pPr algn="l" fontAlgn="base">
              <a:buFont typeface="Arial" panose="020B0604020202020204" pitchFamily="34" charset="0"/>
              <a:buChar char="•"/>
            </a:pPr>
            <a:r>
              <a:rPr lang="en-US" b="1" i="0" dirty="0">
                <a:solidFill>
                  <a:srgbClr val="273239"/>
                </a:solidFill>
                <a:effectLst/>
                <a:latin typeface="urw-din"/>
              </a:rPr>
              <a:t>-s operator</a:t>
            </a:r>
            <a:r>
              <a:rPr lang="en-US" b="0" i="0" dirty="0">
                <a:solidFill>
                  <a:srgbClr val="273239"/>
                </a:solidFill>
                <a:effectLst/>
                <a:latin typeface="urw-din"/>
              </a:rPr>
              <a:t>: This operator checks the size of the given file. If the size of given file is greater than 0 then it returns true otherwise it is false.</a:t>
            </a:r>
          </a:p>
          <a:p>
            <a:endParaRPr lang="en-IN" dirty="0"/>
          </a:p>
        </p:txBody>
      </p:sp>
    </p:spTree>
    <p:extLst>
      <p:ext uri="{BB962C8B-B14F-4D97-AF65-F5344CB8AC3E}">
        <p14:creationId xmlns:p14="http://schemas.microsoft.com/office/powerpoint/2010/main" val="1119238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707B-820F-F969-4D90-0093E469FFF7}"/>
              </a:ext>
            </a:extLst>
          </p:cNvPr>
          <p:cNvSpPr>
            <a:spLocks noGrp="1"/>
          </p:cNvSpPr>
          <p:nvPr>
            <p:ph type="title"/>
          </p:nvPr>
        </p:nvSpPr>
        <p:spPr/>
        <p:txBody>
          <a:bodyPr/>
          <a:lstStyle/>
          <a:p>
            <a:r>
              <a:rPr lang="en-US" b="1" dirty="0"/>
              <a:t>The if...else...fi statement</a:t>
            </a:r>
            <a:br>
              <a:rPr lang="en-US" b="1" dirty="0"/>
            </a:br>
            <a:endParaRPr lang="en-IN" dirty="0"/>
          </a:p>
        </p:txBody>
      </p:sp>
      <p:pic>
        <p:nvPicPr>
          <p:cNvPr id="5" name="Content Placeholder 4">
            <a:extLst>
              <a:ext uri="{FF2B5EF4-FFF2-40B4-BE49-F238E27FC236}">
                <a16:creationId xmlns:a16="http://schemas.microsoft.com/office/drawing/2014/main" id="{3B053587-CBEC-B56A-3CF6-EB3F389CF15F}"/>
              </a:ext>
            </a:extLst>
          </p:cNvPr>
          <p:cNvPicPr>
            <a:picLocks noGrp="1" noChangeAspect="1"/>
          </p:cNvPicPr>
          <p:nvPr>
            <p:ph idx="1"/>
          </p:nvPr>
        </p:nvPicPr>
        <p:blipFill>
          <a:blip r:embed="rId2"/>
          <a:stretch>
            <a:fillRect/>
          </a:stretch>
        </p:blipFill>
        <p:spPr>
          <a:xfrm>
            <a:off x="1932318" y="1777042"/>
            <a:ext cx="7034030" cy="3008517"/>
          </a:xfrm>
        </p:spPr>
      </p:pic>
    </p:spTree>
    <p:extLst>
      <p:ext uri="{BB962C8B-B14F-4D97-AF65-F5344CB8AC3E}">
        <p14:creationId xmlns:p14="http://schemas.microsoft.com/office/powerpoint/2010/main" val="619515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2EA3-16C7-46DD-7199-C22A6411E2AC}"/>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2E4598B6-10DB-C0E7-A920-90730973B7DE}"/>
              </a:ext>
            </a:extLst>
          </p:cNvPr>
          <p:cNvPicPr>
            <a:picLocks noGrp="1" noChangeAspect="1"/>
          </p:cNvPicPr>
          <p:nvPr>
            <p:ph idx="1"/>
          </p:nvPr>
        </p:nvPicPr>
        <p:blipFill>
          <a:blip r:embed="rId2"/>
          <a:stretch>
            <a:fillRect/>
          </a:stretch>
        </p:blipFill>
        <p:spPr>
          <a:xfrm>
            <a:off x="2139352" y="1449238"/>
            <a:ext cx="7090912" cy="3828471"/>
          </a:xfrm>
        </p:spPr>
      </p:pic>
    </p:spTree>
    <p:extLst>
      <p:ext uri="{BB962C8B-B14F-4D97-AF65-F5344CB8AC3E}">
        <p14:creationId xmlns:p14="http://schemas.microsoft.com/office/powerpoint/2010/main" val="3149295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D7F8-1838-4517-7187-150686150180}"/>
              </a:ext>
            </a:extLst>
          </p:cNvPr>
          <p:cNvSpPr>
            <a:spLocks noGrp="1"/>
          </p:cNvSpPr>
          <p:nvPr>
            <p:ph type="title"/>
          </p:nvPr>
        </p:nvSpPr>
        <p:spPr/>
        <p:txBody>
          <a:bodyPr>
            <a:normAutofit/>
          </a:bodyPr>
          <a:lstStyle/>
          <a:p>
            <a:r>
              <a:rPr lang="en-IN" dirty="0"/>
              <a:t>Iterative Statements:</a:t>
            </a:r>
          </a:p>
        </p:txBody>
      </p:sp>
      <p:sp>
        <p:nvSpPr>
          <p:cNvPr id="3" name="Content Placeholder 2">
            <a:extLst>
              <a:ext uri="{FF2B5EF4-FFF2-40B4-BE49-F238E27FC236}">
                <a16:creationId xmlns:a16="http://schemas.microsoft.com/office/drawing/2014/main" id="{1B7B5832-2EE9-4E7F-40D8-631E67A7C025}"/>
              </a:ext>
            </a:extLst>
          </p:cNvPr>
          <p:cNvSpPr>
            <a:spLocks noGrp="1"/>
          </p:cNvSpPr>
          <p:nvPr>
            <p:ph idx="1"/>
          </p:nvPr>
        </p:nvSpPr>
        <p:spPr/>
        <p:txBody>
          <a:bodyPr/>
          <a:lstStyle/>
          <a:p>
            <a:r>
              <a:rPr lang="en-US" b="0" i="0" dirty="0">
                <a:solidFill>
                  <a:srgbClr val="000000"/>
                </a:solidFill>
                <a:effectLst/>
                <a:latin typeface="Nunito" pitchFamily="2" charset="0"/>
              </a:rPr>
              <a:t>The </a:t>
            </a:r>
            <a:r>
              <a:rPr lang="en-US" b="1" i="0" dirty="0">
                <a:solidFill>
                  <a:srgbClr val="000000"/>
                </a:solidFill>
                <a:effectLst/>
                <a:latin typeface="Nunito" pitchFamily="2" charset="0"/>
              </a:rPr>
              <a:t>for</a:t>
            </a:r>
            <a:r>
              <a:rPr lang="en-US" b="0" i="0" dirty="0">
                <a:solidFill>
                  <a:srgbClr val="000000"/>
                </a:solidFill>
                <a:effectLst/>
                <a:latin typeface="Nunito" pitchFamily="2" charset="0"/>
              </a:rPr>
              <a:t> loop operates on lists of items. It repeats a set of commands for every item in a list.</a:t>
            </a:r>
          </a:p>
          <a:p>
            <a:pPr marL="0" indent="0">
              <a:buNone/>
            </a:pPr>
            <a:endParaRPr lang="en-IN" b="0" i="0" dirty="0">
              <a:solidFill>
                <a:srgbClr val="000000"/>
              </a:solidFill>
              <a:effectLst/>
              <a:latin typeface="Heebo" panose="020B0604020202020204" pitchFamily="2" charset="-79"/>
              <a:cs typeface="Heebo" panose="020B0604020202020204" pitchFamily="2" charset="-79"/>
            </a:endParaRPr>
          </a:p>
          <a:p>
            <a:pPr marL="0" indent="0">
              <a:buNone/>
            </a:pPr>
            <a:r>
              <a:rPr lang="en-US" dirty="0">
                <a:solidFill>
                  <a:srgbClr val="000000"/>
                </a:solidFill>
                <a:latin typeface="Nunito" pitchFamily="2" charset="0"/>
              </a:rPr>
              <a:t> </a:t>
            </a:r>
            <a:endParaRPr lang="en-IN" dirty="0"/>
          </a:p>
        </p:txBody>
      </p:sp>
      <p:pic>
        <p:nvPicPr>
          <p:cNvPr id="6" name="Picture 5">
            <a:extLst>
              <a:ext uri="{FF2B5EF4-FFF2-40B4-BE49-F238E27FC236}">
                <a16:creationId xmlns:a16="http://schemas.microsoft.com/office/drawing/2014/main" id="{77F99345-C734-F3D9-ED2F-0DA2C1A8996A}"/>
              </a:ext>
            </a:extLst>
          </p:cNvPr>
          <p:cNvPicPr>
            <a:picLocks noChangeAspect="1"/>
          </p:cNvPicPr>
          <p:nvPr/>
        </p:nvPicPr>
        <p:blipFill>
          <a:blip r:embed="rId2"/>
          <a:stretch>
            <a:fillRect/>
          </a:stretch>
        </p:blipFill>
        <p:spPr>
          <a:xfrm>
            <a:off x="3275272" y="2803585"/>
            <a:ext cx="6912524" cy="2702744"/>
          </a:xfrm>
          <a:prstGeom prst="rect">
            <a:avLst/>
          </a:prstGeom>
        </p:spPr>
      </p:pic>
    </p:spTree>
    <p:extLst>
      <p:ext uri="{BB962C8B-B14F-4D97-AF65-F5344CB8AC3E}">
        <p14:creationId xmlns:p14="http://schemas.microsoft.com/office/powerpoint/2010/main" val="2734668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6522-7C2F-A941-32F2-41620B52C4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412789-9E66-7937-3CC1-EECE9BEB738D}"/>
              </a:ext>
            </a:extLst>
          </p:cNvPr>
          <p:cNvSpPr>
            <a:spLocks noGrp="1"/>
          </p:cNvSpPr>
          <p:nvPr>
            <p:ph idx="1"/>
          </p:nvPr>
        </p:nvSpPr>
        <p:spPr/>
        <p:txBody>
          <a:bodyPr/>
          <a:lstStyle/>
          <a:p>
            <a:r>
              <a:rPr lang="en-US" b="0" i="0" dirty="0">
                <a:solidFill>
                  <a:srgbClr val="000000"/>
                </a:solidFill>
                <a:effectLst/>
                <a:latin typeface="Nunito" pitchFamily="2" charset="0"/>
              </a:rPr>
              <a:t>display all the files starting with </a:t>
            </a:r>
            <a:r>
              <a:rPr lang="en-US" b="1" i="0" dirty="0">
                <a:solidFill>
                  <a:srgbClr val="000000"/>
                </a:solidFill>
                <a:effectLst/>
                <a:latin typeface="Nunito" pitchFamily="2" charset="0"/>
              </a:rPr>
              <a:t>.bash</a:t>
            </a:r>
            <a:r>
              <a:rPr lang="en-US" b="0" i="0" dirty="0">
                <a:solidFill>
                  <a:srgbClr val="000000"/>
                </a:solidFill>
                <a:effectLst/>
                <a:latin typeface="Nunito" pitchFamily="2" charset="0"/>
              </a:rPr>
              <a:t> and available in your home. </a:t>
            </a:r>
          </a:p>
          <a:p>
            <a:endParaRPr lang="en-US" dirty="0">
              <a:solidFill>
                <a:srgbClr val="000000"/>
              </a:solidFill>
              <a:latin typeface="Nunito" pitchFamily="2" charset="0"/>
            </a:endParaRPr>
          </a:p>
          <a:p>
            <a:endParaRPr lang="en-IN" dirty="0"/>
          </a:p>
        </p:txBody>
      </p:sp>
      <p:sp>
        <p:nvSpPr>
          <p:cNvPr id="4" name="Rectangle 1">
            <a:extLst>
              <a:ext uri="{FF2B5EF4-FFF2-40B4-BE49-F238E27FC236}">
                <a16:creationId xmlns:a16="http://schemas.microsoft.com/office/drawing/2014/main" id="{7F02F325-D2AD-903A-411C-3438473E4C0F}"/>
              </a:ext>
            </a:extLst>
          </p:cNvPr>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88"/>
                </a:solidFill>
                <a:effectLst/>
                <a:latin typeface="var(--bs-font-monospace)"/>
              </a:rPr>
              <a:t>for</a:t>
            </a:r>
            <a:r>
              <a:rPr kumimoji="0" lang="en-US" altLang="en-US" sz="1100" b="0" i="0" u="none" strike="noStrike" cap="none" normalizeH="0" baseline="0">
                <a:ln>
                  <a:noFill/>
                </a:ln>
                <a:solidFill>
                  <a:srgbClr val="000000"/>
                </a:solidFill>
                <a:effectLst/>
                <a:latin typeface="var(--bs-font-monospace)"/>
              </a:rPr>
              <a:t> FILE </a:t>
            </a:r>
            <a:r>
              <a:rPr kumimoji="0" lang="en-US" altLang="en-US" sz="1100" b="0" i="0" u="none" strike="noStrike" cap="none" normalizeH="0" baseline="0">
                <a:ln>
                  <a:noFill/>
                </a:ln>
                <a:solidFill>
                  <a:srgbClr val="000088"/>
                </a:solidFill>
                <a:effectLst/>
                <a:latin typeface="var(--bs-font-monospace)"/>
              </a:rPr>
              <a:t>in</a:t>
            </a:r>
            <a:r>
              <a:rPr kumimoji="0" lang="en-US" altLang="en-US" sz="1100" b="0" i="0" u="none" strike="noStrike" cap="none" normalizeH="0" baseline="0">
                <a:ln>
                  <a:noFill/>
                </a:ln>
                <a:solidFill>
                  <a:srgbClr val="000000"/>
                </a:solidFill>
                <a:effectLst/>
                <a:latin typeface="var(--bs-font-monospace)"/>
              </a:rPr>
              <a:t> $HOME</a:t>
            </a:r>
            <a:r>
              <a:rPr kumimoji="0" lang="en-US" altLang="en-US" sz="1100" b="0" i="0" u="none" strike="noStrike" cap="none" normalizeH="0" baseline="0">
                <a:ln>
                  <a:noFill/>
                </a:ln>
                <a:solidFill>
                  <a:srgbClr val="666600"/>
                </a:solidFill>
                <a:effectLst/>
                <a:latin typeface="var(--bs-font-monospace)"/>
              </a:rPr>
              <a:t>/.</a:t>
            </a:r>
            <a:r>
              <a:rPr kumimoji="0" lang="en-US" altLang="en-US" sz="1100" b="0" i="0" u="none" strike="noStrike" cap="none" normalizeH="0" baseline="0">
                <a:ln>
                  <a:noFill/>
                </a:ln>
                <a:solidFill>
                  <a:srgbClr val="000000"/>
                </a:solidFill>
                <a:effectLst/>
                <a:latin typeface="var(--bs-font-monospace)"/>
              </a:rPr>
              <a:t>bash</a:t>
            </a:r>
            <a:r>
              <a:rPr kumimoji="0" lang="en-US" altLang="en-US" sz="1100" b="0" i="0" u="none" strike="noStrike" cap="none" normalizeH="0" baseline="0">
                <a:ln>
                  <a:noFill/>
                </a:ln>
                <a:solidFill>
                  <a:srgbClr val="666600"/>
                </a:solidFill>
                <a:effectLst/>
                <a:latin typeface="var(--bs-font-monospace)"/>
              </a:rPr>
              <a:t>*</a:t>
            </a:r>
            <a:r>
              <a:rPr kumimoji="0" lang="en-US" altLang="en-US" sz="1100" b="0" i="0" u="none" strike="noStrike" cap="none" normalizeH="0" baseline="0">
                <a:ln>
                  <a:noFill/>
                </a:ln>
                <a:solidFill>
                  <a:srgbClr val="000000"/>
                </a:solidFill>
                <a:effectLst/>
                <a:latin typeface="var(--bs-font-monospace)"/>
              </a:rPr>
              <a:t> </a:t>
            </a:r>
            <a:r>
              <a:rPr kumimoji="0" lang="en-US" altLang="en-US" sz="1100" b="0" i="0" u="none" strike="noStrike" cap="none" normalizeH="0" baseline="0">
                <a:ln>
                  <a:noFill/>
                </a:ln>
                <a:solidFill>
                  <a:srgbClr val="000088"/>
                </a:solidFill>
                <a:effectLst/>
                <a:latin typeface="var(--bs-font-monospace)"/>
              </a:rPr>
              <a:t>do</a:t>
            </a:r>
            <a:r>
              <a:rPr kumimoji="0" lang="en-US" altLang="en-US" sz="1100" b="0" i="0" u="none" strike="noStrike" cap="none" normalizeH="0" baseline="0">
                <a:ln>
                  <a:noFill/>
                </a:ln>
                <a:solidFill>
                  <a:srgbClr val="000000"/>
                </a:solidFill>
                <a:effectLst/>
                <a:latin typeface="var(--bs-font-monospace)"/>
              </a:rPr>
              <a:t> echo $FILE </a:t>
            </a:r>
            <a:r>
              <a:rPr kumimoji="0" lang="en-US" altLang="en-US" sz="1100" b="0" i="0" u="none" strike="noStrike" cap="none" normalizeH="0" baseline="0">
                <a:ln>
                  <a:noFill/>
                </a:ln>
                <a:solidFill>
                  <a:srgbClr val="000088"/>
                </a:solidFill>
                <a:effectLst/>
                <a:latin typeface="var(--bs-font-monospace)"/>
              </a:rPr>
              <a:t>done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1E8DF39-4A2C-9168-825B-64D01A97E57E}"/>
              </a:ext>
            </a:extLst>
          </p:cNvPr>
          <p:cNvPicPr>
            <a:picLocks noChangeAspect="1"/>
          </p:cNvPicPr>
          <p:nvPr/>
        </p:nvPicPr>
        <p:blipFill>
          <a:blip r:embed="rId2"/>
          <a:stretch>
            <a:fillRect/>
          </a:stretch>
        </p:blipFill>
        <p:spPr>
          <a:xfrm>
            <a:off x="1639019" y="2682836"/>
            <a:ext cx="7165395" cy="3079609"/>
          </a:xfrm>
          <a:prstGeom prst="rect">
            <a:avLst/>
          </a:prstGeom>
        </p:spPr>
      </p:pic>
    </p:spTree>
    <p:extLst>
      <p:ext uri="{BB962C8B-B14F-4D97-AF65-F5344CB8AC3E}">
        <p14:creationId xmlns:p14="http://schemas.microsoft.com/office/powerpoint/2010/main" val="266564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BA13-A965-12D3-CDC5-65C1F99E5628}"/>
              </a:ext>
            </a:extLst>
          </p:cNvPr>
          <p:cNvSpPr>
            <a:spLocks noGrp="1"/>
          </p:cNvSpPr>
          <p:nvPr>
            <p:ph type="title"/>
          </p:nvPr>
        </p:nvSpPr>
        <p:spPr/>
        <p:txBody>
          <a:bodyPr/>
          <a:lstStyle/>
          <a:p>
            <a:r>
              <a:rPr lang="en-IN" dirty="0"/>
              <a:t>While loop</a:t>
            </a:r>
          </a:p>
        </p:txBody>
      </p:sp>
      <p:pic>
        <p:nvPicPr>
          <p:cNvPr id="5" name="Content Placeholder 4">
            <a:extLst>
              <a:ext uri="{FF2B5EF4-FFF2-40B4-BE49-F238E27FC236}">
                <a16:creationId xmlns:a16="http://schemas.microsoft.com/office/drawing/2014/main" id="{9FCA6305-B869-C452-9285-32FBBE825FC6}"/>
              </a:ext>
            </a:extLst>
          </p:cNvPr>
          <p:cNvPicPr>
            <a:picLocks noGrp="1" noChangeAspect="1"/>
          </p:cNvPicPr>
          <p:nvPr>
            <p:ph idx="1"/>
          </p:nvPr>
        </p:nvPicPr>
        <p:blipFill>
          <a:blip r:embed="rId2"/>
          <a:stretch>
            <a:fillRect/>
          </a:stretch>
        </p:blipFill>
        <p:spPr>
          <a:xfrm>
            <a:off x="1751163" y="2096220"/>
            <a:ext cx="7996686" cy="2498830"/>
          </a:xfrm>
        </p:spPr>
      </p:pic>
    </p:spTree>
    <p:extLst>
      <p:ext uri="{BB962C8B-B14F-4D97-AF65-F5344CB8AC3E}">
        <p14:creationId xmlns:p14="http://schemas.microsoft.com/office/powerpoint/2010/main" val="799999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3F39-9AE2-2BD4-50B3-269C70526B93}"/>
              </a:ext>
            </a:extLst>
          </p:cNvPr>
          <p:cNvSpPr>
            <a:spLocks noGrp="1"/>
          </p:cNvSpPr>
          <p:nvPr>
            <p:ph type="title"/>
          </p:nvPr>
        </p:nvSpPr>
        <p:spPr/>
        <p:txBody>
          <a:bodyPr>
            <a:normAutofit fontScale="90000"/>
          </a:bodyPr>
          <a:lstStyle/>
          <a:p>
            <a:r>
              <a:rPr lang="en-US" dirty="0"/>
              <a:t>Until loop is used to iterate over a block of commands until the required condition is false.</a:t>
            </a:r>
            <a:endParaRPr lang="en-IN" dirty="0"/>
          </a:p>
        </p:txBody>
      </p:sp>
      <p:pic>
        <p:nvPicPr>
          <p:cNvPr id="5" name="Content Placeholder 4">
            <a:extLst>
              <a:ext uri="{FF2B5EF4-FFF2-40B4-BE49-F238E27FC236}">
                <a16:creationId xmlns:a16="http://schemas.microsoft.com/office/drawing/2014/main" id="{CE59F505-6D1B-4020-089B-6802C3866D70}"/>
              </a:ext>
            </a:extLst>
          </p:cNvPr>
          <p:cNvPicPr>
            <a:picLocks noGrp="1" noChangeAspect="1"/>
          </p:cNvPicPr>
          <p:nvPr>
            <p:ph idx="1"/>
          </p:nvPr>
        </p:nvPicPr>
        <p:blipFill>
          <a:blip r:embed="rId2"/>
          <a:stretch>
            <a:fillRect/>
          </a:stretch>
        </p:blipFill>
        <p:spPr>
          <a:xfrm>
            <a:off x="1544128" y="1552755"/>
            <a:ext cx="7450796" cy="3175651"/>
          </a:xfrm>
        </p:spPr>
      </p:pic>
    </p:spTree>
    <p:extLst>
      <p:ext uri="{BB962C8B-B14F-4D97-AF65-F5344CB8AC3E}">
        <p14:creationId xmlns:p14="http://schemas.microsoft.com/office/powerpoint/2010/main" val="35295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C7D6425-9F6F-9579-14FC-4698B61B41AC}"/>
              </a:ext>
            </a:extLst>
          </p:cNvPr>
          <p:cNvSpPr>
            <a:spLocks noGrp="1"/>
          </p:cNvSpPr>
          <p:nvPr>
            <p:ph type="title"/>
          </p:nvPr>
        </p:nvSpPr>
        <p:spPr>
          <a:xfrm>
            <a:off x="958506" y="800392"/>
            <a:ext cx="10264697" cy="1212102"/>
          </a:xfrm>
        </p:spPr>
        <p:txBody>
          <a:bodyPr>
            <a:normAutofit/>
          </a:bodyPr>
          <a:lstStyle/>
          <a:p>
            <a:r>
              <a:rPr lang="en-US" sz="4000" b="1">
                <a:solidFill>
                  <a:srgbClr val="FFFFFF"/>
                </a:solidFill>
                <a:ea typeface="+mj-lt"/>
                <a:cs typeface="+mj-lt"/>
              </a:rPr>
              <a:t>Ownership and Permissions</a:t>
            </a:r>
            <a:endParaRPr lang="en-US" sz="4000">
              <a:solidFill>
                <a:srgbClr val="FFFFFF"/>
              </a:solidFill>
            </a:endParaRPr>
          </a:p>
        </p:txBody>
      </p:sp>
      <p:sp>
        <p:nvSpPr>
          <p:cNvPr id="3" name="Content Placeholder 2">
            <a:extLst>
              <a:ext uri="{FF2B5EF4-FFF2-40B4-BE49-F238E27FC236}">
                <a16:creationId xmlns:a16="http://schemas.microsoft.com/office/drawing/2014/main" id="{274E76EC-397E-EA66-3D56-252C11E97B7E}"/>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200">
                <a:ea typeface="+mn-lt"/>
                <a:cs typeface="+mn-lt"/>
              </a:rPr>
              <a:t>To protect and secure files and directory in Linux we use permissions to control what a user can do with a file or directory. Linux uses three types of permissions:</a:t>
            </a:r>
            <a:endParaRPr lang="en-US" sz="2200">
              <a:cs typeface="Calibri" panose="020F0502020204030204"/>
            </a:endParaRPr>
          </a:p>
          <a:p>
            <a:r>
              <a:rPr lang="en-US" sz="2200" b="1">
                <a:ea typeface="+mn-lt"/>
                <a:cs typeface="+mn-lt"/>
              </a:rPr>
              <a:t>Read: </a:t>
            </a:r>
            <a:r>
              <a:rPr lang="en-US" sz="2200">
                <a:ea typeface="+mn-lt"/>
                <a:cs typeface="+mn-lt"/>
              </a:rPr>
              <a:t>This permission allows the user to read files and in directories, it lets the user read directories and subdirectories stores in it.</a:t>
            </a:r>
            <a:endParaRPr lang="en-US" sz="2200"/>
          </a:p>
          <a:p>
            <a:r>
              <a:rPr lang="en-US" sz="2200" b="1">
                <a:ea typeface="+mn-lt"/>
                <a:cs typeface="+mn-lt"/>
              </a:rPr>
              <a:t>Write: </a:t>
            </a:r>
            <a:r>
              <a:rPr lang="en-US" sz="2200">
                <a:ea typeface="+mn-lt"/>
                <a:cs typeface="+mn-lt"/>
              </a:rPr>
              <a:t>This permission allows a user to modify and delete a file. Also, it allows a user to modify its contents (create, delete and rename files in it) for the directories. Unless you give the execute permission to directories, changes does not affect them.</a:t>
            </a:r>
            <a:endParaRPr lang="en-US" sz="2200"/>
          </a:p>
          <a:p>
            <a:r>
              <a:rPr lang="en-US" sz="2200" b="1">
                <a:ea typeface="+mn-lt"/>
                <a:cs typeface="+mn-lt"/>
              </a:rPr>
              <a:t>Execute: </a:t>
            </a:r>
            <a:r>
              <a:rPr lang="en-US" sz="2200">
                <a:ea typeface="+mn-lt"/>
                <a:cs typeface="+mn-lt"/>
              </a:rPr>
              <a:t>The write permission on a file executes the file. For example, if we have a file named </a:t>
            </a:r>
            <a:r>
              <a:rPr lang="en-US" sz="2200" i="1">
                <a:ea typeface="+mn-lt"/>
                <a:cs typeface="+mn-lt"/>
              </a:rPr>
              <a:t>sh</a:t>
            </a:r>
            <a:r>
              <a:rPr lang="en-US" sz="2200">
                <a:ea typeface="+mn-lt"/>
                <a:cs typeface="+mn-lt"/>
              </a:rPr>
              <a:t> so unless we don’t give it execute permission it won’t run.</a:t>
            </a:r>
            <a:endParaRPr lang="en-US" sz="2200"/>
          </a:p>
          <a:p>
            <a:endParaRPr lang="en-US" sz="2200">
              <a:cs typeface="Calibri"/>
            </a:endParaRPr>
          </a:p>
        </p:txBody>
      </p:sp>
    </p:spTree>
    <p:extLst>
      <p:ext uri="{BB962C8B-B14F-4D97-AF65-F5344CB8AC3E}">
        <p14:creationId xmlns:p14="http://schemas.microsoft.com/office/powerpoint/2010/main" val="701422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32B8-B6B6-AE22-C377-0D4417C8AAA3}"/>
              </a:ext>
            </a:extLst>
          </p:cNvPr>
          <p:cNvSpPr>
            <a:spLocks noGrp="1"/>
          </p:cNvSpPr>
          <p:nvPr>
            <p:ph type="title"/>
          </p:nvPr>
        </p:nvSpPr>
        <p:spPr/>
        <p:txBody>
          <a:bodyPr/>
          <a:lstStyle/>
          <a:p>
            <a:r>
              <a:rPr lang="en-IN" dirty="0"/>
              <a:t>Case </a:t>
            </a:r>
          </a:p>
        </p:txBody>
      </p:sp>
      <p:sp>
        <p:nvSpPr>
          <p:cNvPr id="3" name="Content Placeholder 2">
            <a:extLst>
              <a:ext uri="{FF2B5EF4-FFF2-40B4-BE49-F238E27FC236}">
                <a16:creationId xmlns:a16="http://schemas.microsoft.com/office/drawing/2014/main" id="{3CCCBC1D-B2FE-C74C-6DE4-7F341DF8CE39}"/>
              </a:ext>
            </a:extLst>
          </p:cNvPr>
          <p:cNvSpPr>
            <a:spLocks noGrp="1"/>
          </p:cNvSpPr>
          <p:nvPr>
            <p:ph idx="1"/>
          </p:nvPr>
        </p:nvSpPr>
        <p:spPr/>
        <p:txBody>
          <a:bodyPr/>
          <a:lstStyle/>
          <a:p>
            <a:r>
              <a:rPr lang="en-US" b="0" i="0" dirty="0">
                <a:solidFill>
                  <a:srgbClr val="000000"/>
                </a:solidFill>
                <a:effectLst/>
                <a:latin typeface="Nunito" pitchFamily="2" charset="0"/>
              </a:rPr>
              <a:t>The basic syntax of the </a:t>
            </a:r>
            <a:r>
              <a:rPr lang="en-US" b="1" i="0" dirty="0">
                <a:solidFill>
                  <a:srgbClr val="000000"/>
                </a:solidFill>
                <a:effectLst/>
                <a:latin typeface="Nunito" pitchFamily="2" charset="0"/>
              </a:rPr>
              <a:t>case...</a:t>
            </a:r>
            <a:r>
              <a:rPr lang="en-US" b="1" i="0" dirty="0" err="1">
                <a:solidFill>
                  <a:srgbClr val="000000"/>
                </a:solidFill>
                <a:effectLst/>
                <a:latin typeface="Nunito" pitchFamily="2" charset="0"/>
              </a:rPr>
              <a:t>esac</a:t>
            </a:r>
            <a:r>
              <a:rPr lang="en-US" b="0" i="0" dirty="0">
                <a:solidFill>
                  <a:srgbClr val="000000"/>
                </a:solidFill>
                <a:effectLst/>
                <a:latin typeface="Nunito" pitchFamily="2" charset="0"/>
              </a:rPr>
              <a:t> statement is to give an expression to evaluate and to execute several different statements based on the value of the expression.</a:t>
            </a:r>
            <a:endParaRPr lang="en-IN" dirty="0"/>
          </a:p>
        </p:txBody>
      </p:sp>
    </p:spTree>
    <p:extLst>
      <p:ext uri="{BB962C8B-B14F-4D97-AF65-F5344CB8AC3E}">
        <p14:creationId xmlns:p14="http://schemas.microsoft.com/office/powerpoint/2010/main" val="3749750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6D3E-440E-10C6-4CBA-F85FEF4486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812D94-2048-F572-4A11-291B104C8A4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F60E31B-5BED-BDB1-C930-AEF043E8B5EE}"/>
              </a:ext>
            </a:extLst>
          </p:cNvPr>
          <p:cNvPicPr>
            <a:picLocks noChangeAspect="1"/>
          </p:cNvPicPr>
          <p:nvPr/>
        </p:nvPicPr>
        <p:blipFill>
          <a:blip r:embed="rId2"/>
          <a:stretch>
            <a:fillRect/>
          </a:stretch>
        </p:blipFill>
        <p:spPr>
          <a:xfrm>
            <a:off x="1552755" y="854016"/>
            <a:ext cx="9316528" cy="5132716"/>
          </a:xfrm>
          <a:prstGeom prst="rect">
            <a:avLst/>
          </a:prstGeom>
        </p:spPr>
      </p:pic>
    </p:spTree>
    <p:extLst>
      <p:ext uri="{BB962C8B-B14F-4D97-AF65-F5344CB8AC3E}">
        <p14:creationId xmlns:p14="http://schemas.microsoft.com/office/powerpoint/2010/main" val="1423403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FA4DE-C9B6-D816-71E3-C42789E16649}"/>
              </a:ext>
            </a:extLst>
          </p:cNvPr>
          <p:cNvSpPr>
            <a:spLocks noGrp="1"/>
          </p:cNvSpPr>
          <p:nvPr>
            <p:ph type="title"/>
          </p:nvPr>
        </p:nvSpPr>
        <p:spPr/>
        <p:txBody>
          <a:bodyPr/>
          <a:lstStyle/>
          <a:p>
            <a:r>
              <a:rPr lang="en-US" b="1" dirty="0"/>
              <a:t>String Manipulation</a:t>
            </a:r>
            <a:endParaRPr lang="en-IN" dirty="0"/>
          </a:p>
        </p:txBody>
      </p:sp>
      <p:sp>
        <p:nvSpPr>
          <p:cNvPr id="3" name="Content Placeholder 2">
            <a:extLst>
              <a:ext uri="{FF2B5EF4-FFF2-40B4-BE49-F238E27FC236}">
                <a16:creationId xmlns:a16="http://schemas.microsoft.com/office/drawing/2014/main" id="{FE6DEC2A-1FAD-BCBE-54B7-B526072A899F}"/>
              </a:ext>
            </a:extLst>
          </p:cNvPr>
          <p:cNvSpPr>
            <a:spLocks noGrp="1"/>
          </p:cNvSpPr>
          <p:nvPr>
            <p:ph idx="1"/>
          </p:nvPr>
        </p:nvSpPr>
        <p:spPr/>
        <p:txBody>
          <a:bodyPr/>
          <a:lstStyle/>
          <a:p>
            <a:r>
              <a:rPr lang="en-US" b="1" dirty="0"/>
              <a:t>String Manipulation</a:t>
            </a:r>
            <a:r>
              <a:rPr lang="en-US" dirty="0"/>
              <a:t> is defined as performing several operations on a string resulting change in its contents. In Shell Scripting, this can be done in two ways: pure bash string manipulation, and string manipulation via external commands. </a:t>
            </a:r>
            <a:endParaRPr lang="en-IN" dirty="0"/>
          </a:p>
        </p:txBody>
      </p:sp>
    </p:spTree>
    <p:extLst>
      <p:ext uri="{BB962C8B-B14F-4D97-AF65-F5344CB8AC3E}">
        <p14:creationId xmlns:p14="http://schemas.microsoft.com/office/powerpoint/2010/main" val="2966766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03C0-426C-1793-D47C-197C78AE7D05}"/>
              </a:ext>
            </a:extLst>
          </p:cNvPr>
          <p:cNvSpPr>
            <a:spLocks noGrp="1"/>
          </p:cNvSpPr>
          <p:nvPr>
            <p:ph type="title"/>
          </p:nvPr>
        </p:nvSpPr>
        <p:spPr/>
        <p:txBody>
          <a:bodyPr/>
          <a:lstStyle/>
          <a:p>
            <a:r>
              <a:rPr lang="en-US" b="1" dirty="0"/>
              <a:t>Assigning content to a variable and printing its content:</a:t>
            </a:r>
            <a:endParaRPr lang="en-IN" dirty="0"/>
          </a:p>
        </p:txBody>
      </p:sp>
      <p:sp>
        <p:nvSpPr>
          <p:cNvPr id="3" name="Content Placeholder 2">
            <a:extLst>
              <a:ext uri="{FF2B5EF4-FFF2-40B4-BE49-F238E27FC236}">
                <a16:creationId xmlns:a16="http://schemas.microsoft.com/office/drawing/2014/main" id="{9E40231C-26C8-1EF7-6C55-D08B92382D3B}"/>
              </a:ext>
            </a:extLst>
          </p:cNvPr>
          <p:cNvSpPr>
            <a:spLocks noGrp="1"/>
          </p:cNvSpPr>
          <p:nvPr>
            <p:ph idx="1"/>
          </p:nvPr>
        </p:nvSpPr>
        <p:spPr/>
        <p:txBody>
          <a:bodyPr/>
          <a:lstStyle/>
          <a:p>
            <a:pPr marL="0" indent="0">
              <a:buNone/>
            </a:pPr>
            <a:r>
              <a:rPr lang="en-IN" dirty="0" err="1"/>
              <a:t>VariableName</a:t>
            </a:r>
            <a:r>
              <a:rPr lang="en-IN" dirty="0"/>
              <a:t>='value'</a:t>
            </a:r>
          </a:p>
          <a:p>
            <a:pPr marL="0" indent="0">
              <a:buNone/>
            </a:pPr>
            <a:r>
              <a:rPr lang="en-IN" dirty="0"/>
              <a:t>echo $</a:t>
            </a:r>
            <a:r>
              <a:rPr lang="en-IN" dirty="0" err="1"/>
              <a:t>VariableName</a:t>
            </a:r>
            <a:endParaRPr lang="en-IN" dirty="0"/>
          </a:p>
          <a:p>
            <a:pPr marL="0" indent="0">
              <a:buNone/>
            </a:pPr>
            <a:r>
              <a:rPr lang="en-IN" dirty="0"/>
              <a:t>or</a:t>
            </a:r>
          </a:p>
          <a:p>
            <a:pPr marL="0" indent="0">
              <a:buNone/>
            </a:pPr>
            <a:r>
              <a:rPr lang="en-IN" dirty="0" err="1"/>
              <a:t>VariableName</a:t>
            </a:r>
            <a:r>
              <a:rPr lang="en-IN" dirty="0"/>
              <a:t>="value"</a:t>
            </a:r>
          </a:p>
          <a:p>
            <a:pPr marL="0" indent="0">
              <a:buNone/>
            </a:pPr>
            <a:r>
              <a:rPr lang="en-IN" dirty="0"/>
              <a:t>echo ${</a:t>
            </a:r>
            <a:r>
              <a:rPr lang="en-IN" dirty="0" err="1"/>
              <a:t>VariableName</a:t>
            </a:r>
            <a:r>
              <a:rPr lang="en-IN" dirty="0"/>
              <a:t>}</a:t>
            </a:r>
          </a:p>
          <a:p>
            <a:pPr marL="0" indent="0">
              <a:buNone/>
            </a:pPr>
            <a:r>
              <a:rPr lang="en-IN" dirty="0"/>
              <a:t>or</a:t>
            </a:r>
          </a:p>
          <a:p>
            <a:pPr marL="0" indent="0">
              <a:buNone/>
            </a:pPr>
            <a:r>
              <a:rPr lang="en-IN" dirty="0" err="1"/>
              <a:t>VariableName</a:t>
            </a:r>
            <a:r>
              <a:rPr lang="en-IN" dirty="0"/>
              <a:t>=value</a:t>
            </a:r>
          </a:p>
          <a:p>
            <a:pPr marL="0" indent="0">
              <a:buNone/>
            </a:pPr>
            <a:r>
              <a:rPr lang="en-IN" dirty="0"/>
              <a:t>echo "$</a:t>
            </a:r>
            <a:r>
              <a:rPr lang="en-IN" dirty="0" err="1"/>
              <a:t>VariableName</a:t>
            </a:r>
            <a:endParaRPr lang="en-IN" dirty="0"/>
          </a:p>
        </p:txBody>
      </p:sp>
    </p:spTree>
    <p:extLst>
      <p:ext uri="{BB962C8B-B14F-4D97-AF65-F5344CB8AC3E}">
        <p14:creationId xmlns:p14="http://schemas.microsoft.com/office/powerpoint/2010/main" val="30841400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D043-6C57-34F4-7E77-0B3EFE86322E}"/>
              </a:ext>
            </a:extLst>
          </p:cNvPr>
          <p:cNvSpPr>
            <a:spLocks noGrp="1"/>
          </p:cNvSpPr>
          <p:nvPr>
            <p:ph type="title"/>
          </p:nvPr>
        </p:nvSpPr>
        <p:spPr/>
        <p:txBody>
          <a:bodyPr/>
          <a:lstStyle/>
          <a:p>
            <a:r>
              <a:rPr lang="en-US" b="1" dirty="0"/>
              <a:t>To print length of string inside Bash Shell</a:t>
            </a:r>
            <a:endParaRPr lang="en-IN" dirty="0"/>
          </a:p>
        </p:txBody>
      </p:sp>
      <p:sp>
        <p:nvSpPr>
          <p:cNvPr id="3" name="Content Placeholder 2">
            <a:extLst>
              <a:ext uri="{FF2B5EF4-FFF2-40B4-BE49-F238E27FC236}">
                <a16:creationId xmlns:a16="http://schemas.microsoft.com/office/drawing/2014/main" id="{95F30122-60EB-6C48-20D2-39857D145C0C}"/>
              </a:ext>
            </a:extLst>
          </p:cNvPr>
          <p:cNvSpPr>
            <a:spLocks noGrp="1"/>
          </p:cNvSpPr>
          <p:nvPr>
            <p:ph idx="1"/>
          </p:nvPr>
        </p:nvSpPr>
        <p:spPr/>
        <p:txBody>
          <a:bodyPr/>
          <a:lstStyle/>
          <a:p>
            <a:pPr marL="0" indent="0">
              <a:buNone/>
            </a:pPr>
            <a:r>
              <a:rPr lang="en-IN" dirty="0" err="1"/>
              <a:t>variableName</a:t>
            </a:r>
            <a:r>
              <a:rPr lang="en-IN" dirty="0"/>
              <a:t>=value</a:t>
            </a:r>
          </a:p>
          <a:p>
            <a:pPr marL="0" indent="0">
              <a:buNone/>
            </a:pPr>
            <a:r>
              <a:rPr lang="en-IN" dirty="0"/>
              <a:t>echo ${#variablename}</a:t>
            </a:r>
          </a:p>
        </p:txBody>
      </p:sp>
    </p:spTree>
    <p:extLst>
      <p:ext uri="{BB962C8B-B14F-4D97-AF65-F5344CB8AC3E}">
        <p14:creationId xmlns:p14="http://schemas.microsoft.com/office/powerpoint/2010/main" val="2049807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5222-B761-FBF7-FFB8-FEC47EF945BB}"/>
              </a:ext>
            </a:extLst>
          </p:cNvPr>
          <p:cNvSpPr>
            <a:spLocks noGrp="1"/>
          </p:cNvSpPr>
          <p:nvPr>
            <p:ph type="title"/>
          </p:nvPr>
        </p:nvSpPr>
        <p:spPr/>
        <p:txBody>
          <a:bodyPr/>
          <a:lstStyle/>
          <a:p>
            <a:r>
              <a:rPr lang="en-US" b="1" dirty="0"/>
              <a:t>Concatenate strings inside Bash Shell using variables</a:t>
            </a:r>
            <a:endParaRPr lang="en-IN" dirty="0"/>
          </a:p>
        </p:txBody>
      </p:sp>
      <p:sp>
        <p:nvSpPr>
          <p:cNvPr id="3" name="Content Placeholder 2">
            <a:extLst>
              <a:ext uri="{FF2B5EF4-FFF2-40B4-BE49-F238E27FC236}">
                <a16:creationId xmlns:a16="http://schemas.microsoft.com/office/drawing/2014/main" id="{F4EC1334-59D8-5E47-ABEC-2FABD4475175}"/>
              </a:ext>
            </a:extLst>
          </p:cNvPr>
          <p:cNvSpPr>
            <a:spLocks noGrp="1"/>
          </p:cNvSpPr>
          <p:nvPr>
            <p:ph idx="1"/>
          </p:nvPr>
        </p:nvSpPr>
        <p:spPr/>
        <p:txBody>
          <a:bodyPr/>
          <a:lstStyle/>
          <a:p>
            <a:r>
              <a:rPr lang="en-US" dirty="0"/>
              <a:t>listing the strings together concatenates the string. The resulting string so formed is a new string containing all the listed strings.</a:t>
            </a:r>
          </a:p>
          <a:p>
            <a:r>
              <a:rPr lang="en-US" b="1" dirty="0"/>
              <a:t>Syntax:</a:t>
            </a:r>
            <a:endParaRPr lang="en-US" dirty="0"/>
          </a:p>
          <a:p>
            <a:pPr marL="0" indent="0">
              <a:buNone/>
            </a:pPr>
            <a:r>
              <a:rPr lang="en-IN" dirty="0"/>
              <a:t>var=${var1}${var2}${var3}</a:t>
            </a:r>
          </a:p>
          <a:p>
            <a:pPr marL="0" indent="0">
              <a:buNone/>
            </a:pPr>
            <a:r>
              <a:rPr lang="en-IN" dirty="0"/>
              <a:t>or</a:t>
            </a:r>
          </a:p>
          <a:p>
            <a:pPr marL="0" indent="0">
              <a:buNone/>
            </a:pPr>
            <a:r>
              <a:rPr lang="en-IN" dirty="0"/>
              <a:t>var=$var1$var2$var3</a:t>
            </a:r>
          </a:p>
          <a:p>
            <a:pPr marL="0" indent="0">
              <a:buNone/>
            </a:pPr>
            <a:r>
              <a:rPr lang="en-IN" dirty="0"/>
              <a:t>or</a:t>
            </a:r>
          </a:p>
          <a:p>
            <a:pPr marL="0" indent="0">
              <a:buNone/>
            </a:pPr>
            <a:r>
              <a:rPr lang="en-IN" dirty="0"/>
              <a:t>var="$var1""$var2""$var3"</a:t>
            </a:r>
          </a:p>
        </p:txBody>
      </p:sp>
    </p:spTree>
    <p:extLst>
      <p:ext uri="{BB962C8B-B14F-4D97-AF65-F5344CB8AC3E}">
        <p14:creationId xmlns:p14="http://schemas.microsoft.com/office/powerpoint/2010/main" val="30353411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0A4A-9553-0110-6EAA-890947A88623}"/>
              </a:ext>
            </a:extLst>
          </p:cNvPr>
          <p:cNvSpPr>
            <a:spLocks noGrp="1"/>
          </p:cNvSpPr>
          <p:nvPr>
            <p:ph type="title"/>
          </p:nvPr>
        </p:nvSpPr>
        <p:spPr/>
        <p:txBody>
          <a:bodyPr/>
          <a:lstStyle/>
          <a:p>
            <a:r>
              <a:rPr lang="en-IN" b="1" dirty="0"/>
              <a:t>Get substring of String:</a:t>
            </a:r>
            <a:br>
              <a:rPr lang="en-IN" b="1" dirty="0"/>
            </a:br>
            <a:endParaRPr lang="en-IN" dirty="0"/>
          </a:p>
        </p:txBody>
      </p:sp>
      <p:sp>
        <p:nvSpPr>
          <p:cNvPr id="3" name="Content Placeholder 2">
            <a:extLst>
              <a:ext uri="{FF2B5EF4-FFF2-40B4-BE49-F238E27FC236}">
                <a16:creationId xmlns:a16="http://schemas.microsoft.com/office/drawing/2014/main" id="{2610B1B0-5E75-2D61-50EA-8A9964C4F446}"/>
              </a:ext>
            </a:extLst>
          </p:cNvPr>
          <p:cNvSpPr>
            <a:spLocks noGrp="1"/>
          </p:cNvSpPr>
          <p:nvPr>
            <p:ph idx="1"/>
          </p:nvPr>
        </p:nvSpPr>
        <p:spPr/>
        <p:txBody>
          <a:bodyPr/>
          <a:lstStyle/>
          <a:p>
            <a:r>
              <a:rPr lang="en-US" dirty="0"/>
              <a:t>${</a:t>
            </a:r>
            <a:r>
              <a:rPr lang="en-US" dirty="0" err="1"/>
              <a:t>string:position</a:t>
            </a:r>
            <a:r>
              <a:rPr lang="en-US" dirty="0"/>
              <a:t>}  --&gt; returns a substring starting from $position till end</a:t>
            </a:r>
          </a:p>
          <a:p>
            <a:r>
              <a:rPr lang="en-US" dirty="0"/>
              <a:t>${</a:t>
            </a:r>
            <a:r>
              <a:rPr lang="en-US" dirty="0" err="1"/>
              <a:t>string:position:length</a:t>
            </a:r>
            <a:r>
              <a:rPr lang="en-US" dirty="0"/>
              <a:t>} --&gt; returns a substring of $length characters starting from $position.</a:t>
            </a:r>
            <a:endParaRPr lang="en-IN" dirty="0"/>
          </a:p>
        </p:txBody>
      </p:sp>
    </p:spTree>
    <p:extLst>
      <p:ext uri="{BB962C8B-B14F-4D97-AF65-F5344CB8AC3E}">
        <p14:creationId xmlns:p14="http://schemas.microsoft.com/office/powerpoint/2010/main" val="1201376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9231-403D-C1EF-25F9-A7E112067514}"/>
              </a:ext>
            </a:extLst>
          </p:cNvPr>
          <p:cNvSpPr>
            <a:spLocks noGrp="1"/>
          </p:cNvSpPr>
          <p:nvPr>
            <p:ph type="title"/>
          </p:nvPr>
        </p:nvSpPr>
        <p:spPr/>
        <p:txBody>
          <a:bodyPr/>
          <a:lstStyle/>
          <a:p>
            <a:r>
              <a:rPr lang="en-IN" b="1" dirty="0"/>
              <a:t>Substring matching</a:t>
            </a:r>
            <a:endParaRPr lang="en-IN" dirty="0"/>
          </a:p>
        </p:txBody>
      </p:sp>
      <p:sp>
        <p:nvSpPr>
          <p:cNvPr id="3" name="Content Placeholder 2">
            <a:extLst>
              <a:ext uri="{FF2B5EF4-FFF2-40B4-BE49-F238E27FC236}">
                <a16:creationId xmlns:a16="http://schemas.microsoft.com/office/drawing/2014/main" id="{D706E3F9-A6DC-C220-F201-E58CD0816DD4}"/>
              </a:ext>
            </a:extLst>
          </p:cNvPr>
          <p:cNvSpPr>
            <a:spLocks noGrp="1"/>
          </p:cNvSpPr>
          <p:nvPr>
            <p:ph idx="1"/>
          </p:nvPr>
        </p:nvSpPr>
        <p:spPr/>
        <p:txBody>
          <a:bodyPr>
            <a:normAutofit fontScale="70000" lnSpcReduction="20000"/>
          </a:bodyPr>
          <a:lstStyle/>
          <a:p>
            <a:r>
              <a:rPr lang="en-US" dirty="0"/>
              <a:t>the shortest and longest possible match of a substring can be found and deleted from either front or back.</a:t>
            </a:r>
          </a:p>
          <a:p>
            <a:pPr marL="0" indent="0">
              <a:buNone/>
            </a:pPr>
            <a:r>
              <a:rPr lang="en-US" dirty="0"/>
              <a:t>To delete the shortest substring match from front of $string:</a:t>
            </a:r>
          </a:p>
          <a:p>
            <a:pPr marL="0" indent="0">
              <a:buNone/>
            </a:pPr>
            <a:r>
              <a:rPr lang="en-US" dirty="0"/>
              <a:t>${</a:t>
            </a:r>
            <a:r>
              <a:rPr lang="en-US" dirty="0" err="1"/>
              <a:t>string#substring</a:t>
            </a:r>
            <a:r>
              <a:rPr lang="en-US" dirty="0"/>
              <a:t>}</a:t>
            </a:r>
          </a:p>
          <a:p>
            <a:pPr marL="0" indent="0">
              <a:buNone/>
            </a:pPr>
            <a:endParaRPr lang="en-US" dirty="0"/>
          </a:p>
          <a:p>
            <a:pPr marL="0" indent="0">
              <a:buNone/>
            </a:pPr>
            <a:r>
              <a:rPr lang="en-US" dirty="0"/>
              <a:t>To delete the shortest substring match from back of $string:</a:t>
            </a:r>
          </a:p>
          <a:p>
            <a:pPr marL="0" indent="0">
              <a:buNone/>
            </a:pPr>
            <a:r>
              <a:rPr lang="en-US" dirty="0"/>
              <a:t>${</a:t>
            </a:r>
            <a:r>
              <a:rPr lang="en-US" dirty="0" err="1"/>
              <a:t>string%substring</a:t>
            </a:r>
            <a:r>
              <a:rPr lang="en-US" dirty="0"/>
              <a:t>}</a:t>
            </a:r>
          </a:p>
          <a:p>
            <a:pPr marL="0" indent="0">
              <a:buNone/>
            </a:pPr>
            <a:endParaRPr lang="en-US" dirty="0"/>
          </a:p>
          <a:p>
            <a:pPr marL="0" indent="0">
              <a:buNone/>
            </a:pPr>
            <a:r>
              <a:rPr lang="en-US" dirty="0"/>
              <a:t>To delete the longest substring match from front of $string:</a:t>
            </a:r>
          </a:p>
          <a:p>
            <a:pPr marL="0" indent="0">
              <a:buNone/>
            </a:pPr>
            <a:r>
              <a:rPr lang="en-US" dirty="0"/>
              <a:t>${string##substring}</a:t>
            </a:r>
          </a:p>
          <a:p>
            <a:pPr marL="0" indent="0">
              <a:buNone/>
            </a:pPr>
            <a:endParaRPr lang="en-US" dirty="0"/>
          </a:p>
          <a:p>
            <a:pPr marL="0" indent="0">
              <a:buNone/>
            </a:pPr>
            <a:r>
              <a:rPr lang="en-US" dirty="0"/>
              <a:t>To delete the shortest substring match from back of $string of $string:</a:t>
            </a:r>
          </a:p>
          <a:p>
            <a:pPr marL="0" indent="0">
              <a:buNone/>
            </a:pPr>
            <a:r>
              <a:rPr lang="en-US" dirty="0"/>
              <a:t>${string%%substring}</a:t>
            </a:r>
            <a:endParaRPr lang="en-IN" dirty="0"/>
          </a:p>
        </p:txBody>
      </p:sp>
    </p:spTree>
    <p:extLst>
      <p:ext uri="{BB962C8B-B14F-4D97-AF65-F5344CB8AC3E}">
        <p14:creationId xmlns:p14="http://schemas.microsoft.com/office/powerpoint/2010/main" val="2033436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FE23-ED40-B2BC-5AE0-9FA5768C8533}"/>
              </a:ext>
            </a:extLst>
          </p:cNvPr>
          <p:cNvSpPr>
            <a:spLocks noGrp="1"/>
          </p:cNvSpPr>
          <p:nvPr>
            <p:ph type="title"/>
          </p:nvPr>
        </p:nvSpPr>
        <p:spPr/>
        <p:txBody>
          <a:bodyPr/>
          <a:lstStyle/>
          <a:p>
            <a:r>
              <a:rPr lang="en-IN" b="0" i="0" dirty="0">
                <a:solidFill>
                  <a:srgbClr val="303030"/>
                </a:solidFill>
                <a:effectLst/>
                <a:latin typeface="Heebo" pitchFamily="2" charset="-79"/>
                <a:cs typeface="Heebo" pitchFamily="2" charset="-79"/>
              </a:rPr>
              <a:t>Unix / Linux - Special Variables</a:t>
            </a:r>
            <a:br>
              <a:rPr lang="en-IN" b="0" i="0" dirty="0">
                <a:solidFill>
                  <a:srgbClr val="30303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38E6F076-91E7-C0FE-8719-1259BEBB1FA7}"/>
              </a:ext>
            </a:extLst>
          </p:cNvPr>
          <p:cNvSpPr>
            <a:spLocks noGrp="1"/>
          </p:cNvSpPr>
          <p:nvPr>
            <p:ph idx="1"/>
          </p:nvPr>
        </p:nvSpPr>
        <p:spPr/>
        <p:txBody>
          <a:bodyPr/>
          <a:lstStyle/>
          <a:p>
            <a:r>
              <a:rPr lang="en-US" b="0" i="0" dirty="0">
                <a:solidFill>
                  <a:srgbClr val="000000"/>
                </a:solidFill>
                <a:effectLst/>
                <a:latin typeface="Nunito" pitchFamily="2" charset="0"/>
              </a:rPr>
              <a:t>the </a:t>
            </a:r>
            <a:r>
              <a:rPr lang="en-US" b="1" i="0" dirty="0">
                <a:solidFill>
                  <a:srgbClr val="000000"/>
                </a:solidFill>
                <a:effectLst/>
                <a:latin typeface="Nunito" pitchFamily="2" charset="0"/>
              </a:rPr>
              <a:t>$</a:t>
            </a:r>
            <a:r>
              <a:rPr lang="en-US" b="0" i="0" dirty="0">
                <a:solidFill>
                  <a:srgbClr val="000000"/>
                </a:solidFill>
                <a:effectLst/>
                <a:latin typeface="Nunito" pitchFamily="2" charset="0"/>
              </a:rPr>
              <a:t> character represents the process ID number, or PID, of the current shell −</a:t>
            </a:r>
          </a:p>
          <a:p>
            <a:r>
              <a:rPr lang="en-US" dirty="0">
                <a:solidFill>
                  <a:srgbClr val="000000"/>
                </a:solidFill>
                <a:latin typeface="Nunito" pitchFamily="2" charset="0"/>
              </a:rPr>
              <a:t>Echo $$</a:t>
            </a:r>
          </a:p>
          <a:p>
            <a:r>
              <a:rPr lang="en-US" b="0" i="0" dirty="0">
                <a:solidFill>
                  <a:srgbClr val="000000"/>
                </a:solidFill>
                <a:effectLst/>
                <a:latin typeface="Nunito" pitchFamily="2" charset="0"/>
              </a:rPr>
              <a:t>PID of the current shell</a:t>
            </a:r>
          </a:p>
          <a:p>
            <a:endParaRPr lang="en-US" dirty="0">
              <a:solidFill>
                <a:srgbClr val="000000"/>
              </a:solidFill>
              <a:latin typeface="Nunito" pitchFamily="2" charset="0"/>
            </a:endParaRPr>
          </a:p>
          <a:p>
            <a:r>
              <a:rPr lang="en-IN" b="1" i="0" dirty="0">
                <a:solidFill>
                  <a:srgbClr val="000000"/>
                </a:solidFill>
                <a:effectLst/>
                <a:latin typeface="Nunito" pitchFamily="2" charset="0"/>
              </a:rPr>
              <a:t>$0</a:t>
            </a:r>
            <a:r>
              <a:rPr lang="en-US" b="1" i="0" dirty="0">
                <a:solidFill>
                  <a:srgbClr val="000000"/>
                </a:solidFill>
                <a:effectLst/>
                <a:latin typeface="Nunito" pitchFamily="2" charset="0"/>
              </a:rPr>
              <a:t>  </a:t>
            </a:r>
            <a:r>
              <a:rPr lang="en-US" b="0" i="0" dirty="0">
                <a:solidFill>
                  <a:srgbClr val="000000"/>
                </a:solidFill>
                <a:effectLst/>
                <a:latin typeface="Nunito" pitchFamily="2" charset="0"/>
              </a:rPr>
              <a:t>The filename of the current script.</a:t>
            </a:r>
            <a:endParaRPr lang="en-IN" dirty="0"/>
          </a:p>
        </p:txBody>
      </p:sp>
    </p:spTree>
    <p:extLst>
      <p:ext uri="{BB962C8B-B14F-4D97-AF65-F5344CB8AC3E}">
        <p14:creationId xmlns:p14="http://schemas.microsoft.com/office/powerpoint/2010/main" val="18637535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7CEF-597A-D1E7-6DE1-96DD66D385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2FFFD7-0C7F-2703-CB0C-766F58A8F310}"/>
              </a:ext>
            </a:extLst>
          </p:cNvPr>
          <p:cNvSpPr>
            <a:spLocks noGrp="1"/>
          </p:cNvSpPr>
          <p:nvPr>
            <p:ph idx="1"/>
          </p:nvPr>
        </p:nvSpPr>
        <p:spPr/>
        <p:txBody>
          <a:bodyPr/>
          <a:lstStyle/>
          <a:p>
            <a:pPr algn="just"/>
            <a:r>
              <a:rPr lang="en-US" b="1" i="0" dirty="0">
                <a:solidFill>
                  <a:srgbClr val="000000"/>
                </a:solidFill>
                <a:effectLst/>
                <a:latin typeface="Nunito" pitchFamily="2" charset="0"/>
              </a:rPr>
              <a:t>$n</a:t>
            </a:r>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These variables correspond to the arguments with which a script was invoked. Here </a:t>
            </a:r>
            <a:r>
              <a:rPr lang="en-US" b="1" i="0" dirty="0">
                <a:solidFill>
                  <a:srgbClr val="000000"/>
                </a:solidFill>
                <a:effectLst/>
                <a:latin typeface="Nunito" pitchFamily="2" charset="0"/>
              </a:rPr>
              <a:t>n</a:t>
            </a:r>
            <a:r>
              <a:rPr lang="en-US" b="0" i="0" dirty="0">
                <a:solidFill>
                  <a:srgbClr val="000000"/>
                </a:solidFill>
                <a:effectLst/>
                <a:latin typeface="Nunito" pitchFamily="2" charset="0"/>
              </a:rPr>
              <a:t> is a positive decimal number corresponding to the position of an argument (the first argument is $1, the second argument is $2, and so on).</a:t>
            </a:r>
          </a:p>
          <a:p>
            <a:pPr algn="just"/>
            <a:r>
              <a:rPr lang="en-US" b="1" i="0" dirty="0">
                <a:solidFill>
                  <a:srgbClr val="000000"/>
                </a:solidFill>
                <a:effectLst/>
                <a:latin typeface="Nunito" pitchFamily="2" charset="0"/>
              </a:rPr>
              <a:t>$#</a:t>
            </a:r>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The number of arguments supplied to a script.</a:t>
            </a:r>
          </a:p>
          <a:p>
            <a:endParaRPr lang="en-IN" dirty="0"/>
          </a:p>
        </p:txBody>
      </p:sp>
    </p:spTree>
    <p:extLst>
      <p:ext uri="{BB962C8B-B14F-4D97-AF65-F5344CB8AC3E}">
        <p14:creationId xmlns:p14="http://schemas.microsoft.com/office/powerpoint/2010/main" val="195827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74FE-3733-C4AB-A680-0A1F803C5C15}"/>
              </a:ext>
            </a:extLst>
          </p:cNvPr>
          <p:cNvSpPr>
            <a:spLocks noGrp="1"/>
          </p:cNvSpPr>
          <p:nvPr>
            <p:ph type="title"/>
          </p:nvPr>
        </p:nvSpPr>
        <p:spPr>
          <a:xfrm>
            <a:off x="4965430" y="629268"/>
            <a:ext cx="6586491" cy="1286160"/>
          </a:xfrm>
        </p:spPr>
        <p:txBody>
          <a:bodyPr anchor="b">
            <a:normAutofit/>
          </a:bodyPr>
          <a:lstStyle/>
          <a:p>
            <a:endParaRPr lang="en-US"/>
          </a:p>
        </p:txBody>
      </p:sp>
      <p:sp>
        <p:nvSpPr>
          <p:cNvPr id="3" name="Content Placeholder 2">
            <a:extLst>
              <a:ext uri="{FF2B5EF4-FFF2-40B4-BE49-F238E27FC236}">
                <a16:creationId xmlns:a16="http://schemas.microsoft.com/office/drawing/2014/main" id="{4BEA5479-E4B5-0816-87E5-5AA63A0BC7AF}"/>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2000" b="1">
                <a:ea typeface="+mn-lt"/>
                <a:cs typeface="+mn-lt"/>
              </a:rPr>
              <a:t>Types of file Permissions:</a:t>
            </a:r>
            <a:endParaRPr lang="en-US" sz="2000">
              <a:cs typeface="Calibri" panose="020F0502020204030204"/>
            </a:endParaRPr>
          </a:p>
          <a:p>
            <a:r>
              <a:rPr lang="en-US" sz="2000" b="1">
                <a:ea typeface="+mn-lt"/>
                <a:cs typeface="+mn-lt"/>
              </a:rPr>
              <a:t>User: </a:t>
            </a:r>
            <a:r>
              <a:rPr lang="en-US" sz="2000">
                <a:ea typeface="+mn-lt"/>
                <a:cs typeface="+mn-lt"/>
              </a:rPr>
              <a:t>This type of file permission affects the owner of the file.</a:t>
            </a:r>
            <a:endParaRPr lang="en-US" sz="2000"/>
          </a:p>
          <a:p>
            <a:r>
              <a:rPr lang="en-US" sz="2000" b="1">
                <a:ea typeface="+mn-lt"/>
                <a:cs typeface="+mn-lt"/>
              </a:rPr>
              <a:t>Group: </a:t>
            </a:r>
            <a:r>
              <a:rPr lang="en-US" sz="2000">
                <a:ea typeface="+mn-lt"/>
                <a:cs typeface="+mn-lt"/>
              </a:rPr>
              <a:t>This type of file permission affects the group which owns the file. Instead of the group permissions, the user permissions will apply if the owner user is in this group.</a:t>
            </a:r>
            <a:endParaRPr lang="en-US" sz="2000"/>
          </a:p>
          <a:p>
            <a:r>
              <a:rPr lang="en-US" sz="2000" b="1">
                <a:ea typeface="+mn-lt"/>
                <a:cs typeface="+mn-lt"/>
              </a:rPr>
              <a:t>Other: This</a:t>
            </a:r>
            <a:r>
              <a:rPr lang="en-US" sz="2000">
                <a:ea typeface="+mn-lt"/>
                <a:cs typeface="+mn-lt"/>
              </a:rPr>
              <a:t> type of file permission affects all other users on the system.</a:t>
            </a:r>
            <a:endParaRPr lang="en-US" sz="2000"/>
          </a:p>
          <a:p>
            <a:endParaRPr lang="en-US" sz="2000">
              <a:cs typeface="Calibri"/>
            </a:endParaRPr>
          </a:p>
        </p:txBody>
      </p:sp>
      <p:pic>
        <p:nvPicPr>
          <p:cNvPr id="5" name="Picture 4" descr="Stack of files">
            <a:extLst>
              <a:ext uri="{FF2B5EF4-FFF2-40B4-BE49-F238E27FC236}">
                <a16:creationId xmlns:a16="http://schemas.microsoft.com/office/drawing/2014/main" id="{79E8CFF1-21A9-E683-677A-22BCFB5D6BE8}"/>
              </a:ext>
            </a:extLst>
          </p:cNvPr>
          <p:cNvPicPr>
            <a:picLocks noChangeAspect="1"/>
          </p:cNvPicPr>
          <p:nvPr/>
        </p:nvPicPr>
        <p:blipFill rotWithShape="1">
          <a:blip r:embed="rId2"/>
          <a:srcRect l="28426" r="26458"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883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76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4DB2-F975-6D93-40E0-AA33D10B720F}"/>
              </a:ext>
            </a:extLst>
          </p:cNvPr>
          <p:cNvSpPr>
            <a:spLocks noGrp="1"/>
          </p:cNvSpPr>
          <p:nvPr>
            <p:ph type="title"/>
          </p:nvPr>
        </p:nvSpPr>
        <p:spPr/>
        <p:txBody>
          <a:bodyPr/>
          <a:lstStyle/>
          <a:p>
            <a:endParaRPr lang="en-US"/>
          </a:p>
        </p:txBody>
      </p:sp>
      <p:graphicFrame>
        <p:nvGraphicFramePr>
          <p:cNvPr id="5" name="Content Placeholder 2">
            <a:extLst>
              <a:ext uri="{FF2B5EF4-FFF2-40B4-BE49-F238E27FC236}">
                <a16:creationId xmlns:a16="http://schemas.microsoft.com/office/drawing/2014/main" id="{8E9CF35D-839D-9BC2-4C50-D43F6554071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478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D806-1D01-1FE5-6F49-24CDE6915EC9}"/>
              </a:ext>
            </a:extLst>
          </p:cNvPr>
          <p:cNvSpPr>
            <a:spLocks noGrp="1"/>
          </p:cNvSpPr>
          <p:nvPr>
            <p:ph type="title"/>
          </p:nvPr>
        </p:nvSpPr>
        <p:spPr>
          <a:xfrm>
            <a:off x="1653363" y="365760"/>
            <a:ext cx="9367203" cy="1188720"/>
          </a:xfrm>
        </p:spPr>
        <p:txBody>
          <a:bodyPr>
            <a:normAutofit/>
          </a:bodyPr>
          <a:lstStyle/>
          <a:p>
            <a:r>
              <a:rPr lang="en-US" b="1" dirty="0" err="1">
                <a:ea typeface="+mj-lt"/>
                <a:cs typeface="+mj-lt"/>
              </a:rPr>
              <a:t>chmod</a:t>
            </a:r>
            <a:endParaRPr lang="en-US" dirty="0" err="1"/>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1641990-D2C7-505A-C6D7-6C8892F2C1E9}"/>
              </a:ext>
            </a:extLst>
          </p:cNvPr>
          <p:cNvSpPr>
            <a:spLocks noGrp="1"/>
          </p:cNvSpPr>
          <p:nvPr>
            <p:ph idx="1"/>
          </p:nvPr>
        </p:nvSpPr>
        <p:spPr>
          <a:xfrm>
            <a:off x="1653363" y="2176272"/>
            <a:ext cx="9367204" cy="4041648"/>
          </a:xfrm>
        </p:spPr>
        <p:txBody>
          <a:bodyPr vert="horz" lIns="91440" tIns="45720" rIns="91440" bIns="45720" rtlCol="0" anchor="t">
            <a:normAutofit/>
          </a:bodyPr>
          <a:lstStyle/>
          <a:p>
            <a:pPr marL="0" indent="0">
              <a:buNone/>
            </a:pPr>
            <a:r>
              <a:rPr lang="en-US" sz="2400">
                <a:ea typeface="+mn-lt"/>
                <a:cs typeface="+mn-lt"/>
              </a:rPr>
              <a:t>This command is used to change the access permissions of files and directories.</a:t>
            </a:r>
            <a:endParaRPr lang="en-US" sz="2400">
              <a:cs typeface="Calibri" panose="020F0502020204030204"/>
            </a:endParaRPr>
          </a:p>
          <a:p>
            <a:pPr marL="0" indent="0">
              <a:buNone/>
            </a:pPr>
            <a:r>
              <a:rPr lang="en-US" sz="2400">
                <a:ea typeface="+mn-lt"/>
                <a:cs typeface="+mn-lt"/>
              </a:rPr>
              <a:t>Syntax:</a:t>
            </a:r>
            <a:endParaRPr lang="en-US" sz="2400">
              <a:cs typeface="Calibri" panose="020F0502020204030204"/>
            </a:endParaRPr>
          </a:p>
          <a:p>
            <a:pPr marL="0" indent="0">
              <a:buNone/>
            </a:pPr>
            <a:r>
              <a:rPr lang="en-US" sz="2400" i="1">
                <a:latin typeface="Consolas"/>
              </a:rPr>
              <a:t>chmod &lt;permissions of user,group,others&gt; {filename}</a:t>
            </a:r>
            <a:endParaRPr lang="en-US" sz="2400">
              <a:cs typeface="Calibri" panose="020F0502020204030204"/>
            </a:endParaRPr>
          </a:p>
          <a:p>
            <a:pPr marL="0" indent="0">
              <a:buNone/>
            </a:pPr>
            <a:r>
              <a:rPr lang="en-US" sz="2400">
                <a:cs typeface="Calibri" panose="020F0502020204030204"/>
              </a:rPr>
              <a:t>4 – read permission</a:t>
            </a:r>
          </a:p>
          <a:p>
            <a:pPr marL="0" indent="0">
              <a:buNone/>
            </a:pPr>
            <a:r>
              <a:rPr lang="en-US" sz="2400">
                <a:cs typeface="Calibri" panose="020F0502020204030204"/>
              </a:rPr>
              <a:t>2 – write permission</a:t>
            </a:r>
          </a:p>
          <a:p>
            <a:pPr marL="0" indent="0">
              <a:buNone/>
            </a:pPr>
            <a:r>
              <a:rPr lang="en-US" sz="2400">
                <a:cs typeface="Calibri" panose="020F0502020204030204"/>
              </a:rPr>
              <a:t>1 – execute permission</a:t>
            </a:r>
          </a:p>
          <a:p>
            <a:pPr marL="0" indent="0">
              <a:buNone/>
            </a:pPr>
            <a:r>
              <a:rPr lang="en-US" sz="2400">
                <a:cs typeface="Calibri" panose="020F0502020204030204"/>
              </a:rPr>
              <a:t>0 – no permission</a:t>
            </a:r>
          </a:p>
          <a:p>
            <a:endParaRPr lang="en-US" sz="2400">
              <a:cs typeface="Calibri" panose="020F0502020204030204"/>
            </a:endParaRPr>
          </a:p>
        </p:txBody>
      </p:sp>
    </p:spTree>
    <p:extLst>
      <p:ext uri="{BB962C8B-B14F-4D97-AF65-F5344CB8AC3E}">
        <p14:creationId xmlns:p14="http://schemas.microsoft.com/office/powerpoint/2010/main" val="364622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5100-4BB6-3F3F-FDCB-EDB9213EFB04}"/>
              </a:ext>
            </a:extLst>
          </p:cNvPr>
          <p:cNvSpPr>
            <a:spLocks noGrp="1"/>
          </p:cNvSpPr>
          <p:nvPr>
            <p:ph type="title"/>
          </p:nvPr>
        </p:nvSpPr>
        <p:spPr>
          <a:xfrm>
            <a:off x="1653363" y="365760"/>
            <a:ext cx="9367203" cy="1188720"/>
          </a:xfrm>
        </p:spPr>
        <p:txBody>
          <a:bodyPr>
            <a:normAutofit/>
          </a:bodyPr>
          <a:lstStyle/>
          <a:p>
            <a:r>
              <a:rPr lang="en-US" b="1" dirty="0" err="1">
                <a:ea typeface="+mj-lt"/>
                <a:cs typeface="+mj-lt"/>
              </a:rPr>
              <a:t>lsof</a:t>
            </a:r>
            <a:endParaRPr lang="en-US" dirty="0" err="1"/>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FA14CEF-27BA-AC2B-752B-ED0A9066D0DF}"/>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a:ea typeface="+mn-lt"/>
                <a:cs typeface="+mn-lt"/>
              </a:rPr>
              <a:t>While working in Linux/Unix system there might be several file and folder which are being used, some of them would be visible and some not. </a:t>
            </a:r>
            <a:r>
              <a:rPr lang="en-US" sz="2400" b="1">
                <a:ea typeface="+mn-lt"/>
                <a:cs typeface="+mn-lt"/>
              </a:rPr>
              <a:t>lsof</a:t>
            </a:r>
            <a:r>
              <a:rPr lang="en-US" sz="2400">
                <a:ea typeface="+mn-lt"/>
                <a:cs typeface="+mn-lt"/>
              </a:rPr>
              <a:t> command stands for </a:t>
            </a:r>
            <a:r>
              <a:rPr lang="en-US" sz="2400" b="1">
                <a:ea typeface="+mn-lt"/>
                <a:cs typeface="+mn-lt"/>
              </a:rPr>
              <a:t>List Of Open File</a:t>
            </a:r>
            <a:r>
              <a:rPr lang="en-US" sz="2400">
                <a:ea typeface="+mn-lt"/>
                <a:cs typeface="+mn-lt"/>
              </a:rPr>
              <a:t>. This command provides a list of files that are opened. Basically, it gives the information to find out the files which are opened by which process. With one go it lists out all open files in the output console.</a:t>
            </a:r>
            <a:endParaRPr lang="en-US" sz="2400"/>
          </a:p>
        </p:txBody>
      </p:sp>
    </p:spTree>
    <p:extLst>
      <p:ext uri="{BB962C8B-B14F-4D97-AF65-F5344CB8AC3E}">
        <p14:creationId xmlns:p14="http://schemas.microsoft.com/office/powerpoint/2010/main" val="2176654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950</TotalTime>
  <Words>3725</Words>
  <Application>Microsoft Office PowerPoint</Application>
  <PresentationFormat>Widescreen</PresentationFormat>
  <Paragraphs>265</Paragraphs>
  <Slides>59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59</vt:i4>
      </vt:variant>
    </vt:vector>
  </HeadingPairs>
  <TitlesOfParts>
    <vt:vector size="75" baseType="lpstr">
      <vt:lpstr>Arial</vt:lpstr>
      <vt:lpstr>Arial Unicode MS</vt:lpstr>
      <vt:lpstr>Calibri</vt:lpstr>
      <vt:lpstr>Calibri Light</vt:lpstr>
      <vt:lpstr>Consolas</vt:lpstr>
      <vt:lpstr>erdana</vt:lpstr>
      <vt:lpstr>Heebo</vt:lpstr>
      <vt:lpstr>inter-bold</vt:lpstr>
      <vt:lpstr>inter-regular</vt:lpstr>
      <vt:lpstr>Muli</vt:lpstr>
      <vt:lpstr>Nunito</vt:lpstr>
      <vt:lpstr>proxima_novaregular</vt:lpstr>
      <vt:lpstr>Red Hat Mono</vt:lpstr>
      <vt:lpstr>urw-din</vt:lpstr>
      <vt:lpstr>var(--bs-font-monospace)</vt:lpstr>
      <vt:lpstr>office theme</vt:lpstr>
      <vt:lpstr>Linux commands</vt:lpstr>
      <vt:lpstr>grep </vt:lpstr>
      <vt:lpstr>sort</vt:lpstr>
      <vt:lpstr>chown</vt:lpstr>
      <vt:lpstr>Ownership and Permissions</vt:lpstr>
      <vt:lpstr>PowerPoint Presentation</vt:lpstr>
      <vt:lpstr>PowerPoint Presentation</vt:lpstr>
      <vt:lpstr>chmod</vt:lpstr>
      <vt:lpstr>lsof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 command</vt:lpstr>
      <vt:lpstr>du Command  </vt:lpstr>
      <vt:lpstr>PowerPoint Presentation</vt:lpstr>
      <vt:lpstr>PowerPoint Presentation</vt:lpstr>
      <vt:lpstr>PowerPoint Presentation</vt:lpstr>
      <vt:lpstr>Echo Command </vt:lpstr>
      <vt:lpstr>PowerPoint Presentation</vt:lpstr>
      <vt:lpstr>PowerPoint Presentation</vt:lpstr>
      <vt:lpstr>PowerPoint Presentation</vt:lpstr>
      <vt:lpstr>PowerPoint Presentation</vt:lpstr>
      <vt:lpstr>Systemctl Command </vt:lpstr>
      <vt:lpstr>Relational Operators </vt:lpstr>
      <vt:lpstr>PowerPoint Presentation</vt:lpstr>
      <vt:lpstr>PowerPoint Presentation</vt:lpstr>
      <vt:lpstr>File test Operators</vt:lpstr>
      <vt:lpstr>The if...else...fi statement </vt:lpstr>
      <vt:lpstr>PowerPoint Presentation</vt:lpstr>
      <vt:lpstr>Iterative Statements:</vt:lpstr>
      <vt:lpstr>PowerPoint Presentation</vt:lpstr>
      <vt:lpstr>While loop</vt:lpstr>
      <vt:lpstr>Until loop is used to iterate over a block of commands until the required condition is false.</vt:lpstr>
      <vt:lpstr>Case </vt:lpstr>
      <vt:lpstr>PowerPoint Presentation</vt:lpstr>
      <vt:lpstr>String Manipulation</vt:lpstr>
      <vt:lpstr>Assigning content to a variable and printing its content:</vt:lpstr>
      <vt:lpstr>To print length of string inside Bash Shell</vt:lpstr>
      <vt:lpstr>Concatenate strings inside Bash Shell using variables</vt:lpstr>
      <vt:lpstr>Get substring of String: </vt:lpstr>
      <vt:lpstr>Substring matching</vt:lpstr>
      <vt:lpstr>Unix / Linux - Special Variables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Amandeep Kaur</cp:lastModifiedBy>
  <cp:revision>135</cp:revision>
  <dcterms:created xsi:type="dcterms:W3CDTF">2023-01-23T06:56:44Z</dcterms:created>
  <dcterms:modified xsi:type="dcterms:W3CDTF">2023-01-31T10:18:30Z</dcterms:modified>
</cp:coreProperties>
</file>