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3" r:id="rId8"/>
    <p:sldId id="264" r:id="rId9"/>
    <p:sldId id="265" r:id="rId10"/>
    <p:sldId id="267" r:id="rId11"/>
    <p:sldId id="266"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CA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2E16B9-4F8C-4121-ABCD-29DD622B2331}"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42240-4EB3-44C4-B1D9-40F94703A1A0}" type="slidenum">
              <a:rPr lang="en-IN" smtClean="0"/>
              <a:t>‹#›</a:t>
            </a:fld>
            <a:endParaRPr lang="en-IN"/>
          </a:p>
        </p:txBody>
      </p:sp>
    </p:spTree>
    <p:extLst>
      <p:ext uri="{BB962C8B-B14F-4D97-AF65-F5344CB8AC3E}">
        <p14:creationId xmlns:p14="http://schemas.microsoft.com/office/powerpoint/2010/main" val="2069287695"/>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2E16B9-4F8C-4121-ABCD-29DD622B2331}"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B42240-4EB3-44C4-B1D9-40F94703A1A0}" type="slidenum">
              <a:rPr lang="en-IN" smtClean="0"/>
              <a:t>‹#›</a:t>
            </a:fld>
            <a:endParaRPr lang="en-IN"/>
          </a:p>
        </p:txBody>
      </p:sp>
    </p:spTree>
    <p:extLst>
      <p:ext uri="{BB962C8B-B14F-4D97-AF65-F5344CB8AC3E}">
        <p14:creationId xmlns:p14="http://schemas.microsoft.com/office/powerpoint/2010/main" val="426586610"/>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F2E16B9-4F8C-4121-ABCD-29DD622B2331}"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42240-4EB3-44C4-B1D9-40F94703A1A0}" type="slidenum">
              <a:rPr lang="en-IN" smtClean="0"/>
              <a:t>‹#›</a:t>
            </a:fld>
            <a:endParaRPr lang="en-IN"/>
          </a:p>
        </p:txBody>
      </p:sp>
    </p:spTree>
    <p:extLst>
      <p:ext uri="{BB962C8B-B14F-4D97-AF65-F5344CB8AC3E}">
        <p14:creationId xmlns:p14="http://schemas.microsoft.com/office/powerpoint/2010/main" val="4078521740"/>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F2E16B9-4F8C-4121-ABCD-29DD622B2331}" type="datetimeFigureOut">
              <a:rPr lang="en-IN" smtClean="0"/>
              <a:t>28-10-2020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B42240-4EB3-44C4-B1D9-40F94703A1A0}" type="slidenum">
              <a:rPr lang="en-IN" smtClean="0"/>
              <a:t>‹#›</a:t>
            </a:fld>
            <a:endParaRPr lang="en-IN"/>
          </a:p>
        </p:txBody>
      </p:sp>
    </p:spTree>
    <p:extLst>
      <p:ext uri="{BB962C8B-B14F-4D97-AF65-F5344CB8AC3E}">
        <p14:creationId xmlns:p14="http://schemas.microsoft.com/office/powerpoint/2010/main" val="799094245"/>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2E16B9-4F8C-4121-ABCD-29DD622B2331}"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42240-4EB3-44C4-B1D9-40F94703A1A0}" type="slidenum">
              <a:rPr lang="en-IN" smtClean="0"/>
              <a:t>‹#›</a:t>
            </a:fld>
            <a:endParaRPr lang="en-IN"/>
          </a:p>
        </p:txBody>
      </p:sp>
    </p:spTree>
    <p:extLst>
      <p:ext uri="{BB962C8B-B14F-4D97-AF65-F5344CB8AC3E}">
        <p14:creationId xmlns:p14="http://schemas.microsoft.com/office/powerpoint/2010/main" val="954314925"/>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2E16B9-4F8C-4121-ABCD-29DD622B2331}"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42240-4EB3-44C4-B1D9-40F94703A1A0}" type="slidenum">
              <a:rPr lang="en-IN" smtClean="0"/>
              <a:t>‹#›</a:t>
            </a:fld>
            <a:endParaRPr lang="en-IN"/>
          </a:p>
        </p:txBody>
      </p:sp>
    </p:spTree>
    <p:extLst>
      <p:ext uri="{BB962C8B-B14F-4D97-AF65-F5344CB8AC3E}">
        <p14:creationId xmlns:p14="http://schemas.microsoft.com/office/powerpoint/2010/main" val="3226491852"/>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2E16B9-4F8C-4121-ABCD-29DD622B2331}"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42240-4EB3-44C4-B1D9-40F94703A1A0}" type="slidenum">
              <a:rPr lang="en-IN" smtClean="0"/>
              <a:t>‹#›</a:t>
            </a:fld>
            <a:endParaRPr lang="en-IN"/>
          </a:p>
        </p:txBody>
      </p:sp>
    </p:spTree>
    <p:extLst>
      <p:ext uri="{BB962C8B-B14F-4D97-AF65-F5344CB8AC3E}">
        <p14:creationId xmlns:p14="http://schemas.microsoft.com/office/powerpoint/2010/main" val="431480188"/>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2E16B9-4F8C-4121-ABCD-29DD622B2331}"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42240-4EB3-44C4-B1D9-40F94703A1A0}" type="slidenum">
              <a:rPr lang="en-IN" smtClean="0"/>
              <a:t>‹#›</a:t>
            </a:fld>
            <a:endParaRPr lang="en-IN"/>
          </a:p>
        </p:txBody>
      </p:sp>
    </p:spTree>
    <p:extLst>
      <p:ext uri="{BB962C8B-B14F-4D97-AF65-F5344CB8AC3E}">
        <p14:creationId xmlns:p14="http://schemas.microsoft.com/office/powerpoint/2010/main" val="1115638551"/>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2E16B9-4F8C-4121-ABCD-29DD622B2331}"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B42240-4EB3-44C4-B1D9-40F94703A1A0}" type="slidenum">
              <a:rPr lang="en-IN" smtClean="0"/>
              <a:t>‹#›</a:t>
            </a:fld>
            <a:endParaRPr lang="en-IN"/>
          </a:p>
        </p:txBody>
      </p:sp>
    </p:spTree>
    <p:extLst>
      <p:ext uri="{BB962C8B-B14F-4D97-AF65-F5344CB8AC3E}">
        <p14:creationId xmlns:p14="http://schemas.microsoft.com/office/powerpoint/2010/main" val="3791793532"/>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2E16B9-4F8C-4121-ABCD-29DD622B2331}" type="datetimeFigureOut">
              <a:rPr lang="en-IN" smtClean="0"/>
              <a:t>28-10-2020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B42240-4EB3-44C4-B1D9-40F94703A1A0}" type="slidenum">
              <a:rPr lang="en-IN" smtClean="0"/>
              <a:t>‹#›</a:t>
            </a:fld>
            <a:endParaRPr lang="en-IN"/>
          </a:p>
        </p:txBody>
      </p:sp>
    </p:spTree>
    <p:extLst>
      <p:ext uri="{BB962C8B-B14F-4D97-AF65-F5344CB8AC3E}">
        <p14:creationId xmlns:p14="http://schemas.microsoft.com/office/powerpoint/2010/main" val="3406116525"/>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2E16B9-4F8C-4121-ABCD-29DD622B2331}" type="datetimeFigureOut">
              <a:rPr lang="en-IN" smtClean="0"/>
              <a:t>28-10-2020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B42240-4EB3-44C4-B1D9-40F94703A1A0}" type="slidenum">
              <a:rPr lang="en-IN" smtClean="0"/>
              <a:t>‹#›</a:t>
            </a:fld>
            <a:endParaRPr lang="en-IN"/>
          </a:p>
        </p:txBody>
      </p:sp>
    </p:spTree>
    <p:extLst>
      <p:ext uri="{BB962C8B-B14F-4D97-AF65-F5344CB8AC3E}">
        <p14:creationId xmlns:p14="http://schemas.microsoft.com/office/powerpoint/2010/main" val="586825764"/>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2E16B9-4F8C-4121-ABCD-29DD622B2331}" type="datetimeFigureOut">
              <a:rPr lang="en-IN" smtClean="0"/>
              <a:t>28-10-2020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B42240-4EB3-44C4-B1D9-40F94703A1A0}" type="slidenum">
              <a:rPr lang="en-IN" smtClean="0"/>
              <a:t>‹#›</a:t>
            </a:fld>
            <a:endParaRPr lang="en-IN"/>
          </a:p>
        </p:txBody>
      </p:sp>
    </p:spTree>
    <p:extLst>
      <p:ext uri="{BB962C8B-B14F-4D97-AF65-F5344CB8AC3E}">
        <p14:creationId xmlns:p14="http://schemas.microsoft.com/office/powerpoint/2010/main" val="2136125402"/>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2E16B9-4F8C-4121-ABCD-29DD622B2331}"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B42240-4EB3-44C4-B1D9-40F94703A1A0}" type="slidenum">
              <a:rPr lang="en-IN" smtClean="0"/>
              <a:t>‹#›</a:t>
            </a:fld>
            <a:endParaRPr lang="en-IN"/>
          </a:p>
        </p:txBody>
      </p:sp>
    </p:spTree>
    <p:extLst>
      <p:ext uri="{BB962C8B-B14F-4D97-AF65-F5344CB8AC3E}">
        <p14:creationId xmlns:p14="http://schemas.microsoft.com/office/powerpoint/2010/main" val="872310764"/>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F2E16B9-4F8C-4121-ABCD-29DD622B2331}" type="datetimeFigureOut">
              <a:rPr lang="en-IN" smtClean="0"/>
              <a:t>28-10-2020</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23B42240-4EB3-44C4-B1D9-40F94703A1A0}" type="slidenum">
              <a:rPr lang="en-IN" smtClean="0"/>
              <a:t>‹#›</a:t>
            </a:fld>
            <a:endParaRPr lang="en-IN"/>
          </a:p>
        </p:txBody>
      </p:sp>
    </p:spTree>
    <p:extLst>
      <p:ext uri="{BB962C8B-B14F-4D97-AF65-F5344CB8AC3E}">
        <p14:creationId xmlns:p14="http://schemas.microsoft.com/office/powerpoint/2010/main" val="3757464540"/>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F2E16B9-4F8C-4121-ABCD-29DD622B2331}" type="datetimeFigureOut">
              <a:rPr lang="en-IN" smtClean="0"/>
              <a:t>28-10-2020</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3B42240-4EB3-44C4-B1D9-40F94703A1A0}" type="slidenum">
              <a:rPr lang="en-IN" smtClean="0"/>
              <a:t>‹#›</a:t>
            </a:fld>
            <a:endParaRPr lang="en-IN"/>
          </a:p>
        </p:txBody>
      </p:sp>
    </p:spTree>
    <p:extLst>
      <p:ext uri="{BB962C8B-B14F-4D97-AF65-F5344CB8AC3E}">
        <p14:creationId xmlns:p14="http://schemas.microsoft.com/office/powerpoint/2010/main" val="3579311893"/>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DF298-BCDD-4986-9088-97F1F0BF30A6}"/>
              </a:ext>
            </a:extLst>
          </p:cNvPr>
          <p:cNvSpPr>
            <a:spLocks noGrp="1"/>
          </p:cNvSpPr>
          <p:nvPr>
            <p:ph type="ctrTitle"/>
          </p:nvPr>
        </p:nvSpPr>
        <p:spPr/>
        <p:txBody>
          <a:bodyPr/>
          <a:lstStyle/>
          <a:p>
            <a:r>
              <a:rPr lang="en-IN" dirty="0"/>
              <a:t>PYTHON PROJECT</a:t>
            </a:r>
          </a:p>
        </p:txBody>
      </p:sp>
      <p:sp>
        <p:nvSpPr>
          <p:cNvPr id="3" name="Subtitle 2">
            <a:extLst>
              <a:ext uri="{FF2B5EF4-FFF2-40B4-BE49-F238E27FC236}">
                <a16:creationId xmlns:a16="http://schemas.microsoft.com/office/drawing/2014/main" id="{329829B0-F3D8-4712-84F5-DABEA214C094}"/>
              </a:ext>
            </a:extLst>
          </p:cNvPr>
          <p:cNvSpPr>
            <a:spLocks noGrp="1"/>
          </p:cNvSpPr>
          <p:nvPr>
            <p:ph type="subTitle" idx="1"/>
          </p:nvPr>
        </p:nvSpPr>
        <p:spPr/>
        <p:txBody>
          <a:bodyPr>
            <a:normAutofit fontScale="92500" lnSpcReduction="20000"/>
          </a:bodyPr>
          <a:lstStyle/>
          <a:p>
            <a:r>
              <a:rPr lang="en-IN" sz="2800" b="1" dirty="0"/>
              <a:t>TIC-TAC-TOE GAME with GUI</a:t>
            </a:r>
          </a:p>
        </p:txBody>
      </p:sp>
    </p:spTree>
    <p:extLst>
      <p:ext uri="{BB962C8B-B14F-4D97-AF65-F5344CB8AC3E}">
        <p14:creationId xmlns:p14="http://schemas.microsoft.com/office/powerpoint/2010/main" val="252768971"/>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4C8B-D73E-44E6-BA4A-EF9006C84EDB}"/>
              </a:ext>
            </a:extLst>
          </p:cNvPr>
          <p:cNvSpPr>
            <a:spLocks noGrp="1"/>
          </p:cNvSpPr>
          <p:nvPr>
            <p:ph type="title"/>
          </p:nvPr>
        </p:nvSpPr>
        <p:spPr>
          <a:xfrm>
            <a:off x="720639" y="778649"/>
            <a:ext cx="10572000" cy="779529"/>
          </a:xfrm>
        </p:spPr>
        <p:txBody>
          <a:bodyPr vert="horz" lIns="91440" tIns="45720" rIns="91440" bIns="45720" rtlCol="0" anchor="b">
            <a:normAutofit/>
          </a:bodyPr>
          <a:lstStyle/>
          <a:p>
            <a:r>
              <a:rPr lang="en-US" dirty="0"/>
              <a:t>Code screenshots</a:t>
            </a:r>
          </a:p>
        </p:txBody>
      </p:sp>
      <p:sp>
        <p:nvSpPr>
          <p:cNvPr id="6" name="TextBox 5">
            <a:extLst>
              <a:ext uri="{FF2B5EF4-FFF2-40B4-BE49-F238E27FC236}">
                <a16:creationId xmlns:a16="http://schemas.microsoft.com/office/drawing/2014/main" id="{6E30FB1C-CCB9-41B0-934E-1A6C4B21F623}"/>
              </a:ext>
            </a:extLst>
          </p:cNvPr>
          <p:cNvSpPr txBox="1"/>
          <p:nvPr/>
        </p:nvSpPr>
        <p:spPr>
          <a:xfrm>
            <a:off x="3404185" y="1738842"/>
            <a:ext cx="5204908" cy="457498"/>
          </a:xfrm>
          <a:prstGeom prst="rect">
            <a:avLst/>
          </a:prstGeom>
          <a:noFill/>
        </p:spPr>
        <p:txBody>
          <a:bodyPr wrap="square" rtlCol="0">
            <a:spAutoFit/>
          </a:bodyPr>
          <a:lstStyle/>
          <a:p>
            <a:pPr marL="342900" lvl="0" indent="-342900">
              <a:lnSpc>
                <a:spcPct val="150000"/>
              </a:lnSpc>
              <a:spcAft>
                <a:spcPts val="800"/>
              </a:spcAft>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Mangal" panose="02040503050203030202" pitchFamily="18" charset="0"/>
              </a:rPr>
              <a:t>Run the tic tac toe game forever</a:t>
            </a:r>
            <a:endParaRPr lang="en-IN" dirty="0"/>
          </a:p>
        </p:txBody>
      </p:sp>
      <p:pic>
        <p:nvPicPr>
          <p:cNvPr id="10" name="Picture 9" descr="A picture containing graphical user interface, text, application&#10;&#10;Description automatically generated">
            <a:extLst>
              <a:ext uri="{FF2B5EF4-FFF2-40B4-BE49-F238E27FC236}">
                <a16:creationId xmlns:a16="http://schemas.microsoft.com/office/drawing/2014/main" id="{5C08DC46-EA98-42D5-8D3E-6C33E90968E2}"/>
              </a:ext>
            </a:extLst>
          </p:cNvPr>
          <p:cNvPicPr/>
          <p:nvPr/>
        </p:nvPicPr>
        <p:blipFill rotWithShape="1">
          <a:blip r:embed="rId2">
            <a:extLst>
              <a:ext uri="{28A0092B-C50C-407E-A947-70E740481C1C}">
                <a14:useLocalDpi xmlns:a14="http://schemas.microsoft.com/office/drawing/2010/main" val="0"/>
              </a:ext>
            </a:extLst>
          </a:blip>
          <a:srcRect t="3423" b="2054"/>
          <a:stretch/>
        </p:blipFill>
        <p:spPr bwMode="auto">
          <a:xfrm>
            <a:off x="720639" y="2196340"/>
            <a:ext cx="10819719" cy="45622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3077526"/>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7338-B996-4762-A352-5CC626FAF201}"/>
              </a:ext>
            </a:extLst>
          </p:cNvPr>
          <p:cNvSpPr>
            <a:spLocks noGrp="1"/>
          </p:cNvSpPr>
          <p:nvPr>
            <p:ph type="title"/>
          </p:nvPr>
        </p:nvSpPr>
        <p:spPr/>
        <p:txBody>
          <a:bodyPr/>
          <a:lstStyle/>
          <a:p>
            <a:r>
              <a:rPr lang="en-IN" dirty="0"/>
              <a:t>Output screenshots</a:t>
            </a:r>
          </a:p>
        </p:txBody>
      </p:sp>
      <p:pic>
        <p:nvPicPr>
          <p:cNvPr id="4" name="Picture 3" descr="A picture containing clock&#10;&#10;Description automatically generated">
            <a:extLst>
              <a:ext uri="{FF2B5EF4-FFF2-40B4-BE49-F238E27FC236}">
                <a16:creationId xmlns:a16="http://schemas.microsoft.com/office/drawing/2014/main" id="{DF829D75-C8C4-4569-89C9-687AC76E0EBB}"/>
              </a:ext>
            </a:extLst>
          </p:cNvPr>
          <p:cNvPicPr/>
          <p:nvPr/>
        </p:nvPicPr>
        <p:blipFill>
          <a:blip r:embed="rId2">
            <a:extLst>
              <a:ext uri="{28A0092B-C50C-407E-A947-70E740481C1C}">
                <a14:useLocalDpi xmlns:a14="http://schemas.microsoft.com/office/drawing/2010/main" val="0"/>
              </a:ext>
            </a:extLst>
          </a:blip>
          <a:stretch>
            <a:fillRect/>
          </a:stretch>
        </p:blipFill>
        <p:spPr>
          <a:xfrm>
            <a:off x="344141" y="2457339"/>
            <a:ext cx="2571750" cy="3562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A close up of a screen&#10;&#10;Description automatically generated">
            <a:extLst>
              <a:ext uri="{FF2B5EF4-FFF2-40B4-BE49-F238E27FC236}">
                <a16:creationId xmlns:a16="http://schemas.microsoft.com/office/drawing/2014/main" id="{1BAB1C96-901F-4A9A-8F14-2C81E68A03CD}"/>
              </a:ext>
            </a:extLst>
          </p:cNvPr>
          <p:cNvPicPr/>
          <p:nvPr/>
        </p:nvPicPr>
        <p:blipFill>
          <a:blip r:embed="rId3">
            <a:extLst>
              <a:ext uri="{28A0092B-C50C-407E-A947-70E740481C1C}">
                <a14:useLocalDpi xmlns:a14="http://schemas.microsoft.com/office/drawing/2010/main" val="0"/>
              </a:ext>
            </a:extLst>
          </a:blip>
          <a:stretch>
            <a:fillRect/>
          </a:stretch>
        </p:blipFill>
        <p:spPr>
          <a:xfrm>
            <a:off x="3172472" y="2457339"/>
            <a:ext cx="2693035" cy="3562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descr="A screen shot of a social media post&#10;&#10;Description automatically generated">
            <a:extLst>
              <a:ext uri="{FF2B5EF4-FFF2-40B4-BE49-F238E27FC236}">
                <a16:creationId xmlns:a16="http://schemas.microsoft.com/office/drawing/2014/main" id="{B85FA869-CEBD-4BE7-A665-56D7F3B4BCFD}"/>
              </a:ext>
            </a:extLst>
          </p:cNvPr>
          <p:cNvPicPr/>
          <p:nvPr/>
        </p:nvPicPr>
        <p:blipFill>
          <a:blip r:embed="rId4">
            <a:extLst>
              <a:ext uri="{28A0092B-C50C-407E-A947-70E740481C1C}">
                <a14:useLocalDpi xmlns:a14="http://schemas.microsoft.com/office/drawing/2010/main" val="0"/>
              </a:ext>
            </a:extLst>
          </a:blip>
          <a:stretch>
            <a:fillRect/>
          </a:stretch>
        </p:blipFill>
        <p:spPr>
          <a:xfrm>
            <a:off x="6095999" y="2457339"/>
            <a:ext cx="2729865" cy="35998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Shape, arrow&#10;&#10;Description automatically generated">
            <a:extLst>
              <a:ext uri="{FF2B5EF4-FFF2-40B4-BE49-F238E27FC236}">
                <a16:creationId xmlns:a16="http://schemas.microsoft.com/office/drawing/2014/main" id="{C940EAF2-7E01-43DD-8B02-893C1F29B5B1}"/>
              </a:ext>
            </a:extLst>
          </p:cNvPr>
          <p:cNvPicPr/>
          <p:nvPr/>
        </p:nvPicPr>
        <p:blipFill>
          <a:blip r:embed="rId5">
            <a:extLst>
              <a:ext uri="{28A0092B-C50C-407E-A947-70E740481C1C}">
                <a14:useLocalDpi xmlns:a14="http://schemas.microsoft.com/office/drawing/2010/main" val="0"/>
              </a:ext>
            </a:extLst>
          </a:blip>
          <a:stretch>
            <a:fillRect/>
          </a:stretch>
        </p:blipFill>
        <p:spPr>
          <a:xfrm>
            <a:off x="9066559" y="2457339"/>
            <a:ext cx="2781300" cy="36664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92016693"/>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C8CB-D11D-4ABE-AF30-A031ACFED2C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CA3890E-B17B-42B9-B6A5-25C25FD0090C}"/>
              </a:ext>
            </a:extLst>
          </p:cNvPr>
          <p:cNvSpPr>
            <a:spLocks noGrp="1"/>
          </p:cNvSpPr>
          <p:nvPr>
            <p:ph idx="1"/>
          </p:nvPr>
        </p:nvSpPr>
        <p:spPr/>
        <p:txBody>
          <a:bodyPr>
            <a:normAutofit/>
          </a:bodyPr>
          <a:lstStyle/>
          <a:p>
            <a:pPr marL="0" indent="0">
              <a:buNone/>
            </a:pPr>
            <a:r>
              <a:rPr lang="en-IN" sz="2000" b="1" dirty="0"/>
              <a:t>In the conclusion of this project, I would like to say that Python is a fun and easy programming language and while creating a project like this, it has not just been a good experience but it also helped in the development of my creativity and logical thinking. I am looking to make  more small game projects and would be more than happy to work on other projects in Python because it is just amazing to work with Python.</a:t>
            </a:r>
          </a:p>
        </p:txBody>
      </p:sp>
    </p:spTree>
    <p:extLst>
      <p:ext uri="{BB962C8B-B14F-4D97-AF65-F5344CB8AC3E}">
        <p14:creationId xmlns:p14="http://schemas.microsoft.com/office/powerpoint/2010/main" val="1816336273"/>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FB01-B37B-4C2E-B924-F4632FE1B599}"/>
              </a:ext>
            </a:extLst>
          </p:cNvPr>
          <p:cNvSpPr>
            <a:spLocks noGrp="1"/>
          </p:cNvSpPr>
          <p:nvPr>
            <p:ph type="title"/>
          </p:nvPr>
        </p:nvSpPr>
        <p:spPr/>
        <p:txBody>
          <a:bodyPr/>
          <a:lstStyle/>
          <a:p>
            <a:r>
              <a:rPr lang="en-IN" dirty="0"/>
              <a:t>Bibliography</a:t>
            </a:r>
          </a:p>
        </p:txBody>
      </p:sp>
      <p:sp>
        <p:nvSpPr>
          <p:cNvPr id="3" name="Content Placeholder 2">
            <a:extLst>
              <a:ext uri="{FF2B5EF4-FFF2-40B4-BE49-F238E27FC236}">
                <a16:creationId xmlns:a16="http://schemas.microsoft.com/office/drawing/2014/main" id="{51195A29-18FF-4E45-9B4A-151A39E58D5A}"/>
              </a:ext>
            </a:extLst>
          </p:cNvPr>
          <p:cNvSpPr>
            <a:spLocks noGrp="1"/>
          </p:cNvSpPr>
          <p:nvPr>
            <p:ph idx="1"/>
          </p:nvPr>
        </p:nvSpPr>
        <p:spPr/>
        <p:txBody>
          <a:bodyPr/>
          <a:lstStyle/>
          <a:p>
            <a:endParaRPr lang="en-IN" dirty="0"/>
          </a:p>
          <a:p>
            <a:r>
              <a:rPr lang="en-IN" b="1" dirty="0"/>
              <a:t>https://www.javatpoint.com/pygame</a:t>
            </a:r>
          </a:p>
          <a:p>
            <a:r>
              <a:rPr lang="en-IN" b="1" dirty="0"/>
              <a:t>https://www.geeksforgeeks.org/tic-tac-toe-gui-in-python-using-pygame/</a:t>
            </a:r>
          </a:p>
          <a:p>
            <a:endParaRPr lang="en-IN" dirty="0"/>
          </a:p>
        </p:txBody>
      </p:sp>
    </p:spTree>
    <p:extLst>
      <p:ext uri="{BB962C8B-B14F-4D97-AF65-F5344CB8AC3E}">
        <p14:creationId xmlns:p14="http://schemas.microsoft.com/office/powerpoint/2010/main" val="2099907440"/>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551365-1C95-439D-BC99-DD015D9A9E04}"/>
              </a:ext>
            </a:extLst>
          </p:cNvPr>
          <p:cNvSpPr>
            <a:spLocks noGrp="1"/>
          </p:cNvSpPr>
          <p:nvPr>
            <p:ph type="title"/>
          </p:nvPr>
        </p:nvSpPr>
        <p:spPr>
          <a:xfrm>
            <a:off x="810001" y="2725270"/>
            <a:ext cx="10739574" cy="2310963"/>
          </a:xfrm>
          <a:effectLst/>
        </p:spPr>
        <p:txBody>
          <a:bodyPr vert="horz" lIns="91440" tIns="45720" rIns="91440" bIns="45720" rtlCol="0" anchor="t">
            <a:normAutofit/>
          </a:bodyPr>
          <a:lstStyle/>
          <a:p>
            <a:pPr algn="ctr"/>
            <a:r>
              <a:rPr lang="en-US" sz="6600" dirty="0">
                <a:solidFill>
                  <a:schemeClr val="tx1"/>
                </a:solidFill>
              </a:rPr>
              <a:t>THANKYOU</a:t>
            </a:r>
            <a:br>
              <a:rPr lang="en-US" sz="6600" dirty="0">
                <a:solidFill>
                  <a:schemeClr val="tx1"/>
                </a:solidFill>
              </a:rPr>
            </a:br>
            <a:r>
              <a:rPr lang="en-US" sz="2000" dirty="0">
                <a:solidFill>
                  <a:schemeClr val="tx1"/>
                </a:solidFill>
              </a:rPr>
              <a:t>created by Yash Kumar (11910683)</a:t>
            </a:r>
          </a:p>
        </p:txBody>
      </p:sp>
      <p:sp>
        <p:nvSpPr>
          <p:cNvPr id="12" name="Freeform: Shape 11">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3006475"/>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B39F-283A-4FA2-B497-78BEBFD4C40D}"/>
              </a:ext>
            </a:extLst>
          </p:cNvPr>
          <p:cNvSpPr>
            <a:spLocks noGrp="1"/>
          </p:cNvSpPr>
          <p:nvPr>
            <p:ph type="title"/>
          </p:nvPr>
        </p:nvSpPr>
        <p:spPr>
          <a:xfrm>
            <a:off x="810000" y="420684"/>
            <a:ext cx="10571998" cy="970450"/>
          </a:xfrm>
        </p:spPr>
        <p:txBody>
          <a:bodyPr/>
          <a:lstStyle/>
          <a:p>
            <a:r>
              <a:rPr lang="en-IN" dirty="0"/>
              <a:t>Submitted By: YASH KUMAR (11910683)</a:t>
            </a:r>
          </a:p>
        </p:txBody>
      </p:sp>
      <p:sp>
        <p:nvSpPr>
          <p:cNvPr id="3" name="Content Placeholder 2">
            <a:extLst>
              <a:ext uri="{FF2B5EF4-FFF2-40B4-BE49-F238E27FC236}">
                <a16:creationId xmlns:a16="http://schemas.microsoft.com/office/drawing/2014/main" id="{969DF040-26EA-4442-A9ED-6176228F9716}"/>
              </a:ext>
            </a:extLst>
          </p:cNvPr>
          <p:cNvSpPr>
            <a:spLocks noGrp="1"/>
          </p:cNvSpPr>
          <p:nvPr>
            <p:ph idx="1"/>
          </p:nvPr>
        </p:nvSpPr>
        <p:spPr>
          <a:xfrm>
            <a:off x="818712" y="2235539"/>
            <a:ext cx="10554574" cy="3636511"/>
          </a:xfrm>
        </p:spPr>
        <p:txBody>
          <a:bodyPr/>
          <a:lstStyle/>
          <a:p>
            <a:r>
              <a:rPr lang="en-IN" b="1" dirty="0"/>
              <a:t>Roll. No. : B71</a:t>
            </a:r>
          </a:p>
          <a:p>
            <a:r>
              <a:rPr lang="en-IN" b="1" dirty="0" err="1"/>
              <a:t>Reg.No</a:t>
            </a:r>
            <a:r>
              <a:rPr lang="en-IN" b="1" dirty="0"/>
              <a:t> : 11910683</a:t>
            </a:r>
          </a:p>
          <a:p>
            <a:r>
              <a:rPr lang="en-IN" b="1" dirty="0"/>
              <a:t>Section: K19GE</a:t>
            </a:r>
          </a:p>
          <a:p>
            <a:r>
              <a:rPr lang="en-IN" b="1" dirty="0"/>
              <a:t>Project Name: Tic Tac Toe game with GUI</a:t>
            </a:r>
          </a:p>
          <a:p>
            <a:r>
              <a:rPr lang="en-IN" b="1" dirty="0"/>
              <a:t>Subject: INT-213 (Python Programming)</a:t>
            </a:r>
          </a:p>
          <a:p>
            <a:r>
              <a:rPr lang="en-IN" b="1" dirty="0"/>
              <a:t>Group Members: None</a:t>
            </a:r>
          </a:p>
          <a:p>
            <a:pPr marL="0" indent="0" algn="r">
              <a:buNone/>
            </a:pPr>
            <a:endParaRPr lang="en-IN" dirty="0"/>
          </a:p>
        </p:txBody>
      </p:sp>
      <p:sp>
        <p:nvSpPr>
          <p:cNvPr id="4" name="TextBox 3">
            <a:extLst>
              <a:ext uri="{FF2B5EF4-FFF2-40B4-BE49-F238E27FC236}">
                <a16:creationId xmlns:a16="http://schemas.microsoft.com/office/drawing/2014/main" id="{71E12D60-012F-49E7-B7EE-F410B91A63C6}"/>
              </a:ext>
            </a:extLst>
          </p:cNvPr>
          <p:cNvSpPr txBox="1"/>
          <p:nvPr/>
        </p:nvSpPr>
        <p:spPr>
          <a:xfrm>
            <a:off x="1139687" y="5221357"/>
            <a:ext cx="10233599" cy="707886"/>
          </a:xfrm>
          <a:prstGeom prst="rect">
            <a:avLst/>
          </a:prstGeom>
          <a:solidFill>
            <a:srgbClr val="27CABF"/>
          </a:solidFill>
        </p:spPr>
        <p:txBody>
          <a:bodyPr wrap="square" rtlCol="0">
            <a:spAutoFit/>
          </a:bodyPr>
          <a:lstStyle/>
          <a:p>
            <a:pPr algn="ctr"/>
            <a:r>
              <a:rPr lang="en-IN" sz="4000" b="1" dirty="0">
                <a:effectLst>
                  <a:outerShdw blurRad="50800" dist="38100" dir="8100000" algn="tr" rotWithShape="0">
                    <a:prstClr val="black">
                      <a:alpha val="40000"/>
                    </a:prstClr>
                  </a:outerShdw>
                </a:effectLst>
                <a:latin typeface="+mj-lt"/>
              </a:rPr>
              <a:t>Submitted To: Mr. Dipen Saini Sir</a:t>
            </a:r>
          </a:p>
        </p:txBody>
      </p:sp>
    </p:spTree>
    <p:extLst>
      <p:ext uri="{BB962C8B-B14F-4D97-AF65-F5344CB8AC3E}">
        <p14:creationId xmlns:p14="http://schemas.microsoft.com/office/powerpoint/2010/main" val="337759326"/>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D427-14EE-4261-AD76-0A1FEB67781F}"/>
              </a:ext>
            </a:extLst>
          </p:cNvPr>
          <p:cNvSpPr>
            <a:spLocks noGrp="1"/>
          </p:cNvSpPr>
          <p:nvPr>
            <p:ph type="title"/>
          </p:nvPr>
        </p:nvSpPr>
        <p:spPr/>
        <p:txBody>
          <a:bodyPr/>
          <a:lstStyle/>
          <a:p>
            <a:br>
              <a:rPr lang="en-IN" dirty="0"/>
            </a:br>
            <a:br>
              <a:rPr lang="en-IN" dirty="0"/>
            </a:br>
            <a:br>
              <a:rPr lang="en-IN" dirty="0"/>
            </a:br>
            <a:br>
              <a:rPr lang="en-IN" dirty="0"/>
            </a:br>
            <a:r>
              <a:rPr lang="en-IN" dirty="0"/>
              <a:t>Table of contents</a:t>
            </a:r>
          </a:p>
        </p:txBody>
      </p:sp>
      <p:sp>
        <p:nvSpPr>
          <p:cNvPr id="3" name="Content Placeholder 2">
            <a:extLst>
              <a:ext uri="{FF2B5EF4-FFF2-40B4-BE49-F238E27FC236}">
                <a16:creationId xmlns:a16="http://schemas.microsoft.com/office/drawing/2014/main" id="{47B4E255-47AC-48AF-9A99-A977136D01AD}"/>
              </a:ext>
            </a:extLst>
          </p:cNvPr>
          <p:cNvSpPr>
            <a:spLocks noGrp="1"/>
          </p:cNvSpPr>
          <p:nvPr>
            <p:ph idx="1"/>
          </p:nvPr>
        </p:nvSpPr>
        <p:spPr/>
        <p:txBody>
          <a:bodyPr>
            <a:noAutofit/>
          </a:bodyPr>
          <a:lstStyle/>
          <a:p>
            <a:pPr>
              <a:lnSpc>
                <a:spcPct val="150000"/>
              </a:lnSpc>
            </a:pPr>
            <a:r>
              <a:rPr lang="en-IN" b="1" dirty="0">
                <a:effectLst/>
                <a:ea typeface="Calibri" panose="020F0502020204030204" pitchFamily="34" charset="0"/>
                <a:cs typeface="Mangal" panose="02040503050203030202" pitchFamily="18" charset="0"/>
              </a:rPr>
              <a:t>Introduction</a:t>
            </a:r>
          </a:p>
          <a:p>
            <a:pPr>
              <a:lnSpc>
                <a:spcPct val="150000"/>
              </a:lnSpc>
            </a:pPr>
            <a:r>
              <a:rPr lang="en-IN" b="1" dirty="0">
                <a:effectLst/>
                <a:ea typeface="Calibri" panose="020F0502020204030204" pitchFamily="34" charset="0"/>
                <a:cs typeface="Mangal" panose="02040503050203030202" pitchFamily="18" charset="0"/>
              </a:rPr>
              <a:t>Profile of the problem</a:t>
            </a:r>
          </a:p>
          <a:p>
            <a:pPr>
              <a:lnSpc>
                <a:spcPct val="150000"/>
              </a:lnSpc>
            </a:pPr>
            <a:r>
              <a:rPr lang="en-IN" b="1" dirty="0">
                <a:effectLst/>
                <a:ea typeface="Calibri" panose="020F0502020204030204" pitchFamily="34" charset="0"/>
                <a:cs typeface="Mangal" panose="02040503050203030202" pitchFamily="18" charset="0"/>
              </a:rPr>
              <a:t>Code screenshots</a:t>
            </a:r>
          </a:p>
          <a:p>
            <a:pPr>
              <a:lnSpc>
                <a:spcPct val="150000"/>
              </a:lnSpc>
            </a:pPr>
            <a:r>
              <a:rPr lang="en-IN" b="1" dirty="0">
                <a:effectLst/>
                <a:ea typeface="Calibri" panose="020F0502020204030204" pitchFamily="34" charset="0"/>
                <a:cs typeface="Mangal" panose="02040503050203030202" pitchFamily="18" charset="0"/>
              </a:rPr>
              <a:t>Output screenshots</a:t>
            </a:r>
          </a:p>
          <a:p>
            <a:pPr>
              <a:lnSpc>
                <a:spcPct val="150000"/>
              </a:lnSpc>
              <a:spcAft>
                <a:spcPts val="800"/>
              </a:spcAft>
            </a:pPr>
            <a:r>
              <a:rPr lang="en-IN" b="1" dirty="0">
                <a:effectLst/>
                <a:ea typeface="Calibri" panose="020F0502020204030204" pitchFamily="34" charset="0"/>
                <a:cs typeface="Mangal" panose="02040503050203030202" pitchFamily="18" charset="0"/>
              </a:rPr>
              <a:t>Conclusion</a:t>
            </a:r>
          </a:p>
          <a:p>
            <a:pPr>
              <a:lnSpc>
                <a:spcPct val="150000"/>
              </a:lnSpc>
            </a:pPr>
            <a:r>
              <a:rPr lang="en-IN" b="1" dirty="0">
                <a:effectLst/>
                <a:ea typeface="Calibri" panose="020F0502020204030204" pitchFamily="34" charset="0"/>
              </a:rPr>
              <a:t>Bibliography</a:t>
            </a:r>
            <a:endParaRPr lang="en-IN" b="1" dirty="0"/>
          </a:p>
        </p:txBody>
      </p:sp>
    </p:spTree>
    <p:extLst>
      <p:ext uri="{BB962C8B-B14F-4D97-AF65-F5344CB8AC3E}">
        <p14:creationId xmlns:p14="http://schemas.microsoft.com/office/powerpoint/2010/main" val="4152983467"/>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68AA-BD5D-4118-8DE4-DEB91BA8EA5F}"/>
              </a:ext>
            </a:extLst>
          </p:cNvPr>
          <p:cNvSpPr>
            <a:spLocks noGrp="1"/>
          </p:cNvSpPr>
          <p:nvPr>
            <p:ph type="title"/>
          </p:nvPr>
        </p:nvSpPr>
        <p:spPr/>
        <p:txBody>
          <a:bodyPr/>
          <a:lstStyle/>
          <a:p>
            <a:r>
              <a:rPr lang="en-IN" dirty="0"/>
              <a:t>INRODUCTION</a:t>
            </a:r>
          </a:p>
        </p:txBody>
      </p:sp>
      <p:sp>
        <p:nvSpPr>
          <p:cNvPr id="3" name="Content Placeholder 2">
            <a:extLst>
              <a:ext uri="{FF2B5EF4-FFF2-40B4-BE49-F238E27FC236}">
                <a16:creationId xmlns:a16="http://schemas.microsoft.com/office/drawing/2014/main" id="{50E56FC7-AE6F-4943-B305-6083221A58CE}"/>
              </a:ext>
            </a:extLst>
          </p:cNvPr>
          <p:cNvSpPr>
            <a:spLocks noGrp="1"/>
          </p:cNvSpPr>
          <p:nvPr>
            <p:ph idx="1"/>
          </p:nvPr>
        </p:nvSpPr>
        <p:spPr/>
        <p:txBody>
          <a:bodyPr>
            <a:normAutofit fontScale="92500" lnSpcReduction="20000"/>
          </a:bodyPr>
          <a:lstStyle/>
          <a:p>
            <a:pPr marL="0" indent="0">
              <a:lnSpc>
                <a:spcPct val="150000"/>
              </a:lnSpc>
              <a:buNone/>
            </a:pPr>
            <a:r>
              <a:rPr lang="en-IN" b="1" dirty="0"/>
              <a:t>In this Python project, I am going to make a Tic Tac Toe game using Pygame library. Python is a high-level, interpreted and general-purpose dynamic programming language that focuses on code readability. The syntax in Python helps the programmers to do coding in fewer steps as compared to Java or C++. The Python is widely used in bigger organizations because of its multiple programming paradigms. They usually involve imperative and object-oriented functional programming. It has a comprehensive and large standard library that has automatic memory management and dynamic features. We will be explaining all the </a:t>
            </a:r>
            <a:r>
              <a:rPr lang="en-IN" b="1" dirty="0" err="1"/>
              <a:t>pygame</a:t>
            </a:r>
            <a:r>
              <a:rPr lang="en-IN" b="1" dirty="0"/>
              <a:t> object methods that are used in this project. Pygame is a great library that will allow us to create the window and draw images and shapes on the window. This way we will capture mouse coordinates and identify the block where we need to mark ‘X’ or ‘O’. Then we will check if the user wins the game or not.</a:t>
            </a:r>
          </a:p>
        </p:txBody>
      </p:sp>
    </p:spTree>
    <p:extLst>
      <p:ext uri="{BB962C8B-B14F-4D97-AF65-F5344CB8AC3E}">
        <p14:creationId xmlns:p14="http://schemas.microsoft.com/office/powerpoint/2010/main" val="2894117978"/>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F9BA-ABCF-4554-81D1-3ACB0B08C2E5}"/>
              </a:ext>
            </a:extLst>
          </p:cNvPr>
          <p:cNvSpPr>
            <a:spLocks noGrp="1"/>
          </p:cNvSpPr>
          <p:nvPr>
            <p:ph type="title"/>
          </p:nvPr>
        </p:nvSpPr>
        <p:spPr/>
        <p:txBody>
          <a:bodyPr/>
          <a:lstStyle/>
          <a:p>
            <a:r>
              <a:rPr lang="en-IN" dirty="0"/>
              <a:t>Profile of the Problem</a:t>
            </a:r>
          </a:p>
        </p:txBody>
      </p:sp>
      <p:sp>
        <p:nvSpPr>
          <p:cNvPr id="3" name="Content Placeholder 2">
            <a:extLst>
              <a:ext uri="{FF2B5EF4-FFF2-40B4-BE49-F238E27FC236}">
                <a16:creationId xmlns:a16="http://schemas.microsoft.com/office/drawing/2014/main" id="{43FF0D71-C21E-4054-BDA1-888F9B26B0F9}"/>
              </a:ext>
            </a:extLst>
          </p:cNvPr>
          <p:cNvSpPr>
            <a:spLocks noGrp="1"/>
          </p:cNvSpPr>
          <p:nvPr>
            <p:ph idx="1"/>
          </p:nvPr>
        </p:nvSpPr>
        <p:spPr/>
        <p:txBody>
          <a:bodyPr>
            <a:normAutofit lnSpcReduction="10000"/>
          </a:bodyPr>
          <a:lstStyle/>
          <a:p>
            <a:pPr marL="0" indent="0">
              <a:buNone/>
            </a:pPr>
            <a:r>
              <a:rPr lang="en-IN" b="1" dirty="0"/>
              <a:t>About Tic-Tac-Toe game:</a:t>
            </a:r>
          </a:p>
          <a:p>
            <a:pPr marL="0" indent="0">
              <a:buNone/>
            </a:pPr>
            <a:endParaRPr lang="en-IN" b="1" dirty="0"/>
          </a:p>
          <a:p>
            <a:pPr marL="0" indent="0">
              <a:buNone/>
            </a:pPr>
            <a:r>
              <a:rPr lang="en-IN" b="1" dirty="0"/>
              <a:t>This game is very popular and is simple by itself. It is a two-player game. In this game, there is a board with n x n squares. In our game, it is 3 x 3 squares.  The goal of Tic-Tac-Toe is to be one of the players to get three same symbols in a row - horizontally, vertically or diagonally - on a 3 x 3 grid.</a:t>
            </a:r>
          </a:p>
          <a:p>
            <a:pPr marL="0" indent="0">
              <a:buNone/>
            </a:pPr>
            <a:r>
              <a:rPr lang="en-IN" b="1" dirty="0"/>
              <a:t>The game is played by two individuals. First, we draw a board with a 3×3 square grid. The first player chooses ‘X’ and draws it on any of the square grid, then it is the chance of the second player to draw ‘O’ on the available spaces. Like this, the players draw ‘X’ and ‘O’ alternatively on the empty spaces until a player succeeds in drawing 3 consecutive marks either in the horizontal, vertical or diagonal way. Then the player wins the game otherwise the game draws when all spots are filled.</a:t>
            </a:r>
          </a:p>
          <a:p>
            <a:pPr marL="0" indent="0">
              <a:buNone/>
            </a:pPr>
            <a:endParaRPr lang="en-IN" dirty="0"/>
          </a:p>
        </p:txBody>
      </p:sp>
    </p:spTree>
    <p:extLst>
      <p:ext uri="{BB962C8B-B14F-4D97-AF65-F5344CB8AC3E}">
        <p14:creationId xmlns:p14="http://schemas.microsoft.com/office/powerpoint/2010/main" val="1141872260"/>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0" name="Rounded Rectangle 16">
            <a:extLst>
              <a:ext uri="{FF2B5EF4-FFF2-40B4-BE49-F238E27FC236}">
                <a16:creationId xmlns:a16="http://schemas.microsoft.com/office/drawing/2014/main" id="{AF9B2B08-75D2-47EB-A5C0-986478393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458" y="643464"/>
            <a:ext cx="5365605" cy="3599352"/>
          </a:xfrm>
          <a:prstGeom prst="roundRect">
            <a:avLst>
              <a:gd name="adj" fmla="val 4219"/>
            </a:avLst>
          </a:prstGeom>
          <a:solidFill>
            <a:schemeClr val="tx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18">
            <a:extLst>
              <a:ext uri="{FF2B5EF4-FFF2-40B4-BE49-F238E27FC236}">
                <a16:creationId xmlns:a16="http://schemas.microsoft.com/office/drawing/2014/main" id="{7E25C7D9-6246-4DD6-8994-4BC3A9EE4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0932" y="643464"/>
            <a:ext cx="5365605" cy="3599352"/>
          </a:xfrm>
          <a:prstGeom prst="roundRect">
            <a:avLst>
              <a:gd name="adj" fmla="val 4219"/>
            </a:avLst>
          </a:prstGeom>
          <a:solidFill>
            <a:schemeClr val="tx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16A414C-5E5E-4426-8403-003A08DA39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25" name="Freeform 9">
              <a:extLst>
                <a:ext uri="{FF2B5EF4-FFF2-40B4-BE49-F238E27FC236}">
                  <a16:creationId xmlns:a16="http://schemas.microsoft.com/office/drawing/2014/main" id="{94DB3BEE-6C96-46FB-8C15-8B113A650B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F40BAA06-E9BA-470B-A5C0-46A23420F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62096F8-9F75-4506-A42C-8867603F67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C464C8B-D73E-44E6-BA4A-EF9006C84EDB}"/>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Code screenshots</a:t>
            </a:r>
          </a:p>
        </p:txBody>
      </p:sp>
      <p:pic>
        <p:nvPicPr>
          <p:cNvPr id="12" name="Picture 11" descr="Graphical user interface, text&#10;&#10;Description automatically generated">
            <a:extLst>
              <a:ext uri="{FF2B5EF4-FFF2-40B4-BE49-F238E27FC236}">
                <a16:creationId xmlns:a16="http://schemas.microsoft.com/office/drawing/2014/main" id="{73DB190A-1FCF-460C-81D2-396DF982D00F}"/>
              </a:ext>
            </a:extLst>
          </p:cNvPr>
          <p:cNvPicPr/>
          <p:nvPr/>
        </p:nvPicPr>
        <p:blipFill>
          <a:blip r:embed="rId2">
            <a:extLst>
              <a:ext uri="{28A0092B-C50C-407E-A947-70E740481C1C}">
                <a14:useLocalDpi xmlns:a14="http://schemas.microsoft.com/office/drawing/2010/main" val="0"/>
              </a:ext>
            </a:extLst>
          </a:blip>
          <a:stretch>
            <a:fillRect/>
          </a:stretch>
        </p:blipFill>
        <p:spPr>
          <a:xfrm>
            <a:off x="6290071" y="836537"/>
            <a:ext cx="5044213" cy="3303296"/>
          </a:xfrm>
          <a:prstGeom prst="rect">
            <a:avLst/>
          </a:prstGeom>
        </p:spPr>
      </p:pic>
      <p:pic>
        <p:nvPicPr>
          <p:cNvPr id="4" name="Content Placeholder 3">
            <a:extLst>
              <a:ext uri="{FF2B5EF4-FFF2-40B4-BE49-F238E27FC236}">
                <a16:creationId xmlns:a16="http://schemas.microsoft.com/office/drawing/2014/main" id="{93520FFF-9B87-45F8-9E16-ABC7CAFE1E2C}"/>
              </a:ext>
            </a:extLst>
          </p:cNvPr>
          <p:cNvPicPr>
            <a:picLocks noGrp="1" noChangeAspect="1"/>
          </p:cNvPicPr>
          <p:nvPr>
            <p:ph idx="1"/>
          </p:nvPr>
        </p:nvPicPr>
        <p:blipFill rotWithShape="1">
          <a:blip r:embed="rId3"/>
          <a:srcRect r="35761" b="55140"/>
          <a:stretch/>
        </p:blipFill>
        <p:spPr>
          <a:xfrm>
            <a:off x="796153" y="836538"/>
            <a:ext cx="5044213" cy="3292144"/>
          </a:xfrm>
          <a:prstGeom prst="rect">
            <a:avLst/>
          </a:prstGeom>
        </p:spPr>
      </p:pic>
      <p:sp>
        <p:nvSpPr>
          <p:cNvPr id="6" name="TextBox 5">
            <a:extLst>
              <a:ext uri="{FF2B5EF4-FFF2-40B4-BE49-F238E27FC236}">
                <a16:creationId xmlns:a16="http://schemas.microsoft.com/office/drawing/2014/main" id="{6E30FB1C-CCB9-41B0-934E-1A6C4B21F623}"/>
              </a:ext>
            </a:extLst>
          </p:cNvPr>
          <p:cNvSpPr txBox="1"/>
          <p:nvPr/>
        </p:nvSpPr>
        <p:spPr>
          <a:xfrm>
            <a:off x="801731" y="269654"/>
            <a:ext cx="5204908" cy="7232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IN"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Installing </a:t>
            </a:r>
            <a:r>
              <a:rPr lang="en-IN" b="1" dirty="0" err="1">
                <a:solidFill>
                  <a:schemeClr val="bg1"/>
                </a:solidFill>
                <a:effectLst/>
                <a:latin typeface="Times New Roman" panose="02020603050405020304" pitchFamily="18" charset="0"/>
                <a:ea typeface="Calibri" panose="020F0502020204030204" pitchFamily="34" charset="0"/>
                <a:cs typeface="Mangal" panose="02040503050203030202" pitchFamily="18" charset="0"/>
              </a:rPr>
              <a:t>pygame</a:t>
            </a:r>
            <a:r>
              <a:rPr lang="en-IN"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a:t>
            </a:r>
            <a:endParaRPr lang="en-IN" b="1"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a:spcAft>
                <a:spcPts val="600"/>
              </a:spcAft>
            </a:pPr>
            <a:endParaRPr lang="en-IN" dirty="0"/>
          </a:p>
        </p:txBody>
      </p:sp>
      <p:sp>
        <p:nvSpPr>
          <p:cNvPr id="7" name="TextBox 6">
            <a:extLst>
              <a:ext uri="{FF2B5EF4-FFF2-40B4-BE49-F238E27FC236}">
                <a16:creationId xmlns:a16="http://schemas.microsoft.com/office/drawing/2014/main" id="{B67331F7-63BE-493A-9B9F-6C927B10ABF4}"/>
              </a:ext>
            </a:extLst>
          </p:cNvPr>
          <p:cNvSpPr txBox="1"/>
          <p:nvPr/>
        </p:nvSpPr>
        <p:spPr>
          <a:xfrm>
            <a:off x="6234733" y="287921"/>
            <a:ext cx="5867769" cy="36933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IN" b="1" dirty="0">
                <a:solidFill>
                  <a:schemeClr val="bg1"/>
                </a:solidFill>
                <a:effectLst/>
                <a:latin typeface="Times New Roman" panose="02020603050405020304" pitchFamily="18" charset="0"/>
                <a:ea typeface="Calibri" panose="020F0502020204030204" pitchFamily="34" charset="0"/>
              </a:rPr>
              <a:t>Initializing game components</a:t>
            </a:r>
            <a:endParaRPr lang="en-IN" b="1" dirty="0">
              <a:solidFill>
                <a:schemeClr val="bg1"/>
              </a:solidFill>
            </a:endParaRPr>
          </a:p>
        </p:txBody>
      </p:sp>
    </p:spTree>
    <p:extLst>
      <p:ext uri="{BB962C8B-B14F-4D97-AF65-F5344CB8AC3E}">
        <p14:creationId xmlns:p14="http://schemas.microsoft.com/office/powerpoint/2010/main" val="2481512176"/>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4C8B-D73E-44E6-BA4A-EF9006C84EDB}"/>
              </a:ext>
            </a:extLst>
          </p:cNvPr>
          <p:cNvSpPr>
            <a:spLocks noGrp="1"/>
          </p:cNvSpPr>
          <p:nvPr>
            <p:ph type="title"/>
          </p:nvPr>
        </p:nvSpPr>
        <p:spPr>
          <a:xfrm>
            <a:off x="720639" y="778649"/>
            <a:ext cx="10572000" cy="779529"/>
          </a:xfrm>
        </p:spPr>
        <p:txBody>
          <a:bodyPr vert="horz" lIns="91440" tIns="45720" rIns="91440" bIns="45720" rtlCol="0" anchor="b">
            <a:normAutofit/>
          </a:bodyPr>
          <a:lstStyle/>
          <a:p>
            <a:r>
              <a:rPr lang="en-US" dirty="0"/>
              <a:t>Code screenshots</a:t>
            </a:r>
          </a:p>
        </p:txBody>
      </p:sp>
      <p:sp>
        <p:nvSpPr>
          <p:cNvPr id="6" name="TextBox 5">
            <a:extLst>
              <a:ext uri="{FF2B5EF4-FFF2-40B4-BE49-F238E27FC236}">
                <a16:creationId xmlns:a16="http://schemas.microsoft.com/office/drawing/2014/main" id="{6E30FB1C-CCB9-41B0-934E-1A6C4B21F623}"/>
              </a:ext>
            </a:extLst>
          </p:cNvPr>
          <p:cNvSpPr txBox="1"/>
          <p:nvPr/>
        </p:nvSpPr>
        <p:spPr>
          <a:xfrm>
            <a:off x="748756" y="5970578"/>
            <a:ext cx="5208512" cy="887422"/>
          </a:xfrm>
          <a:prstGeom prst="rect">
            <a:avLst/>
          </a:prstGeom>
          <a:noFill/>
        </p:spPr>
        <p:txBody>
          <a:bodyPr wrap="square" rtlCol="0">
            <a:spAutoFit/>
          </a:bodyPr>
          <a:lstStyle/>
          <a:p>
            <a:pPr marL="342900" lvl="0" indent="-342900">
              <a:lnSpc>
                <a:spcPct val="150000"/>
              </a:lnSpc>
              <a:spcAft>
                <a:spcPts val="800"/>
              </a:spcAft>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Mangal" panose="02040503050203030202" pitchFamily="18" charset="0"/>
              </a:rPr>
              <a:t>Initializing Pygame window</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a:p>
            <a:pPr>
              <a:spcAft>
                <a:spcPts val="600"/>
              </a:spcAft>
            </a:pPr>
            <a:endParaRPr lang="en-IN" dirty="0"/>
          </a:p>
        </p:txBody>
      </p:sp>
      <p:sp>
        <p:nvSpPr>
          <p:cNvPr id="7" name="TextBox 6">
            <a:extLst>
              <a:ext uri="{FF2B5EF4-FFF2-40B4-BE49-F238E27FC236}">
                <a16:creationId xmlns:a16="http://schemas.microsoft.com/office/drawing/2014/main" id="{B67331F7-63BE-493A-9B9F-6C927B10ABF4}"/>
              </a:ext>
            </a:extLst>
          </p:cNvPr>
          <p:cNvSpPr txBox="1"/>
          <p:nvPr/>
        </p:nvSpPr>
        <p:spPr>
          <a:xfrm>
            <a:off x="6134949" y="6079351"/>
            <a:ext cx="5867769" cy="36933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IN" b="1" dirty="0">
                <a:latin typeface="Times New Roman" panose="02020603050405020304" pitchFamily="18" charset="0"/>
                <a:ea typeface="Calibri" panose="020F0502020204030204" pitchFamily="34" charset="0"/>
              </a:rPr>
              <a:t> </a:t>
            </a:r>
            <a:r>
              <a:rPr lang="en-IN" b="1" dirty="0">
                <a:effectLst/>
                <a:latin typeface="Times New Roman" panose="02020603050405020304" pitchFamily="18" charset="0"/>
                <a:ea typeface="Calibri" panose="020F0502020204030204" pitchFamily="34" charset="0"/>
              </a:rPr>
              <a:t>Adding images and resizing them</a:t>
            </a:r>
            <a:endParaRPr lang="en-IN" b="1" dirty="0"/>
          </a:p>
        </p:txBody>
      </p:sp>
      <p:pic>
        <p:nvPicPr>
          <p:cNvPr id="19" name="Picture 18" descr="Graphical user interface, text, application&#10;&#10;Description automatically generated">
            <a:extLst>
              <a:ext uri="{FF2B5EF4-FFF2-40B4-BE49-F238E27FC236}">
                <a16:creationId xmlns:a16="http://schemas.microsoft.com/office/drawing/2014/main" id="{148B966D-6C70-4DC4-B045-C99829CA4E03}"/>
              </a:ext>
            </a:extLst>
          </p:cNvPr>
          <p:cNvPicPr/>
          <p:nvPr/>
        </p:nvPicPr>
        <p:blipFill rotWithShape="1">
          <a:blip r:embed="rId2">
            <a:extLst>
              <a:ext uri="{28A0092B-C50C-407E-A947-70E740481C1C}">
                <a14:useLocalDpi xmlns:a14="http://schemas.microsoft.com/office/drawing/2010/main" val="0"/>
              </a:ext>
            </a:extLst>
          </a:blip>
          <a:srcRect r="29205" b="78281"/>
          <a:stretch/>
        </p:blipFill>
        <p:spPr bwMode="auto">
          <a:xfrm>
            <a:off x="720639" y="3865204"/>
            <a:ext cx="4951955" cy="2105374"/>
          </a:xfrm>
          <a:prstGeom prst="rect">
            <a:avLst/>
          </a:prstGeom>
          <a:ln>
            <a:noFill/>
          </a:ln>
          <a:extLst>
            <a:ext uri="{53640926-AAD7-44D8-BBD7-CCE9431645EC}">
              <a14:shadowObscured xmlns:a14="http://schemas.microsoft.com/office/drawing/2010/main"/>
            </a:ext>
          </a:extLst>
        </p:spPr>
      </p:pic>
      <p:pic>
        <p:nvPicPr>
          <p:cNvPr id="21" name="Picture 20" descr="Graphical user interface, text, application&#10;&#10;Description automatically generated">
            <a:extLst>
              <a:ext uri="{FF2B5EF4-FFF2-40B4-BE49-F238E27FC236}">
                <a16:creationId xmlns:a16="http://schemas.microsoft.com/office/drawing/2014/main" id="{5B00EFB9-B8C4-4B27-833D-665E5DC5CC95}"/>
              </a:ext>
            </a:extLst>
          </p:cNvPr>
          <p:cNvPicPr/>
          <p:nvPr/>
        </p:nvPicPr>
        <p:blipFill rotWithShape="1">
          <a:blip r:embed="rId2">
            <a:extLst>
              <a:ext uri="{28A0092B-C50C-407E-A947-70E740481C1C}">
                <a14:useLocalDpi xmlns:a14="http://schemas.microsoft.com/office/drawing/2010/main" val="0"/>
              </a:ext>
            </a:extLst>
          </a:blip>
          <a:srcRect t="20070" r="43072" b="46389"/>
          <a:stretch/>
        </p:blipFill>
        <p:spPr bwMode="auto">
          <a:xfrm>
            <a:off x="6234733" y="2356687"/>
            <a:ext cx="5668203" cy="36365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38619440"/>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4C8B-D73E-44E6-BA4A-EF9006C84EDB}"/>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Code screenshots</a:t>
            </a:r>
          </a:p>
        </p:txBody>
      </p:sp>
      <p:sp>
        <p:nvSpPr>
          <p:cNvPr id="6" name="TextBox 5">
            <a:extLst>
              <a:ext uri="{FF2B5EF4-FFF2-40B4-BE49-F238E27FC236}">
                <a16:creationId xmlns:a16="http://schemas.microsoft.com/office/drawing/2014/main" id="{6E30FB1C-CCB9-41B0-934E-1A6C4B21F623}"/>
              </a:ext>
            </a:extLst>
          </p:cNvPr>
          <p:cNvSpPr txBox="1"/>
          <p:nvPr/>
        </p:nvSpPr>
        <p:spPr>
          <a:xfrm>
            <a:off x="293955" y="232778"/>
            <a:ext cx="5204908" cy="36933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IN"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Designing game display</a:t>
            </a:r>
            <a:endParaRPr lang="en-IN" dirty="0"/>
          </a:p>
        </p:txBody>
      </p:sp>
      <p:sp>
        <p:nvSpPr>
          <p:cNvPr id="7" name="TextBox 6">
            <a:extLst>
              <a:ext uri="{FF2B5EF4-FFF2-40B4-BE49-F238E27FC236}">
                <a16:creationId xmlns:a16="http://schemas.microsoft.com/office/drawing/2014/main" id="{B67331F7-63BE-493A-9B9F-6C927B10ABF4}"/>
              </a:ext>
            </a:extLst>
          </p:cNvPr>
          <p:cNvSpPr txBox="1"/>
          <p:nvPr/>
        </p:nvSpPr>
        <p:spPr>
          <a:xfrm>
            <a:off x="6185363" y="256401"/>
            <a:ext cx="5867769" cy="36933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IN" b="1" dirty="0">
                <a:solidFill>
                  <a:schemeClr val="bg1"/>
                </a:solidFill>
                <a:effectLst/>
                <a:latin typeface="Times New Roman" panose="02020603050405020304" pitchFamily="18" charset="0"/>
                <a:ea typeface="Calibri" panose="020F0502020204030204" pitchFamily="34" charset="0"/>
              </a:rPr>
              <a:t>	Main algorithm</a:t>
            </a:r>
            <a:endParaRPr lang="en-IN" b="1" dirty="0">
              <a:solidFill>
                <a:schemeClr val="bg1"/>
              </a:solidFill>
            </a:endParaRPr>
          </a:p>
        </p:txBody>
      </p:sp>
      <p:pic>
        <p:nvPicPr>
          <p:cNvPr id="14" name="Picture 13" descr="A picture containing text&#10;&#10;Description automatically generated">
            <a:extLst>
              <a:ext uri="{FF2B5EF4-FFF2-40B4-BE49-F238E27FC236}">
                <a16:creationId xmlns:a16="http://schemas.microsoft.com/office/drawing/2014/main" id="{743F7E98-D905-4609-B420-3FCD380B0CC7}"/>
              </a:ext>
            </a:extLst>
          </p:cNvPr>
          <p:cNvPicPr/>
          <p:nvPr/>
        </p:nvPicPr>
        <p:blipFill rotWithShape="1">
          <a:blip r:embed="rId2">
            <a:extLst>
              <a:ext uri="{28A0092B-C50C-407E-A947-70E740481C1C}">
                <a14:useLocalDpi xmlns:a14="http://schemas.microsoft.com/office/drawing/2010/main" val="0"/>
              </a:ext>
            </a:extLst>
          </a:blip>
          <a:srcRect t="2985" r="8163"/>
          <a:stretch/>
        </p:blipFill>
        <p:spPr>
          <a:xfrm>
            <a:off x="383316" y="683757"/>
            <a:ext cx="5712684" cy="5783303"/>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BF9C223B-4774-443B-A00A-370161377DE3}"/>
              </a:ext>
            </a:extLst>
          </p:cNvPr>
          <p:cNvPicPr/>
          <p:nvPr/>
        </p:nvPicPr>
        <p:blipFill rotWithShape="1">
          <a:blip r:embed="rId3">
            <a:extLst>
              <a:ext uri="{28A0092B-C50C-407E-A947-70E740481C1C}">
                <a14:useLocalDpi xmlns:a14="http://schemas.microsoft.com/office/drawing/2010/main" val="0"/>
              </a:ext>
            </a:extLst>
          </a:blip>
          <a:srcRect l="-14" t="2178" r="21976" b="2178"/>
          <a:stretch/>
        </p:blipFill>
        <p:spPr>
          <a:xfrm>
            <a:off x="6234733" y="683757"/>
            <a:ext cx="5663312" cy="5783303"/>
          </a:xfrm>
          <a:prstGeom prst="rect">
            <a:avLst/>
          </a:prstGeom>
        </p:spPr>
      </p:pic>
    </p:spTree>
    <p:extLst>
      <p:ext uri="{BB962C8B-B14F-4D97-AF65-F5344CB8AC3E}">
        <p14:creationId xmlns:p14="http://schemas.microsoft.com/office/powerpoint/2010/main" val="212469704"/>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4C8B-D73E-44E6-BA4A-EF9006C84EDB}"/>
              </a:ext>
            </a:extLst>
          </p:cNvPr>
          <p:cNvSpPr>
            <a:spLocks noGrp="1"/>
          </p:cNvSpPr>
          <p:nvPr>
            <p:ph type="title"/>
          </p:nvPr>
        </p:nvSpPr>
        <p:spPr>
          <a:xfrm>
            <a:off x="720639" y="778649"/>
            <a:ext cx="10572000" cy="779529"/>
          </a:xfrm>
        </p:spPr>
        <p:txBody>
          <a:bodyPr vert="horz" lIns="91440" tIns="45720" rIns="91440" bIns="45720" rtlCol="0" anchor="b">
            <a:normAutofit/>
          </a:bodyPr>
          <a:lstStyle/>
          <a:p>
            <a:r>
              <a:rPr lang="en-US" dirty="0"/>
              <a:t>Code screenshots</a:t>
            </a:r>
          </a:p>
        </p:txBody>
      </p:sp>
      <p:sp>
        <p:nvSpPr>
          <p:cNvPr id="6" name="TextBox 5">
            <a:extLst>
              <a:ext uri="{FF2B5EF4-FFF2-40B4-BE49-F238E27FC236}">
                <a16:creationId xmlns:a16="http://schemas.microsoft.com/office/drawing/2014/main" id="{6E30FB1C-CCB9-41B0-934E-1A6C4B21F623}"/>
              </a:ext>
            </a:extLst>
          </p:cNvPr>
          <p:cNvSpPr txBox="1"/>
          <p:nvPr/>
        </p:nvSpPr>
        <p:spPr>
          <a:xfrm>
            <a:off x="651641" y="2293459"/>
            <a:ext cx="5204908" cy="457498"/>
          </a:xfrm>
          <a:prstGeom prst="rect">
            <a:avLst/>
          </a:prstGeom>
          <a:noFill/>
        </p:spPr>
        <p:txBody>
          <a:bodyPr wrap="square" rtlCol="0">
            <a:spAutoFit/>
          </a:bodyPr>
          <a:lstStyle/>
          <a:p>
            <a:pPr marL="342900" lvl="0" indent="-342900">
              <a:lnSpc>
                <a:spcPct val="150000"/>
              </a:lnSpc>
              <a:spcAft>
                <a:spcPts val="800"/>
              </a:spcAft>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Mangal" panose="02040503050203030202" pitchFamily="18" charset="0"/>
              </a:rPr>
              <a:t>Getting input</a:t>
            </a:r>
            <a:endParaRPr lang="en-IN" dirty="0"/>
          </a:p>
        </p:txBody>
      </p:sp>
      <p:sp>
        <p:nvSpPr>
          <p:cNvPr id="7" name="TextBox 6">
            <a:extLst>
              <a:ext uri="{FF2B5EF4-FFF2-40B4-BE49-F238E27FC236}">
                <a16:creationId xmlns:a16="http://schemas.microsoft.com/office/drawing/2014/main" id="{B67331F7-63BE-493A-9B9F-6C927B10ABF4}"/>
              </a:ext>
            </a:extLst>
          </p:cNvPr>
          <p:cNvSpPr txBox="1"/>
          <p:nvPr/>
        </p:nvSpPr>
        <p:spPr>
          <a:xfrm>
            <a:off x="6096000" y="1563295"/>
            <a:ext cx="5867769" cy="36933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IN" b="1" dirty="0">
                <a:solidFill>
                  <a:schemeClr val="bg1"/>
                </a:solidFill>
                <a:latin typeface="Times New Roman" panose="02020603050405020304" pitchFamily="18" charset="0"/>
                <a:ea typeface="Calibri" panose="020F0502020204030204" pitchFamily="34" charset="0"/>
              </a:rPr>
              <a:t> </a:t>
            </a:r>
            <a:r>
              <a:rPr lang="en-IN" b="1" dirty="0">
                <a:effectLst/>
                <a:latin typeface="Times New Roman" panose="02020603050405020304" pitchFamily="18" charset="0"/>
                <a:ea typeface="Calibri" panose="020F0502020204030204" pitchFamily="34" charset="0"/>
              </a:rPr>
              <a:t>Adding images and resizing them</a:t>
            </a:r>
            <a:endParaRPr lang="en-IN" b="1" dirty="0"/>
          </a:p>
        </p:txBody>
      </p:sp>
      <p:pic>
        <p:nvPicPr>
          <p:cNvPr id="8" name="Picture 7" descr="Graphical user interface, text, application&#10;&#10;Description automatically generated">
            <a:extLst>
              <a:ext uri="{FF2B5EF4-FFF2-40B4-BE49-F238E27FC236}">
                <a16:creationId xmlns:a16="http://schemas.microsoft.com/office/drawing/2014/main" id="{B38FA852-25B4-4135-8B41-41A6088ADB0C}"/>
              </a:ext>
            </a:extLst>
          </p:cNvPr>
          <p:cNvPicPr/>
          <p:nvPr/>
        </p:nvPicPr>
        <p:blipFill rotWithShape="1">
          <a:blip r:embed="rId2">
            <a:extLst>
              <a:ext uri="{28A0092B-C50C-407E-A947-70E740481C1C}">
                <a14:useLocalDpi xmlns:a14="http://schemas.microsoft.com/office/drawing/2010/main" val="0"/>
              </a:ext>
            </a:extLst>
          </a:blip>
          <a:srcRect l="1" t="3998" r="51054" b="4048"/>
          <a:stretch/>
        </p:blipFill>
        <p:spPr bwMode="auto">
          <a:xfrm>
            <a:off x="720639" y="2750957"/>
            <a:ext cx="4726004" cy="4013187"/>
          </a:xfrm>
          <a:prstGeom prst="rect">
            <a:avLst/>
          </a:prstGeom>
          <a:ln>
            <a:noFill/>
          </a:ln>
          <a:extLst>
            <a:ext uri="{53640926-AAD7-44D8-BBD7-CCE9431645EC}">
              <a14:shadowObscured xmlns:a14="http://schemas.microsoft.com/office/drawing/2010/main"/>
            </a:ext>
          </a:extLst>
        </p:spPr>
      </p:pic>
      <p:pic>
        <p:nvPicPr>
          <p:cNvPr id="9" name="Picture 8" descr="Graphical user interface, text, application, email&#10;&#10;Description automatically generated">
            <a:extLst>
              <a:ext uri="{FF2B5EF4-FFF2-40B4-BE49-F238E27FC236}">
                <a16:creationId xmlns:a16="http://schemas.microsoft.com/office/drawing/2014/main" id="{F14ECE78-AA85-44E9-B1A1-35BAE517931E}"/>
              </a:ext>
            </a:extLst>
          </p:cNvPr>
          <p:cNvPicPr/>
          <p:nvPr/>
        </p:nvPicPr>
        <p:blipFill rotWithShape="1">
          <a:blip r:embed="rId3">
            <a:extLst>
              <a:ext uri="{28A0092B-C50C-407E-A947-70E740481C1C}">
                <a14:useLocalDpi xmlns:a14="http://schemas.microsoft.com/office/drawing/2010/main" val="0"/>
              </a:ext>
            </a:extLst>
          </a:blip>
          <a:srcRect t="4478" r="44018" b="3037"/>
          <a:stretch/>
        </p:blipFill>
        <p:spPr bwMode="auto">
          <a:xfrm>
            <a:off x="6266455" y="2066163"/>
            <a:ext cx="5367092" cy="46979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85095870"/>
      </p:ext>
    </p:extLst>
  </p:cSld>
  <p:clrMapOvr>
    <a:masterClrMapping/>
  </p:clrMapOvr>
  <mc:AlternateContent xmlns:mc="http://schemas.openxmlformats.org/markup-compatibility/2006">
    <mc:Choice xmlns:p15="http://schemas.microsoft.com/office/powerpoint/2012/main" Requires="p15">
      <p:transition>
        <p15:prstTrans prst="pageCurlDouble"/>
      </p:transition>
    </mc:Choice>
    <mc:Fallback>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34</TotalTime>
  <Words>598</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 2</vt:lpstr>
      <vt:lpstr>Quotable</vt:lpstr>
      <vt:lpstr>PYTHON PROJECT</vt:lpstr>
      <vt:lpstr>Submitted By: YASH KUMAR (11910683)</vt:lpstr>
      <vt:lpstr>    Table of contents</vt:lpstr>
      <vt:lpstr>INRODUCTION</vt:lpstr>
      <vt:lpstr>Profile of the Problem</vt:lpstr>
      <vt:lpstr>Code screenshots</vt:lpstr>
      <vt:lpstr>Code screenshots</vt:lpstr>
      <vt:lpstr>Code screenshots</vt:lpstr>
      <vt:lpstr>Code screenshots</vt:lpstr>
      <vt:lpstr>Code screenshots</vt:lpstr>
      <vt:lpstr>Output screenshots</vt:lpstr>
      <vt:lpstr>Conclusion</vt:lpstr>
      <vt:lpstr>Bibliography</vt:lpstr>
      <vt:lpstr>THANKYOU created by Yash Kumar (11910683)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Yash Kumar</dc:creator>
  <cp:lastModifiedBy>Yash Kumar</cp:lastModifiedBy>
  <cp:revision>6</cp:revision>
  <dcterms:created xsi:type="dcterms:W3CDTF">2020-10-28T14:06:34Z</dcterms:created>
  <dcterms:modified xsi:type="dcterms:W3CDTF">2020-10-28T14:42:25Z</dcterms:modified>
</cp:coreProperties>
</file>