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56" r:id="rId2"/>
    <p:sldId id="28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3" r:id="rId17"/>
    <p:sldId id="274" r:id="rId18"/>
    <p:sldId id="275" r:id="rId19"/>
    <p:sldId id="277" r:id="rId20"/>
    <p:sldId id="276" r:id="rId21"/>
    <p:sldId id="283" r:id="rId22"/>
    <p:sldId id="284" r:id="rId23"/>
    <p:sldId id="286" r:id="rId24"/>
    <p:sldId id="287" r:id="rId25"/>
    <p:sldId id="288" r:id="rId26"/>
    <p:sldId id="279" r:id="rId27"/>
    <p:sldId id="280" r:id="rId28"/>
    <p:sldId id="281"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D380F4-F332-4DFF-9862-9008007C2C31}"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623B1-8617-441A-A200-C8634A7196EA}" type="slidenum">
              <a:rPr lang="en-IN" smtClean="0"/>
              <a:t>‹#›</a:t>
            </a:fld>
            <a:endParaRPr lang="en-IN"/>
          </a:p>
        </p:txBody>
      </p:sp>
    </p:spTree>
    <p:extLst>
      <p:ext uri="{BB962C8B-B14F-4D97-AF65-F5344CB8AC3E}">
        <p14:creationId xmlns:p14="http://schemas.microsoft.com/office/powerpoint/2010/main" val="341640671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380F4-F332-4DFF-9862-9008007C2C31}"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623B1-8617-441A-A200-C8634A7196EA}" type="slidenum">
              <a:rPr lang="en-IN" smtClean="0"/>
              <a:t>‹#›</a:t>
            </a:fld>
            <a:endParaRPr lang="en-IN"/>
          </a:p>
        </p:txBody>
      </p:sp>
    </p:spTree>
    <p:extLst>
      <p:ext uri="{BB962C8B-B14F-4D97-AF65-F5344CB8AC3E}">
        <p14:creationId xmlns:p14="http://schemas.microsoft.com/office/powerpoint/2010/main" val="406038357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380F4-F332-4DFF-9862-9008007C2C31}"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623B1-8617-441A-A200-C8634A7196EA}" type="slidenum">
              <a:rPr lang="en-IN" smtClean="0"/>
              <a:t>‹#›</a:t>
            </a:fld>
            <a:endParaRPr lang="en-IN"/>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2369209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380F4-F332-4DFF-9862-9008007C2C31}"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623B1-8617-441A-A200-C8634A7196EA}" type="slidenum">
              <a:rPr lang="en-IN" smtClean="0"/>
              <a:t>‹#›</a:t>
            </a:fld>
            <a:endParaRPr lang="en-IN"/>
          </a:p>
        </p:txBody>
      </p:sp>
    </p:spTree>
    <p:extLst>
      <p:ext uri="{BB962C8B-B14F-4D97-AF65-F5344CB8AC3E}">
        <p14:creationId xmlns:p14="http://schemas.microsoft.com/office/powerpoint/2010/main" val="187670062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380F4-F332-4DFF-9862-9008007C2C31}"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623B1-8617-441A-A200-C8634A7196EA}"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956302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380F4-F332-4DFF-9862-9008007C2C31}"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623B1-8617-441A-A200-C8634A7196EA}" type="slidenum">
              <a:rPr lang="en-IN" smtClean="0"/>
              <a:t>‹#›</a:t>
            </a:fld>
            <a:endParaRPr lang="en-IN"/>
          </a:p>
        </p:txBody>
      </p:sp>
    </p:spTree>
    <p:extLst>
      <p:ext uri="{BB962C8B-B14F-4D97-AF65-F5344CB8AC3E}">
        <p14:creationId xmlns:p14="http://schemas.microsoft.com/office/powerpoint/2010/main" val="184691142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380F4-F332-4DFF-9862-9008007C2C31}"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623B1-8617-441A-A200-C8634A7196EA}" type="slidenum">
              <a:rPr lang="en-IN" smtClean="0"/>
              <a:t>‹#›</a:t>
            </a:fld>
            <a:endParaRPr lang="en-IN"/>
          </a:p>
        </p:txBody>
      </p:sp>
    </p:spTree>
    <p:extLst>
      <p:ext uri="{BB962C8B-B14F-4D97-AF65-F5344CB8AC3E}">
        <p14:creationId xmlns:p14="http://schemas.microsoft.com/office/powerpoint/2010/main" val="101078046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380F4-F332-4DFF-9862-9008007C2C31}"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623B1-8617-441A-A200-C8634A7196EA}" type="slidenum">
              <a:rPr lang="en-IN" smtClean="0"/>
              <a:t>‹#›</a:t>
            </a:fld>
            <a:endParaRPr lang="en-IN"/>
          </a:p>
        </p:txBody>
      </p:sp>
    </p:spTree>
    <p:extLst>
      <p:ext uri="{BB962C8B-B14F-4D97-AF65-F5344CB8AC3E}">
        <p14:creationId xmlns:p14="http://schemas.microsoft.com/office/powerpoint/2010/main" val="353369092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380F4-F332-4DFF-9862-9008007C2C31}"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623B1-8617-441A-A200-C8634A7196EA}" type="slidenum">
              <a:rPr lang="en-IN" smtClean="0"/>
              <a:t>‹#›</a:t>
            </a:fld>
            <a:endParaRPr lang="en-IN"/>
          </a:p>
        </p:txBody>
      </p:sp>
    </p:spTree>
    <p:extLst>
      <p:ext uri="{BB962C8B-B14F-4D97-AF65-F5344CB8AC3E}">
        <p14:creationId xmlns:p14="http://schemas.microsoft.com/office/powerpoint/2010/main" val="413010295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380F4-F332-4DFF-9862-9008007C2C31}"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623B1-8617-441A-A200-C8634A7196EA}" type="slidenum">
              <a:rPr lang="en-IN" smtClean="0"/>
              <a:t>‹#›</a:t>
            </a:fld>
            <a:endParaRPr lang="en-IN"/>
          </a:p>
        </p:txBody>
      </p:sp>
    </p:spTree>
    <p:extLst>
      <p:ext uri="{BB962C8B-B14F-4D97-AF65-F5344CB8AC3E}">
        <p14:creationId xmlns:p14="http://schemas.microsoft.com/office/powerpoint/2010/main" val="157517919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D380F4-F332-4DFF-9862-9008007C2C31}"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623B1-8617-441A-A200-C8634A7196EA}" type="slidenum">
              <a:rPr lang="en-IN" smtClean="0"/>
              <a:t>‹#›</a:t>
            </a:fld>
            <a:endParaRPr lang="en-IN"/>
          </a:p>
        </p:txBody>
      </p:sp>
    </p:spTree>
    <p:extLst>
      <p:ext uri="{BB962C8B-B14F-4D97-AF65-F5344CB8AC3E}">
        <p14:creationId xmlns:p14="http://schemas.microsoft.com/office/powerpoint/2010/main" val="428264942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380F4-F332-4DFF-9862-9008007C2C31}" type="datetimeFigureOut">
              <a:rPr lang="en-IN" smtClean="0"/>
              <a:t>27-08-2022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F623B1-8617-441A-A200-C8634A7196EA}" type="slidenum">
              <a:rPr lang="en-IN" smtClean="0"/>
              <a:t>‹#›</a:t>
            </a:fld>
            <a:endParaRPr lang="en-IN"/>
          </a:p>
        </p:txBody>
      </p:sp>
    </p:spTree>
    <p:extLst>
      <p:ext uri="{BB962C8B-B14F-4D97-AF65-F5344CB8AC3E}">
        <p14:creationId xmlns:p14="http://schemas.microsoft.com/office/powerpoint/2010/main" val="397654478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D380F4-F332-4DFF-9862-9008007C2C31}" type="datetimeFigureOut">
              <a:rPr lang="en-IN" smtClean="0"/>
              <a:t>27-08-2022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F623B1-8617-441A-A200-C8634A7196EA}" type="slidenum">
              <a:rPr lang="en-IN" smtClean="0"/>
              <a:t>‹#›</a:t>
            </a:fld>
            <a:endParaRPr lang="en-IN"/>
          </a:p>
        </p:txBody>
      </p:sp>
    </p:spTree>
    <p:extLst>
      <p:ext uri="{BB962C8B-B14F-4D97-AF65-F5344CB8AC3E}">
        <p14:creationId xmlns:p14="http://schemas.microsoft.com/office/powerpoint/2010/main" val="427944137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380F4-F332-4DFF-9862-9008007C2C31}" type="datetimeFigureOut">
              <a:rPr lang="en-IN" smtClean="0"/>
              <a:t>27-08-2022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F623B1-8617-441A-A200-C8634A7196EA}" type="slidenum">
              <a:rPr lang="en-IN" smtClean="0"/>
              <a:t>‹#›</a:t>
            </a:fld>
            <a:endParaRPr lang="en-IN"/>
          </a:p>
        </p:txBody>
      </p:sp>
    </p:spTree>
    <p:extLst>
      <p:ext uri="{BB962C8B-B14F-4D97-AF65-F5344CB8AC3E}">
        <p14:creationId xmlns:p14="http://schemas.microsoft.com/office/powerpoint/2010/main" val="44940818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D380F4-F332-4DFF-9862-9008007C2C31}"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623B1-8617-441A-A200-C8634A7196EA}" type="slidenum">
              <a:rPr lang="en-IN" smtClean="0"/>
              <a:t>‹#›</a:t>
            </a:fld>
            <a:endParaRPr lang="en-IN"/>
          </a:p>
        </p:txBody>
      </p:sp>
    </p:spTree>
    <p:extLst>
      <p:ext uri="{BB962C8B-B14F-4D97-AF65-F5344CB8AC3E}">
        <p14:creationId xmlns:p14="http://schemas.microsoft.com/office/powerpoint/2010/main" val="134354199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D380F4-F332-4DFF-9862-9008007C2C31}"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623B1-8617-441A-A200-C8634A7196EA}" type="slidenum">
              <a:rPr lang="en-IN" smtClean="0"/>
              <a:t>‹#›</a:t>
            </a:fld>
            <a:endParaRPr lang="en-IN"/>
          </a:p>
        </p:txBody>
      </p:sp>
    </p:spTree>
    <p:extLst>
      <p:ext uri="{BB962C8B-B14F-4D97-AF65-F5344CB8AC3E}">
        <p14:creationId xmlns:p14="http://schemas.microsoft.com/office/powerpoint/2010/main" val="395031158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D380F4-F332-4DFF-9862-9008007C2C31}" type="datetimeFigureOut">
              <a:rPr lang="en-IN" smtClean="0"/>
              <a:t>27-08-2022</a:t>
            </a:fld>
            <a:endParaRPr lang="en-IN"/>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EDF623B1-8617-441A-A200-C8634A7196EA}" type="slidenum">
              <a:rPr lang="en-IN" smtClean="0"/>
              <a:t>‹#›</a:t>
            </a:fld>
            <a:endParaRPr lang="en-IN"/>
          </a:p>
        </p:txBody>
      </p:sp>
    </p:spTree>
    <p:extLst>
      <p:ext uri="{BB962C8B-B14F-4D97-AF65-F5344CB8AC3E}">
        <p14:creationId xmlns:p14="http://schemas.microsoft.com/office/powerpoint/2010/main" val="519811170"/>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3D7C2F44-62F8-46F6-9A93-4A9F197CF633}"/>
              </a:ext>
            </a:extLst>
          </p:cNvPr>
          <p:cNvSpPr txBox="1"/>
          <p:nvPr/>
        </p:nvSpPr>
        <p:spPr>
          <a:xfrm>
            <a:off x="1457959" y="140269"/>
            <a:ext cx="7127242" cy="2960426"/>
          </a:xfrm>
          <a:prstGeom prst="rect">
            <a:avLst/>
          </a:prstGeom>
          <a:noFill/>
        </p:spPr>
        <p:txBody>
          <a:bodyPr wrap="square" rtlCol="0">
            <a:spAutoFit/>
          </a:bodyPr>
          <a:lstStyle/>
          <a:p>
            <a:pPr>
              <a:lnSpc>
                <a:spcPct val="150000"/>
              </a:lnSpc>
            </a:pPr>
            <a:r>
              <a:rPr lang="en-IN" sz="3200" b="1" dirty="0">
                <a:solidFill>
                  <a:schemeClr val="accent1">
                    <a:lumMod val="75000"/>
                  </a:schemeClr>
                </a:solidFill>
              </a:rPr>
              <a:t>               </a:t>
            </a:r>
            <a:r>
              <a:rPr lang="en-IN" sz="3200" b="1" dirty="0">
                <a:solidFill>
                  <a:schemeClr val="tx2">
                    <a:lumMod val="75000"/>
                  </a:schemeClr>
                </a:solidFill>
                <a:latin typeface="Times New Roman" panose="02020603050405020304" pitchFamily="18" charset="0"/>
                <a:cs typeface="Times New Roman" panose="02020603050405020304" pitchFamily="18" charset="0"/>
              </a:rPr>
              <a:t>Minor Presentation </a:t>
            </a:r>
          </a:p>
          <a:p>
            <a:pPr>
              <a:lnSpc>
                <a:spcPct val="150000"/>
              </a:lnSpc>
            </a:pPr>
            <a:r>
              <a:rPr lang="en-IN" sz="3200" b="1" dirty="0">
                <a:solidFill>
                  <a:schemeClr val="tx2">
                    <a:lumMod val="75000"/>
                  </a:schemeClr>
                </a:solidFill>
                <a:latin typeface="Algerian" panose="04020705040A02060702" pitchFamily="82" charset="0"/>
              </a:rPr>
              <a:t>                          </a:t>
            </a:r>
            <a:r>
              <a:rPr lang="en-IN" sz="2000" b="1" dirty="0">
                <a:solidFill>
                  <a:schemeClr val="tx2">
                    <a:lumMod val="75000"/>
                  </a:schemeClr>
                </a:solidFill>
                <a:latin typeface="Times New Roman" panose="02020603050405020304" pitchFamily="18" charset="0"/>
                <a:cs typeface="Times New Roman" panose="02020603050405020304" pitchFamily="18" charset="0"/>
              </a:rPr>
              <a:t>Session 2021-22</a:t>
            </a:r>
          </a:p>
          <a:p>
            <a:pPr>
              <a:lnSpc>
                <a:spcPct val="150000"/>
              </a:lnSpc>
            </a:pPr>
            <a:r>
              <a:rPr lang="en-IN" sz="3200" b="1" i="1" dirty="0">
                <a:solidFill>
                  <a:schemeClr val="tx2">
                    <a:lumMod val="75000"/>
                  </a:schemeClr>
                </a:solidFill>
                <a:latin typeface="Algerian" panose="04020705040A02060702" pitchFamily="82" charset="0"/>
              </a:rPr>
              <a:t>                             </a:t>
            </a:r>
          </a:p>
          <a:p>
            <a:pPr lvl="1">
              <a:lnSpc>
                <a:spcPct val="150000"/>
              </a:lnSpc>
            </a:pPr>
            <a:r>
              <a:rPr lang="en-IN" sz="3200" b="1" i="1" dirty="0">
                <a:solidFill>
                  <a:schemeClr val="tx2">
                    <a:lumMod val="75000"/>
                  </a:schemeClr>
                </a:solidFill>
                <a:latin typeface="Algerian" panose="04020705040A02060702" pitchFamily="82" charset="0"/>
              </a:rPr>
              <a:t>                </a:t>
            </a:r>
            <a:endParaRPr lang="en-IN" sz="3200" i="1" dirty="0">
              <a:solidFill>
                <a:schemeClr val="accent1">
                  <a:lumMod val="75000"/>
                </a:schemeClr>
              </a:solidFill>
            </a:endParaRPr>
          </a:p>
        </p:txBody>
      </p:sp>
      <p:sp>
        <p:nvSpPr>
          <p:cNvPr id="27" name="TextBox 26">
            <a:extLst>
              <a:ext uri="{FF2B5EF4-FFF2-40B4-BE49-F238E27FC236}">
                <a16:creationId xmlns:a16="http://schemas.microsoft.com/office/drawing/2014/main" id="{4B2CAD02-8325-48A0-882C-EB766EE73EB5}"/>
              </a:ext>
            </a:extLst>
          </p:cNvPr>
          <p:cNvSpPr txBox="1"/>
          <p:nvPr/>
        </p:nvSpPr>
        <p:spPr>
          <a:xfrm>
            <a:off x="1457959" y="5619080"/>
            <a:ext cx="7706361" cy="461665"/>
          </a:xfrm>
          <a:prstGeom prst="rect">
            <a:avLst/>
          </a:prstGeom>
          <a:noFill/>
        </p:spPr>
        <p:txBody>
          <a:bodyPr wrap="square" rtlCol="0">
            <a:spAutoFit/>
          </a:bodyPr>
          <a:lstStyle/>
          <a:p>
            <a:pPr algn="ctr"/>
            <a:r>
              <a:rPr lang="en-IN" sz="2400" b="1" dirty="0">
                <a:solidFill>
                  <a:srgbClr val="C00000"/>
                </a:solidFill>
                <a:latin typeface="Times New Roman" panose="02020603050405020304" pitchFamily="18" charset="0"/>
                <a:cs typeface="Times New Roman" panose="02020603050405020304" pitchFamily="18" charset="0"/>
              </a:rPr>
              <a:t>DEPARTMENT OF CIVIL  ENGINEERING</a:t>
            </a:r>
          </a:p>
        </p:txBody>
      </p:sp>
      <p:pic>
        <p:nvPicPr>
          <p:cNvPr id="28" name="Picture 27">
            <a:extLst>
              <a:ext uri="{FF2B5EF4-FFF2-40B4-BE49-F238E27FC236}">
                <a16:creationId xmlns:a16="http://schemas.microsoft.com/office/drawing/2014/main" id="{840EEE01-8438-4A63-AAFF-F2A0815CFD3B}"/>
              </a:ext>
            </a:extLst>
          </p:cNvPr>
          <p:cNvPicPr>
            <a:picLocks noChangeAspect="1"/>
          </p:cNvPicPr>
          <p:nvPr/>
        </p:nvPicPr>
        <p:blipFill rotWithShape="1">
          <a:blip r:embed="rId2">
            <a:extLst>
              <a:ext uri="{28A0092B-C50C-407E-A947-70E740481C1C}">
                <a14:useLocalDpi xmlns:a14="http://schemas.microsoft.com/office/drawing/2010/main" val="0"/>
              </a:ext>
            </a:extLst>
          </a:blip>
          <a:srcRect l="27006" t="4984" r="31867" b="11236"/>
          <a:stretch/>
        </p:blipFill>
        <p:spPr bwMode="auto">
          <a:xfrm>
            <a:off x="3808730" y="1782533"/>
            <a:ext cx="2084070" cy="1988013"/>
          </a:xfrm>
          <a:prstGeom prst="rect">
            <a:avLst/>
          </a:prstGeom>
          <a:ln>
            <a:noFill/>
          </a:ln>
          <a:extLst>
            <a:ext uri="{53640926-AAD7-44D8-BBD7-CCE9431645EC}">
              <a14:shadowObscured xmlns:a14="http://schemas.microsoft.com/office/drawing/2010/main"/>
            </a:ext>
          </a:extLst>
        </p:spPr>
      </p:pic>
      <p:sp>
        <p:nvSpPr>
          <p:cNvPr id="30" name="TextBox 29">
            <a:extLst>
              <a:ext uri="{FF2B5EF4-FFF2-40B4-BE49-F238E27FC236}">
                <a16:creationId xmlns:a16="http://schemas.microsoft.com/office/drawing/2014/main" id="{022545A5-4CBA-4EA0-A536-0B5E81F26552}"/>
              </a:ext>
            </a:extLst>
          </p:cNvPr>
          <p:cNvSpPr txBox="1"/>
          <p:nvPr/>
        </p:nvSpPr>
        <p:spPr>
          <a:xfrm>
            <a:off x="1315719" y="4094649"/>
            <a:ext cx="7269481" cy="1661993"/>
          </a:xfrm>
          <a:prstGeom prst="rect">
            <a:avLst/>
          </a:prstGeom>
          <a:noFill/>
        </p:spPr>
        <p:txBody>
          <a:bodyPr wrap="square" rtlCol="0">
            <a:spAutoFit/>
          </a:bodyPr>
          <a:lstStyle/>
          <a:p>
            <a:pPr marL="899795" marR="899795" algn="ctr">
              <a:lnSpc>
                <a:spcPct val="150000"/>
              </a:lnSpc>
              <a:spcAft>
                <a:spcPts val="15"/>
              </a:spcAft>
              <a:tabLst>
                <a:tab pos="1177290" algn="ctr"/>
                <a:tab pos="3469640" algn="ctr"/>
              </a:tabLst>
            </a:pPr>
            <a:r>
              <a:rPr lang="en-IN" sz="1400" b="1" dirty="0" err="1">
                <a:solidFill>
                  <a:srgbClr val="1F4E79"/>
                </a:solidFill>
                <a:effectLst/>
                <a:latin typeface="Nirmala UI" panose="020B0502040204020203" pitchFamily="34" charset="0"/>
                <a:ea typeface="Times New Roman" panose="02020603050405020304" pitchFamily="18" charset="0"/>
                <a:cs typeface="Microsoft JhengHei" panose="020B0604030504040204" pitchFamily="34" charset="-120"/>
              </a:rPr>
              <a:t>मौलाना</a:t>
            </a:r>
            <a:r>
              <a:rPr lang="en-IN" sz="1400" b="1" dirty="0">
                <a:solidFill>
                  <a:srgbClr val="1F4E79"/>
                </a:solidFill>
                <a:effectLst/>
                <a:latin typeface="Times New Roman" panose="02020603050405020304" pitchFamily="18" charset="0"/>
                <a:ea typeface="Times New Roman" panose="02020603050405020304" pitchFamily="18" charset="0"/>
                <a:cs typeface="Microsoft JhengHei" panose="020B0604030504040204" pitchFamily="34" charset="-120"/>
              </a:rPr>
              <a:t> </a:t>
            </a:r>
            <a:r>
              <a:rPr lang="en-IN" sz="1400" b="1" dirty="0" err="1">
                <a:solidFill>
                  <a:srgbClr val="1F4E79"/>
                </a:solidFill>
                <a:effectLst/>
                <a:latin typeface="Nirmala UI" panose="020B0502040204020203" pitchFamily="34" charset="0"/>
                <a:ea typeface="Times New Roman" panose="02020603050405020304" pitchFamily="18" charset="0"/>
                <a:cs typeface="Microsoft JhengHei" panose="020B0604030504040204" pitchFamily="34" charset="-120"/>
              </a:rPr>
              <a:t>आजाद</a:t>
            </a:r>
            <a:r>
              <a:rPr lang="en-IN" sz="1400" b="1" dirty="0">
                <a:solidFill>
                  <a:srgbClr val="1F4E79"/>
                </a:solidFill>
                <a:effectLst/>
                <a:latin typeface="Times New Roman" panose="02020603050405020304" pitchFamily="18" charset="0"/>
                <a:ea typeface="Times New Roman" panose="02020603050405020304" pitchFamily="18" charset="0"/>
                <a:cs typeface="Microsoft JhengHei" panose="020B0604030504040204" pitchFamily="34" charset="-120"/>
              </a:rPr>
              <a:t> </a:t>
            </a:r>
            <a:r>
              <a:rPr lang="en-IN" sz="1400" b="1" dirty="0" err="1">
                <a:solidFill>
                  <a:srgbClr val="1F4E79"/>
                </a:solidFill>
                <a:effectLst/>
                <a:latin typeface="Nirmala UI" panose="020B0502040204020203" pitchFamily="34" charset="0"/>
                <a:ea typeface="Times New Roman" panose="02020603050405020304" pitchFamily="18" charset="0"/>
                <a:cs typeface="Microsoft JhengHei" panose="020B0604030504040204" pitchFamily="34" charset="-120"/>
              </a:rPr>
              <a:t>राष्ट्रीय</a:t>
            </a:r>
            <a:r>
              <a:rPr lang="en-IN" sz="1400" b="1" dirty="0">
                <a:solidFill>
                  <a:srgbClr val="1F4E79"/>
                </a:solidFill>
                <a:effectLst/>
                <a:latin typeface="Times New Roman" panose="02020603050405020304" pitchFamily="18" charset="0"/>
                <a:ea typeface="Times New Roman" panose="02020603050405020304" pitchFamily="18" charset="0"/>
                <a:cs typeface="Microsoft JhengHei" panose="020B0604030504040204" pitchFamily="34" charset="-120"/>
              </a:rPr>
              <a:t> </a:t>
            </a:r>
            <a:r>
              <a:rPr lang="en-IN" sz="1400" b="1" dirty="0" err="1">
                <a:solidFill>
                  <a:srgbClr val="1F4E79"/>
                </a:solidFill>
                <a:effectLst/>
                <a:latin typeface="Nirmala UI" panose="020B0502040204020203" pitchFamily="34" charset="0"/>
                <a:ea typeface="Times New Roman" panose="02020603050405020304" pitchFamily="18" charset="0"/>
                <a:cs typeface="Microsoft JhengHei" panose="020B0604030504040204" pitchFamily="34" charset="-120"/>
              </a:rPr>
              <a:t>प्रौद्योगिकी</a:t>
            </a:r>
            <a:r>
              <a:rPr lang="en-IN" sz="1400" b="1" dirty="0">
                <a:solidFill>
                  <a:srgbClr val="1F4E79"/>
                </a:solidFill>
                <a:effectLst/>
                <a:latin typeface="Times New Roman" panose="02020603050405020304" pitchFamily="18" charset="0"/>
                <a:ea typeface="Times New Roman" panose="02020603050405020304" pitchFamily="18" charset="0"/>
                <a:cs typeface="Microsoft JhengHei" panose="020B0604030504040204" pitchFamily="34" charset="-120"/>
              </a:rPr>
              <a:t> </a:t>
            </a:r>
            <a:r>
              <a:rPr lang="en-IN" sz="1400" b="1" dirty="0" err="1">
                <a:solidFill>
                  <a:srgbClr val="1F4E79"/>
                </a:solidFill>
                <a:effectLst/>
                <a:latin typeface="Nirmala UI" panose="020B0502040204020203" pitchFamily="34" charset="0"/>
                <a:ea typeface="Times New Roman" panose="02020603050405020304" pitchFamily="18" charset="0"/>
                <a:cs typeface="Microsoft JhengHei" panose="020B0604030504040204" pitchFamily="34" charset="-120"/>
              </a:rPr>
              <a:t>संस्थान</a:t>
            </a:r>
            <a:r>
              <a:rPr lang="en-IN" sz="1400" b="1" dirty="0">
                <a:solidFill>
                  <a:srgbClr val="1F4E79"/>
                </a:solidFill>
                <a:effectLst/>
                <a:latin typeface="Times New Roman" panose="02020603050405020304" pitchFamily="18" charset="0"/>
                <a:ea typeface="Times New Roman" panose="02020603050405020304" pitchFamily="18" charset="0"/>
                <a:cs typeface="Microsoft JhengHei" panose="020B0604030504040204" pitchFamily="34" charset="-120"/>
              </a:rPr>
              <a:t>, </a:t>
            </a:r>
            <a:r>
              <a:rPr lang="en-IN" sz="1400" b="1" dirty="0" err="1">
                <a:solidFill>
                  <a:srgbClr val="1F4E79"/>
                </a:solidFill>
                <a:effectLst/>
                <a:latin typeface="Nirmala UI" panose="020B0502040204020203" pitchFamily="34" charset="0"/>
                <a:ea typeface="Times New Roman" panose="02020603050405020304" pitchFamily="18" charset="0"/>
                <a:cs typeface="Microsoft JhengHei" panose="020B0604030504040204" pitchFamily="34" charset="-120"/>
              </a:rPr>
              <a:t>भोपाल</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899795" marR="899795" algn="ctr">
              <a:lnSpc>
                <a:spcPct val="150000"/>
              </a:lnSpc>
              <a:spcAft>
                <a:spcPts val="15"/>
              </a:spcAft>
              <a:tabLst>
                <a:tab pos="1177290" algn="ctr"/>
                <a:tab pos="3469640" algn="ctr"/>
              </a:tabLst>
            </a:pPr>
            <a:r>
              <a:rPr lang="en-IN" sz="1400" b="1" dirty="0">
                <a:solidFill>
                  <a:srgbClr val="1F4E79"/>
                </a:solidFill>
                <a:effectLst/>
                <a:latin typeface="Times New Roman" panose="02020603050405020304" pitchFamily="18" charset="0"/>
                <a:ea typeface="Times New Roman" panose="02020603050405020304" pitchFamily="18" charset="0"/>
                <a:cs typeface="Microsoft JhengHei" panose="020B0604030504040204" pitchFamily="34" charset="-120"/>
              </a:rPr>
              <a:t>MAULANA AZAD NATIONAL INSTITUTE OF</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899795" marR="899795" algn="ctr">
              <a:lnSpc>
                <a:spcPct val="150000"/>
              </a:lnSpc>
              <a:spcAft>
                <a:spcPts val="15"/>
              </a:spcAft>
              <a:tabLst>
                <a:tab pos="1177290" algn="ctr"/>
                <a:tab pos="3469640" algn="ctr"/>
              </a:tabLst>
            </a:pPr>
            <a:r>
              <a:rPr lang="en-IN" sz="1400" b="1" dirty="0">
                <a:solidFill>
                  <a:srgbClr val="1F4E79"/>
                </a:solidFill>
                <a:effectLst/>
                <a:latin typeface="Times New Roman" panose="02020603050405020304" pitchFamily="18" charset="0"/>
                <a:ea typeface="Times New Roman" panose="02020603050405020304" pitchFamily="18" charset="0"/>
                <a:cs typeface="Microsoft JhengHei" panose="020B0604030504040204" pitchFamily="34" charset="-120"/>
              </a:rPr>
              <a:t>TECHNOLOGY</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899795" marR="899795" algn="ctr">
              <a:lnSpc>
                <a:spcPct val="150000"/>
              </a:lnSpc>
              <a:spcAft>
                <a:spcPts val="15"/>
              </a:spcAft>
              <a:tabLst>
                <a:tab pos="1177290" algn="ctr"/>
                <a:tab pos="3469640" algn="ctr"/>
              </a:tabLst>
            </a:pPr>
            <a:r>
              <a:rPr lang="en-IN" sz="1400" b="1" dirty="0">
                <a:solidFill>
                  <a:srgbClr val="1F4E79"/>
                </a:solidFill>
                <a:effectLst/>
                <a:latin typeface="Times New Roman" panose="02020603050405020304" pitchFamily="18" charset="0"/>
                <a:ea typeface="Times New Roman" panose="02020603050405020304" pitchFamily="18" charset="0"/>
                <a:cs typeface="Microsoft JhengHei" panose="020B0604030504040204" pitchFamily="34" charset="-120"/>
              </a:rPr>
              <a:t>BHOPAL (M.P.) 462003</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endParaRPr lang="en-IN" dirty="0"/>
          </a:p>
        </p:txBody>
      </p:sp>
    </p:spTree>
    <p:extLst>
      <p:ext uri="{BB962C8B-B14F-4D97-AF65-F5344CB8AC3E}">
        <p14:creationId xmlns:p14="http://schemas.microsoft.com/office/powerpoint/2010/main" val="231401307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A795-D019-4AC4-B3E5-787E6C1B72E1}"/>
              </a:ext>
            </a:extLst>
          </p:cNvPr>
          <p:cNvSpPr>
            <a:spLocks noGrp="1"/>
          </p:cNvSpPr>
          <p:nvPr>
            <p:ph type="title"/>
          </p:nvPr>
        </p:nvSpPr>
        <p:spPr>
          <a:xfrm>
            <a:off x="677335" y="609599"/>
            <a:ext cx="8596668" cy="313765"/>
          </a:xfrm>
        </p:spPr>
        <p:txBody>
          <a:bodyPr>
            <a:normAutofit/>
          </a:bodyPr>
          <a:lstStyle/>
          <a:p>
            <a:r>
              <a:rPr lang="en-IN" sz="1400" dirty="0">
                <a:solidFill>
                  <a:srgbClr val="FF0000"/>
                </a:solidFill>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6749EF46-6433-40AA-B028-A8FC3D5598A3}"/>
              </a:ext>
            </a:extLst>
          </p:cNvPr>
          <p:cNvSpPr>
            <a:spLocks noGrp="1"/>
          </p:cNvSpPr>
          <p:nvPr>
            <p:ph idx="1"/>
          </p:nvPr>
        </p:nvSpPr>
        <p:spPr>
          <a:xfrm>
            <a:off x="677335" y="1219201"/>
            <a:ext cx="8596668" cy="5118846"/>
          </a:xfrm>
        </p:spPr>
        <p:txBody>
          <a:bodyPr>
            <a:normAutofit/>
          </a:bodyPr>
          <a:lstStyle/>
          <a:p>
            <a:pPr marL="342900" lvl="0" indent="-342900" algn="just">
              <a:lnSpc>
                <a:spcPct val="150000"/>
              </a:lnSpc>
              <a:spcBef>
                <a:spcPts val="200"/>
              </a:spcBef>
              <a:buFont typeface="Symbol" panose="05050102010706020507" pitchFamily="18" charset="2"/>
              <a:buChar char=""/>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Net Safe Bearing Capacity</a:t>
            </a:r>
            <a:endParaRPr lang="en-IN"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800"/>
              </a:spcAft>
              <a:buNone/>
            </a:pPr>
            <a:r>
              <a:rPr lang="en-IN" sz="18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The Net safe bearing capacity is the maximum net intensity of loading that the soil can safely support without the risk of shear failure it is given by,</a:t>
            </a:r>
          </a:p>
          <a:p>
            <a:pPr marL="0" indent="0" algn="ctr">
              <a:lnSpc>
                <a:spcPct val="150000"/>
              </a:lnSpc>
              <a:spcAft>
                <a:spcPts val="800"/>
              </a:spcAft>
              <a:buNone/>
            </a:pPr>
            <a:r>
              <a:rPr lang="en-IN" sz="1800" b="1" dirty="0" err="1">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q</a:t>
            </a:r>
            <a:r>
              <a:rPr lang="en-IN" sz="1800" b="1" baseline="-25000" dirty="0" err="1">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nu</a:t>
            </a:r>
            <a:r>
              <a:rPr lang="en-IN" sz="1800" b="1"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 / F</a:t>
            </a:r>
            <a:endParaRPr lang="en-IN" sz="18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endParaRPr>
          </a:p>
          <a:p>
            <a:pPr marL="342900" lvl="0" indent="-342900" algn="just">
              <a:lnSpc>
                <a:spcPct val="150000"/>
              </a:lnSpc>
              <a:spcBef>
                <a:spcPts val="200"/>
              </a:spcBef>
              <a:spcAft>
                <a:spcPts val="825"/>
              </a:spcAft>
              <a:buFont typeface="Symbol" panose="05050102010706020507" pitchFamily="18" charset="2"/>
              <a:buChar char=""/>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Gross Safe Bearing Capacity</a:t>
            </a:r>
            <a:endParaRPr lang="en-IN"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1650"/>
              </a:spcAft>
              <a:buNone/>
            </a:pPr>
            <a:r>
              <a:rPr lang="en-IN" sz="18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Gross safe bearing capacity is the maximum gross intensity of loading that the soil can carry safely without failing in shear it is given by,</a:t>
            </a:r>
          </a:p>
          <a:p>
            <a:pPr marL="0" indent="0" algn="ctr">
              <a:lnSpc>
                <a:spcPct val="150000"/>
              </a:lnSpc>
              <a:spcAft>
                <a:spcPts val="1650"/>
              </a:spcAft>
              <a:buNone/>
            </a:pPr>
            <a:r>
              <a:rPr lang="en-IN" sz="1800" b="1" dirty="0" err="1">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q</a:t>
            </a:r>
            <a:r>
              <a:rPr lang="en-IN" sz="1800" b="1" baseline="-25000" dirty="0" err="1">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g</a:t>
            </a:r>
            <a:r>
              <a:rPr lang="en-IN" sz="1800" b="1"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 = </a:t>
            </a:r>
            <a:r>
              <a:rPr lang="en-IN" sz="1800" b="1" dirty="0" err="1">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q</a:t>
            </a:r>
            <a:r>
              <a:rPr lang="en-IN" sz="1800" b="1" baseline="-25000" dirty="0" err="1">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n</a:t>
            </a:r>
            <a:r>
              <a:rPr lang="en-IN" sz="1800" b="1"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 + γ </a:t>
            </a:r>
            <a:r>
              <a:rPr lang="en-IN" sz="1800" b="1" dirty="0" err="1">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D</a:t>
            </a:r>
            <a:r>
              <a:rPr lang="en-IN" sz="1800" b="1" baseline="-25000" dirty="0" err="1">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f</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43926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A809-F2C4-4558-9143-3F97AEABB09F}"/>
              </a:ext>
            </a:extLst>
          </p:cNvPr>
          <p:cNvSpPr>
            <a:spLocks noGrp="1"/>
          </p:cNvSpPr>
          <p:nvPr>
            <p:ph type="title"/>
          </p:nvPr>
        </p:nvSpPr>
        <p:spPr>
          <a:xfrm>
            <a:off x="677335" y="609600"/>
            <a:ext cx="7901889" cy="618565"/>
          </a:xfrm>
        </p:spPr>
        <p:txBody>
          <a:bodyPr>
            <a:noAutofit/>
          </a:bodyPr>
          <a:lstStyle/>
          <a:p>
            <a:r>
              <a:rPr lang="en-IN"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Factors Affecting Bearing Capacity</a:t>
            </a:r>
            <a:br>
              <a:rPr lang="en-IN"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B7B8BF-C926-42A2-872E-B32E2836A207}"/>
              </a:ext>
            </a:extLst>
          </p:cNvPr>
          <p:cNvSpPr>
            <a:spLocks noGrp="1"/>
          </p:cNvSpPr>
          <p:nvPr>
            <p:ph idx="1"/>
          </p:nvPr>
        </p:nvSpPr>
        <p:spPr>
          <a:xfrm>
            <a:off x="677335" y="1724024"/>
            <a:ext cx="8596668" cy="3896847"/>
          </a:xfrm>
        </p:spPr>
        <p:txBody>
          <a:bodyPr>
            <a:normAutofit/>
          </a:bodyPr>
          <a:lstStyle/>
          <a:p>
            <a:pPr marL="0" marR="399415" lvl="0" indent="0" algn="just">
              <a:lnSpc>
                <a:spcPct val="150000"/>
              </a:lnSpc>
              <a:spcBef>
                <a:spcPts val="200"/>
              </a:spcBef>
              <a:spcAft>
                <a:spcPts val="1130"/>
              </a:spcAft>
              <a:buNone/>
            </a:pP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399415" lvl="0" algn="just">
              <a:lnSpc>
                <a:spcPct val="150000"/>
              </a:lnSpc>
              <a:spcBef>
                <a:spcPts val="200"/>
              </a:spcBef>
              <a:spcAft>
                <a:spcPts val="1130"/>
              </a:spcAft>
              <a:buFont typeface="Wingdings" panose="05000000000000000000" pitchFamily="2" charset="2"/>
              <a:buChar char="q"/>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type of soil and its properties.</a:t>
            </a:r>
          </a:p>
          <a:p>
            <a:pPr marR="399415" lvl="0" algn="just">
              <a:lnSpc>
                <a:spcPct val="150000"/>
              </a:lnSpc>
              <a:spcBef>
                <a:spcPts val="200"/>
              </a:spcBef>
              <a:spcAft>
                <a:spcPts val="1130"/>
              </a:spcAft>
              <a:buFont typeface="Wingdings" panose="05000000000000000000" pitchFamily="2" charset="2"/>
              <a:buChar char="q"/>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form and size of the footing in plan.</a:t>
            </a:r>
          </a:p>
          <a:p>
            <a:pPr marR="399415" lvl="0" algn="just">
              <a:lnSpc>
                <a:spcPct val="150000"/>
              </a:lnSpc>
              <a:spcBef>
                <a:spcPts val="200"/>
              </a:spcBef>
              <a:spcAft>
                <a:spcPts val="1130"/>
              </a:spcAft>
              <a:buFont typeface="Wingdings" panose="05000000000000000000" pitchFamily="2" charset="2"/>
              <a:buChar char="q"/>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depth of footing below the ground surface.</a:t>
            </a:r>
          </a:p>
          <a:p>
            <a:pPr marR="399415" lvl="0" algn="just">
              <a:lnSpc>
                <a:spcPct val="150000"/>
              </a:lnSpc>
              <a:spcBef>
                <a:spcPts val="200"/>
              </a:spcBef>
              <a:spcAft>
                <a:spcPts val="1130"/>
              </a:spcAft>
              <a:buFont typeface="Wingdings" panose="05000000000000000000" pitchFamily="2" charset="2"/>
              <a:buChar char="q"/>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position of the water table below ground surface.</a:t>
            </a:r>
          </a:p>
          <a:p>
            <a:pPr marR="399415" lvl="0" algn="just">
              <a:lnSpc>
                <a:spcPct val="150000"/>
              </a:lnSpc>
              <a:spcBef>
                <a:spcPts val="200"/>
              </a:spcBef>
              <a:spcAft>
                <a:spcPts val="1130"/>
              </a:spcAft>
              <a:buFont typeface="Wingdings" panose="05000000000000000000" pitchFamily="2" charset="2"/>
              <a:buChar char="q"/>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position of load application on footing.</a:t>
            </a:r>
          </a:p>
          <a:p>
            <a:endParaRPr lang="en-IN" dirty="0"/>
          </a:p>
        </p:txBody>
      </p:sp>
    </p:spTree>
    <p:extLst>
      <p:ext uri="{BB962C8B-B14F-4D97-AF65-F5344CB8AC3E}">
        <p14:creationId xmlns:p14="http://schemas.microsoft.com/office/powerpoint/2010/main" val="74571727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D5829-1D1E-4D88-B251-5C7AE88DE795}"/>
              </a:ext>
            </a:extLst>
          </p:cNvPr>
          <p:cNvSpPr>
            <a:spLocks noGrp="1"/>
          </p:cNvSpPr>
          <p:nvPr>
            <p:ph type="title"/>
          </p:nvPr>
        </p:nvSpPr>
        <p:spPr>
          <a:xfrm>
            <a:off x="677335" y="609600"/>
            <a:ext cx="8596668" cy="672353"/>
          </a:xfrm>
        </p:spPr>
        <p:txBody>
          <a:bodyPr>
            <a:normAutofit fontScale="90000"/>
          </a:bodyPr>
          <a:lstStyle/>
          <a:p>
            <a:r>
              <a:rPr lang="en-IN" sz="4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Type of Bearing Capacity Failure</a:t>
            </a:r>
            <a:br>
              <a:rPr lang="en-IN" sz="1800" b="1" dirty="0">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EB343ACA-4D03-4C59-9D79-B16DBB787B2B}"/>
              </a:ext>
            </a:extLst>
          </p:cNvPr>
          <p:cNvSpPr>
            <a:spLocks noGrp="1"/>
          </p:cNvSpPr>
          <p:nvPr>
            <p:ph idx="1"/>
          </p:nvPr>
        </p:nvSpPr>
        <p:spPr>
          <a:xfrm>
            <a:off x="677335" y="1802755"/>
            <a:ext cx="8596668" cy="4445645"/>
          </a:xfrm>
        </p:spPr>
        <p:txBody>
          <a:bodyPr/>
          <a:lstStyle/>
          <a:p>
            <a:pPr marL="0" indent="0">
              <a:lnSpc>
                <a:spcPct val="150000"/>
              </a:lnSpc>
              <a:spcAft>
                <a:spcPts val="515"/>
              </a:spcAft>
              <a:buNone/>
            </a:pPr>
            <a:r>
              <a:rPr lang="en-IN" sz="18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Three types of failure of soil support beneath the foundation have been recognized, depending upon the deformation associated with the load and the extent of development of failure surface.</a:t>
            </a:r>
          </a:p>
          <a:p>
            <a:pPr marL="342900" marR="1831975" lvl="0" indent="-342900" algn="just">
              <a:lnSpc>
                <a:spcPct val="150000"/>
              </a:lnSpc>
              <a:spcAft>
                <a:spcPts val="20"/>
              </a:spcAft>
              <a:buFont typeface="+mj-lt"/>
              <a:buAutoNum type="alphaLcParenBoth"/>
            </a:pPr>
            <a:r>
              <a:rPr lang="en-IN" sz="18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General shear failure</a:t>
            </a:r>
          </a:p>
          <a:p>
            <a:pPr marL="342900" marR="1831975" lvl="0" indent="-342900" algn="just">
              <a:lnSpc>
                <a:spcPct val="150000"/>
              </a:lnSpc>
              <a:spcAft>
                <a:spcPts val="290"/>
              </a:spcAft>
              <a:buFont typeface="+mj-lt"/>
              <a:buAutoNum type="alphaLcParenBoth"/>
            </a:pPr>
            <a:r>
              <a:rPr lang="en-IN" sz="18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Local shear failure </a:t>
            </a:r>
          </a:p>
          <a:p>
            <a:pPr marL="342900" marR="1831975" lvl="0" indent="-342900" algn="just">
              <a:lnSpc>
                <a:spcPct val="150000"/>
              </a:lnSpc>
              <a:spcAft>
                <a:spcPts val="290"/>
              </a:spcAft>
              <a:buFont typeface="+mj-lt"/>
              <a:buAutoNum type="alphaLcParenBoth"/>
            </a:pPr>
            <a:r>
              <a:rPr lang="en-IN" sz="18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Punching shear failure</a:t>
            </a:r>
          </a:p>
          <a:p>
            <a:endParaRPr lang="en-IN" dirty="0"/>
          </a:p>
        </p:txBody>
      </p:sp>
    </p:spTree>
    <p:extLst>
      <p:ext uri="{BB962C8B-B14F-4D97-AF65-F5344CB8AC3E}">
        <p14:creationId xmlns:p14="http://schemas.microsoft.com/office/powerpoint/2010/main" val="70845957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98AB-AD5D-4625-A51C-AA4AA6137AA7}"/>
              </a:ext>
            </a:extLst>
          </p:cNvPr>
          <p:cNvSpPr>
            <a:spLocks noGrp="1"/>
          </p:cNvSpPr>
          <p:nvPr>
            <p:ph type="title"/>
          </p:nvPr>
        </p:nvSpPr>
        <p:spPr>
          <a:xfrm>
            <a:off x="740088" y="466165"/>
            <a:ext cx="8596668" cy="1320800"/>
          </a:xfrm>
        </p:spPr>
        <p:txBody>
          <a:bodyPr/>
          <a:lstStyle/>
          <a:p>
            <a:r>
              <a:rPr lang="en-IN"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General Shear Failure:</a:t>
            </a:r>
            <a:br>
              <a:rPr lang="en-IN" b="1" dirty="0">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73616180-BAB9-4DFF-94B3-377E27EA05D1}"/>
              </a:ext>
            </a:extLst>
          </p:cNvPr>
          <p:cNvSpPr>
            <a:spLocks noGrp="1"/>
          </p:cNvSpPr>
          <p:nvPr>
            <p:ph idx="1"/>
          </p:nvPr>
        </p:nvSpPr>
        <p:spPr>
          <a:xfrm>
            <a:off x="4895852" y="1620372"/>
            <a:ext cx="5162550" cy="3888714"/>
          </a:xfrm>
        </p:spPr>
        <p:txBody>
          <a:bodyPr/>
          <a:lstStyle/>
          <a:p>
            <a:pPr>
              <a:lnSpc>
                <a:spcPct val="150000"/>
              </a:lnSpc>
              <a:spcBef>
                <a:spcPts val="200"/>
              </a:spcBef>
              <a:spcAft>
                <a:spcPts val="1200"/>
              </a:spcAft>
              <a:buFont typeface="Wingdings" panose="05000000000000000000" pitchFamily="2" charset="2"/>
              <a:buChar char="q"/>
            </a:pP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lvl="0" algn="just" fontAlgn="base">
              <a:lnSpc>
                <a:spcPct val="150000"/>
              </a:lnSpc>
              <a:spcAft>
                <a:spcPts val="870"/>
              </a:spcAft>
              <a:buClr>
                <a:srgbClr val="000000"/>
              </a:buClr>
              <a:buSzPts val="1200"/>
              <a:buFont typeface="Wingdings" panose="05000000000000000000" pitchFamily="2" charset="2"/>
              <a:buChar char="q"/>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It has a well-defined failure pattern.</a:t>
            </a:r>
          </a:p>
          <a:p>
            <a:pPr lvl="0" algn="just" fontAlgn="base">
              <a:lnSpc>
                <a:spcPct val="150000"/>
              </a:lnSpc>
              <a:spcAft>
                <a:spcPts val="675"/>
              </a:spcAft>
              <a:buClr>
                <a:srgbClr val="000000"/>
              </a:buClr>
              <a:buSzPts val="1200"/>
              <a:buFont typeface="Wingdings" panose="05000000000000000000" pitchFamily="2" charset="2"/>
              <a:buChar char="q"/>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Failure is sudden and catastrophic.</a:t>
            </a:r>
          </a:p>
          <a:p>
            <a:pPr lvl="0" algn="just" fontAlgn="base">
              <a:lnSpc>
                <a:spcPct val="150000"/>
              </a:lnSpc>
              <a:spcAft>
                <a:spcPts val="675"/>
              </a:spcAft>
              <a:buClr>
                <a:srgbClr val="000000"/>
              </a:buClr>
              <a:buSzPts val="1200"/>
              <a:buFont typeface="Wingdings" panose="05000000000000000000" pitchFamily="2" charset="2"/>
              <a:buChar char="q"/>
            </a:pPr>
            <a:r>
              <a:rPr lang="en-IN" sz="1800" dirty="0">
                <a:solidFill>
                  <a:srgbClr val="000000"/>
                </a:solidFill>
                <a:effectLst/>
                <a:latin typeface="Times New Roman" panose="02020603050405020304" pitchFamily="18" charset="0"/>
                <a:ea typeface="Microsoft JhengHei" panose="020B0604030504040204" pitchFamily="34" charset="-120"/>
              </a:rPr>
              <a:t>Failure is accompanied by tilting of foundation</a:t>
            </a:r>
            <a:endParaRPr lang="en-IN" dirty="0"/>
          </a:p>
        </p:txBody>
      </p:sp>
      <p:pic>
        <p:nvPicPr>
          <p:cNvPr id="7" name="Picture 6">
            <a:extLst>
              <a:ext uri="{FF2B5EF4-FFF2-40B4-BE49-F238E27FC236}">
                <a16:creationId xmlns:a16="http://schemas.microsoft.com/office/drawing/2014/main" id="{4628E98B-4F1E-4EFE-BE63-ABA8E2E3F2EE}"/>
              </a:ext>
            </a:extLst>
          </p:cNvPr>
          <p:cNvPicPr>
            <a:picLocks noChangeAspect="1"/>
          </p:cNvPicPr>
          <p:nvPr/>
        </p:nvPicPr>
        <p:blipFill rotWithShape="1">
          <a:blip r:embed="rId2">
            <a:extLst>
              <a:ext uri="{28A0092B-C50C-407E-A947-70E740481C1C}">
                <a14:useLocalDpi xmlns:a14="http://schemas.microsoft.com/office/drawing/2010/main" val="0"/>
              </a:ext>
            </a:extLst>
          </a:blip>
          <a:srcRect l="4975" t="24967" r="4102" b="35164"/>
          <a:stretch/>
        </p:blipFill>
        <p:spPr>
          <a:xfrm>
            <a:off x="657225" y="1620372"/>
            <a:ext cx="4057650" cy="3780127"/>
          </a:xfrm>
          <a:prstGeom prst="rect">
            <a:avLst/>
          </a:prstGeom>
        </p:spPr>
      </p:pic>
    </p:spTree>
    <p:extLst>
      <p:ext uri="{BB962C8B-B14F-4D97-AF65-F5344CB8AC3E}">
        <p14:creationId xmlns:p14="http://schemas.microsoft.com/office/powerpoint/2010/main" val="186884033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FAEC-55F3-4317-9812-437F4D375F91}"/>
              </a:ext>
            </a:extLst>
          </p:cNvPr>
          <p:cNvSpPr>
            <a:spLocks noGrp="1"/>
          </p:cNvSpPr>
          <p:nvPr>
            <p:ph type="title"/>
          </p:nvPr>
        </p:nvSpPr>
        <p:spPr>
          <a:xfrm>
            <a:off x="217620" y="203106"/>
            <a:ext cx="5468806" cy="6159594"/>
          </a:xfrm>
        </p:spPr>
        <p:txBody>
          <a:bodyPr>
            <a:normAutofit fontScale="90000"/>
          </a:bodyPr>
          <a:lstStyle/>
          <a:p>
            <a:pPr marR="203835">
              <a:lnSpc>
                <a:spcPct val="150000"/>
              </a:lnSpc>
              <a:spcAft>
                <a:spcPts val="800"/>
              </a:spcAft>
            </a:pPr>
            <a:r>
              <a:rPr lang="en-IN" b="1" u="sng" dirty="0">
                <a:solidFill>
                  <a:srgbClr val="0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Local Shear Failure:</a:t>
            </a:r>
            <a:br>
              <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br>
            <a:r>
              <a:rPr lang="en-IN" sz="1800" b="1" dirty="0">
                <a:solidFill>
                  <a:srgbClr val="0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br>
              <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br>
            <a:r>
              <a:rPr lang="en-IN" sz="1800" dirty="0">
                <a:solidFill>
                  <a:srgbClr val="0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br>
              <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br>
            <a:r>
              <a:rPr lang="en-IN" sz="1800"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rPr>
              <a:t>(a) Failure pattern is clearly defined only immediately     below the foundation.</a:t>
            </a:r>
            <a:br>
              <a:rPr lang="en-IN" sz="1800"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rPr>
            </a:br>
            <a:br>
              <a:rPr lang="en-IN" sz="1800"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rPr>
            </a:br>
            <a:r>
              <a:rPr lang="en-IN" sz="1800"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rPr>
              <a:t>(b) There is no catastrophic collapse or tilting of foundation.</a:t>
            </a:r>
            <a:br>
              <a:rPr lang="en-IN" sz="1800"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rPr>
            </a:br>
            <a:br>
              <a:rPr lang="en-IN" sz="1800"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rPr>
            </a:br>
            <a:r>
              <a:rPr lang="en-IN" sz="1800"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rPr>
              <a:t>(c) There is visible soil bulging on the sides of footing</a:t>
            </a:r>
            <a:br>
              <a:rPr lang="en-IN" sz="1800"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rPr>
            </a:br>
            <a:br>
              <a:rPr lang="en-IN" sz="1800"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rPr>
            </a:br>
            <a:r>
              <a:rPr lang="en-IN" sz="1800"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rPr>
              <a:t>(d) It is a transitional mode of failure retaining the characteristics of both general shear failure and punching shear failure.</a:t>
            </a:r>
            <a:br>
              <a:rPr lang="en-IN" sz="1800"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B1C7E3B-57A8-454A-8C10-CD9EB2C72A2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938" t="21943" r="4139" b="38265"/>
          <a:stretch/>
        </p:blipFill>
        <p:spPr>
          <a:xfrm>
            <a:off x="5584752" y="1269018"/>
            <a:ext cx="4083123" cy="4027769"/>
          </a:xfrm>
          <a:prstGeom prst="rect">
            <a:avLst/>
          </a:prstGeom>
        </p:spPr>
      </p:pic>
    </p:spTree>
    <p:extLst>
      <p:ext uri="{BB962C8B-B14F-4D97-AF65-F5344CB8AC3E}">
        <p14:creationId xmlns:p14="http://schemas.microsoft.com/office/powerpoint/2010/main" val="286770751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19BE-1857-49D6-BB22-16E95ABBF5FD}"/>
              </a:ext>
            </a:extLst>
          </p:cNvPr>
          <p:cNvSpPr>
            <a:spLocks noGrp="1"/>
          </p:cNvSpPr>
          <p:nvPr>
            <p:ph type="title"/>
          </p:nvPr>
        </p:nvSpPr>
        <p:spPr>
          <a:xfrm>
            <a:off x="600636" y="180975"/>
            <a:ext cx="8596668" cy="1320800"/>
          </a:xfrm>
        </p:spPr>
        <p:txBody>
          <a:bodyPr>
            <a:normAutofit/>
          </a:bodyPr>
          <a:lstStyle/>
          <a:p>
            <a:r>
              <a:rPr lang="en-IN" b="1" u="sng" dirty="0">
                <a:solidFill>
                  <a:schemeClr val="tx1">
                    <a:lumMod val="95000"/>
                    <a:lumOff val="5000"/>
                  </a:schemeClr>
                </a:solidFill>
                <a:latin typeface="Times New Roman" panose="02020603050405020304" pitchFamily="18" charset="0"/>
                <a:cs typeface="Times New Roman" panose="02020603050405020304" pitchFamily="18" charset="0"/>
              </a:rPr>
              <a:t>PUNCHING SHEAR FAILURE:</a:t>
            </a:r>
          </a:p>
        </p:txBody>
      </p:sp>
      <p:sp>
        <p:nvSpPr>
          <p:cNvPr id="3" name="Content Placeholder 2">
            <a:extLst>
              <a:ext uri="{FF2B5EF4-FFF2-40B4-BE49-F238E27FC236}">
                <a16:creationId xmlns:a16="http://schemas.microsoft.com/office/drawing/2014/main" id="{2871056F-C45B-4BD7-81A7-A8738B0B98D4}"/>
              </a:ext>
            </a:extLst>
          </p:cNvPr>
          <p:cNvSpPr>
            <a:spLocks noGrp="1"/>
          </p:cNvSpPr>
          <p:nvPr>
            <p:ph idx="1"/>
          </p:nvPr>
        </p:nvSpPr>
        <p:spPr>
          <a:xfrm>
            <a:off x="667311" y="1501775"/>
            <a:ext cx="4374776" cy="4641475"/>
          </a:xfrm>
        </p:spPr>
        <p:txBody>
          <a:bodyPr/>
          <a:lstStyle/>
          <a:p>
            <a:endParaRPr lang="en-IN" dirty="0"/>
          </a:p>
          <a:p>
            <a:pPr>
              <a:buFont typeface="Wingdings" panose="05000000000000000000" pitchFamily="2" charset="2"/>
              <a:buChar char="q"/>
            </a:pPr>
            <a:endParaRPr lang="en-IN" dirty="0">
              <a:solidFill>
                <a:schemeClr val="tx1"/>
              </a:solidFill>
            </a:endParaRPr>
          </a:p>
          <a:p>
            <a:pPr>
              <a:buFont typeface="Wingdings" panose="05000000000000000000" pitchFamily="2" charset="2"/>
              <a:buChar char="q"/>
            </a:pPr>
            <a:r>
              <a:rPr lang="en-IN" dirty="0">
                <a:solidFill>
                  <a:schemeClr val="tx1"/>
                </a:solidFill>
              </a:rPr>
              <a:t>failure pattern is not easy to observe.</a:t>
            </a:r>
          </a:p>
          <a:p>
            <a:pPr>
              <a:buFont typeface="Wingdings" panose="05000000000000000000" pitchFamily="2" charset="2"/>
              <a:buChar char="q"/>
            </a:pPr>
            <a:r>
              <a:rPr lang="en-IN" dirty="0">
                <a:solidFill>
                  <a:schemeClr val="tx1"/>
                </a:solidFill>
              </a:rPr>
              <a:t>Soil outside the loaded area is not affected.</a:t>
            </a:r>
          </a:p>
          <a:p>
            <a:pPr>
              <a:buFont typeface="Wingdings" panose="05000000000000000000" pitchFamily="2" charset="2"/>
              <a:buChar char="q"/>
            </a:pPr>
            <a:r>
              <a:rPr lang="en-IN" dirty="0">
                <a:solidFill>
                  <a:schemeClr val="tx1"/>
                </a:solidFill>
              </a:rPr>
              <a:t>Horizontal and vertical equilibrium footing are maintained .</a:t>
            </a:r>
          </a:p>
          <a:p>
            <a:endParaRPr lang="en-IN" dirty="0"/>
          </a:p>
        </p:txBody>
      </p:sp>
      <p:pic>
        <p:nvPicPr>
          <p:cNvPr id="5" name="Picture 4">
            <a:extLst>
              <a:ext uri="{FF2B5EF4-FFF2-40B4-BE49-F238E27FC236}">
                <a16:creationId xmlns:a16="http://schemas.microsoft.com/office/drawing/2014/main" id="{85AF0239-DAB4-419F-8C25-B1DC1CE1F00B}"/>
              </a:ext>
            </a:extLst>
          </p:cNvPr>
          <p:cNvPicPr>
            <a:picLocks noChangeAspect="1"/>
          </p:cNvPicPr>
          <p:nvPr/>
        </p:nvPicPr>
        <p:blipFill rotWithShape="1">
          <a:blip r:embed="rId2">
            <a:extLst>
              <a:ext uri="{28A0092B-C50C-407E-A947-70E740481C1C}">
                <a14:useLocalDpi xmlns:a14="http://schemas.microsoft.com/office/drawing/2010/main" val="0"/>
              </a:ext>
            </a:extLst>
          </a:blip>
          <a:srcRect l="4684" t="21046" r="3813" b="21700"/>
          <a:stretch/>
        </p:blipFill>
        <p:spPr>
          <a:xfrm>
            <a:off x="5042087" y="1859241"/>
            <a:ext cx="4235263" cy="4284009"/>
          </a:xfrm>
          <a:prstGeom prst="rect">
            <a:avLst/>
          </a:prstGeom>
        </p:spPr>
      </p:pic>
    </p:spTree>
    <p:extLst>
      <p:ext uri="{BB962C8B-B14F-4D97-AF65-F5344CB8AC3E}">
        <p14:creationId xmlns:p14="http://schemas.microsoft.com/office/powerpoint/2010/main" val="264665917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3F1294-0CAB-43EC-955B-DAFD8FA6E433}"/>
              </a:ext>
            </a:extLst>
          </p:cNvPr>
          <p:cNvSpPr txBox="1"/>
          <p:nvPr/>
        </p:nvSpPr>
        <p:spPr>
          <a:xfrm rot="10800000" flipV="1">
            <a:off x="187324" y="581265"/>
            <a:ext cx="9642475" cy="5324919"/>
          </a:xfrm>
          <a:prstGeom prst="rect">
            <a:avLst/>
          </a:prstGeom>
          <a:noFill/>
        </p:spPr>
        <p:txBody>
          <a:bodyPr wrap="square" rtlCol="0">
            <a:spAutoFit/>
          </a:bodyPr>
          <a:lstStyle/>
          <a:p>
            <a:pPr lvl="0">
              <a:lnSpc>
                <a:spcPct val="150000"/>
              </a:lnSpc>
              <a:spcBef>
                <a:spcPts val="200"/>
              </a:spcBef>
            </a:pPr>
            <a:r>
              <a:rPr lang="en-IN" sz="2800" b="1" u="sng"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Basic Approaches for the Calculation of Bearing Capacity of Soil</a:t>
            </a:r>
          </a:p>
          <a:p>
            <a:pPr>
              <a:lnSpc>
                <a:spcPct val="150000"/>
              </a:lnSpc>
              <a:spcAft>
                <a:spcPts val="800"/>
              </a:spcAft>
            </a:pPr>
            <a:r>
              <a:rPr lang="en-IN" sz="18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 </a:t>
            </a:r>
            <a:endParaRPr lang="en-IN"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endParaRPr>
          </a:p>
          <a:p>
            <a:pPr>
              <a:lnSpc>
                <a:spcPct val="150000"/>
              </a:lnSpc>
              <a:spcAft>
                <a:spcPts val="800"/>
              </a:spcAft>
            </a:pPr>
            <a:r>
              <a:rPr lang="en-IN"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The following approaches are widely discussed in literature:-</a:t>
            </a:r>
            <a:endParaRPr lang="en-IN"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endParaRPr>
          </a:p>
          <a:p>
            <a:pPr marL="149225">
              <a:lnSpc>
                <a:spcPct val="150000"/>
              </a:lnSpc>
              <a:spcAft>
                <a:spcPts val="815"/>
              </a:spcAft>
            </a:pPr>
            <a:endParaRPr lang="en-IN"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endParaRPr>
          </a:p>
          <a:p>
            <a:pPr marL="342900" lvl="0" indent="-342900">
              <a:lnSpc>
                <a:spcPct val="150000"/>
              </a:lnSpc>
              <a:spcAft>
                <a:spcPts val="740"/>
              </a:spcAft>
              <a:buFont typeface="+mj-lt"/>
              <a:buAutoNum type="romanLcParenBoth"/>
            </a:pPr>
            <a:r>
              <a:rPr lang="en-IN"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Terzaghi's Bearing Capacity </a:t>
            </a:r>
          </a:p>
          <a:p>
            <a:pPr marL="342900" lvl="0" indent="-342900">
              <a:lnSpc>
                <a:spcPct val="150000"/>
              </a:lnSpc>
              <a:spcAft>
                <a:spcPts val="740"/>
              </a:spcAft>
              <a:buFont typeface="+mj-lt"/>
              <a:buAutoNum type="romanLcParenBoth"/>
            </a:pPr>
            <a:r>
              <a:rPr lang="en-IN"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Meyerhof’s Bearing Capacity Theory</a:t>
            </a:r>
            <a:endParaRPr lang="en-IN"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endParaRPr>
          </a:p>
          <a:p>
            <a:pPr marL="342900" lvl="0" indent="-342900">
              <a:lnSpc>
                <a:spcPct val="150000"/>
              </a:lnSpc>
              <a:spcAft>
                <a:spcPts val="740"/>
              </a:spcAft>
              <a:buFont typeface="+mj-lt"/>
              <a:buAutoNum type="romanLcParenBoth"/>
            </a:pPr>
            <a:r>
              <a:rPr lang="en-IN"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IS code metho</a:t>
            </a:r>
            <a:r>
              <a:rPr lang="en-IN"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rPr>
              <a:t>d</a:t>
            </a:r>
          </a:p>
          <a:p>
            <a:pPr marL="342900" lvl="0" indent="-342900">
              <a:lnSpc>
                <a:spcPct val="150000"/>
              </a:lnSpc>
              <a:spcAft>
                <a:spcPts val="740"/>
              </a:spcAft>
              <a:buFont typeface="+mj-lt"/>
              <a:buAutoNum type="romanLcParenBoth"/>
            </a:pP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342900" lvl="0" indent="-342900">
              <a:lnSpc>
                <a:spcPct val="150000"/>
              </a:lnSpc>
              <a:spcAft>
                <a:spcPts val="740"/>
              </a:spcAft>
              <a:buFont typeface="+mj-lt"/>
              <a:buAutoNum type="romanLcParenBoth"/>
            </a:pP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spTree>
    <p:extLst>
      <p:ext uri="{BB962C8B-B14F-4D97-AF65-F5344CB8AC3E}">
        <p14:creationId xmlns:p14="http://schemas.microsoft.com/office/powerpoint/2010/main" val="187513970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B7A4DF-8182-4124-BC48-231F95A3EA92}"/>
              </a:ext>
            </a:extLst>
          </p:cNvPr>
          <p:cNvSpPr txBox="1"/>
          <p:nvPr/>
        </p:nvSpPr>
        <p:spPr>
          <a:xfrm rot="10800000" flipH="1" flipV="1">
            <a:off x="352425" y="634985"/>
            <a:ext cx="9372599" cy="3839769"/>
          </a:xfrm>
          <a:prstGeom prst="rect">
            <a:avLst/>
          </a:prstGeom>
          <a:noFill/>
        </p:spPr>
        <p:txBody>
          <a:bodyPr wrap="square" rtlCol="0">
            <a:spAutoFit/>
          </a:bodyPr>
          <a:lstStyle/>
          <a:p>
            <a:pPr>
              <a:lnSpc>
                <a:spcPct val="200000"/>
              </a:lnSpc>
              <a:spcAft>
                <a:spcPts val="800"/>
              </a:spcAft>
            </a:pPr>
            <a:r>
              <a:rPr lang="en-IN" sz="2000" b="1" u="sng" dirty="0">
                <a:effectLst/>
                <a:latin typeface="Times New Roman" panose="02020603050405020304" pitchFamily="18" charset="0"/>
                <a:ea typeface="Microsoft JhengHei" panose="020B0604030504040204" pitchFamily="34" charset="-120"/>
                <a:cs typeface="Times New Roman" panose="02020603050405020304" pitchFamily="18" charset="0"/>
              </a:rPr>
              <a:t>Calculation of bearing capacity by IS code for soils with cohesion and Angle of shearing Resistance:-</a:t>
            </a:r>
            <a:endParaRPr lang="en-IN" sz="2000" u="sng" dirty="0">
              <a:effectLst/>
              <a:latin typeface="Times New Roman" panose="02020603050405020304" pitchFamily="18" charset="0"/>
              <a:ea typeface="Microsoft JhengHei" panose="020B0604030504040204" pitchFamily="34" charset="-120"/>
              <a:cs typeface="Times New Roman" panose="02020603050405020304" pitchFamily="18" charset="0"/>
            </a:endParaRPr>
          </a:p>
          <a:p>
            <a:pPr algn="just">
              <a:lnSpc>
                <a:spcPct val="200000"/>
              </a:lnSpc>
              <a:spcAft>
                <a:spcPts val="800"/>
              </a:spcAft>
            </a:pPr>
            <a:r>
              <a:rPr lang="en-IN"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The following formulae shall be used for calculating ultimate net bearing capacity in the case of strip footing:</a:t>
            </a:r>
          </a:p>
          <a:p>
            <a:pPr marL="342900" lvl="0" indent="-342900" algn="just">
              <a:lnSpc>
                <a:spcPct val="200000"/>
              </a:lnSpc>
              <a:spcAft>
                <a:spcPts val="1440"/>
              </a:spcAft>
              <a:buFont typeface="+mj-lt"/>
              <a:buAutoNum type="romanLcParenBoth"/>
            </a:pPr>
            <a:r>
              <a:rPr lang="en-IN"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In case of general shear failure = </a:t>
            </a:r>
            <a:r>
              <a:rPr lang="en-IN" dirty="0">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rPr>
              <a:t>c </a:t>
            </a:r>
            <a:r>
              <a:rPr lang="en-IN" dirty="0" err="1">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rPr>
              <a:t>NcScDcIc</a:t>
            </a:r>
            <a:r>
              <a:rPr lang="en-IN" baseline="-25000" dirty="0">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rPr>
              <a:t> </a:t>
            </a:r>
            <a:r>
              <a:rPr lang="en-IN" dirty="0">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rPr>
              <a:t> + q (Nq -l)</a:t>
            </a:r>
            <a:r>
              <a:rPr lang="en-IN" dirty="0" err="1">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rPr>
              <a:t>SqDqIq</a:t>
            </a:r>
            <a:r>
              <a:rPr lang="en-IN" dirty="0">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rPr>
              <a:t> + 1/2 Bf N </a:t>
            </a:r>
            <a:r>
              <a:rPr lang="en-IN" dirty="0" err="1">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rPr>
              <a:t>γSyDyIy</a:t>
            </a:r>
            <a:endParaRPr lang="en-IN" dirty="0">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endParaRPr>
          </a:p>
          <a:p>
            <a:pPr marL="342900" lvl="0" indent="-342900" algn="just">
              <a:lnSpc>
                <a:spcPct val="200000"/>
              </a:lnSpc>
              <a:spcAft>
                <a:spcPts val="1085"/>
              </a:spcAft>
              <a:buFont typeface="+mj-lt"/>
              <a:buAutoNum type="romanLcParenBoth"/>
            </a:pPr>
            <a:r>
              <a:rPr lang="en-IN"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In case of local shear failure = </a:t>
            </a:r>
            <a:r>
              <a:rPr lang="en-IN" dirty="0">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rPr>
              <a:t>2/3 	N’ </a:t>
            </a:r>
            <a:r>
              <a:rPr lang="en-IN" dirty="0" err="1">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rPr>
              <a:t>cScDcIc</a:t>
            </a:r>
            <a:r>
              <a:rPr lang="en-IN" dirty="0">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rPr>
              <a:t> + q (</a:t>
            </a:r>
            <a:r>
              <a:rPr lang="en-IN" dirty="0" err="1">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rPr>
              <a:t>N’q</a:t>
            </a:r>
            <a:r>
              <a:rPr lang="en-IN" dirty="0">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rPr>
              <a:t> - l)</a:t>
            </a:r>
            <a:r>
              <a:rPr lang="en-IN" dirty="0" err="1">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rPr>
              <a:t>SqDqIq</a:t>
            </a:r>
            <a:r>
              <a:rPr lang="en-IN" dirty="0">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rPr>
              <a:t> + 1/2 Bf </a:t>
            </a:r>
            <a:r>
              <a:rPr lang="en-IN" dirty="0" err="1">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rPr>
              <a:t>N’γSyDyIy</a:t>
            </a:r>
            <a:endParaRPr lang="en-IN" dirty="0">
              <a:solidFill>
                <a:srgbClr val="FF0000"/>
              </a:solidFill>
              <a:effectLst/>
              <a:latin typeface="Times New Roman" panose="02020603050405020304" pitchFamily="18" charset="0"/>
              <a:ea typeface="Microsoft JhengHei"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408351085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97388-1FC4-4E61-81F3-3252612FA725}"/>
              </a:ext>
            </a:extLst>
          </p:cNvPr>
          <p:cNvSpPr txBox="1"/>
          <p:nvPr/>
        </p:nvSpPr>
        <p:spPr>
          <a:xfrm>
            <a:off x="812800" y="375920"/>
            <a:ext cx="8361680" cy="6065520"/>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C245A7F9-F346-449A-931A-CBD3DD6B3F79}"/>
              </a:ext>
            </a:extLst>
          </p:cNvPr>
          <p:cNvPicPr>
            <a:picLocks noChangeAspect="1"/>
          </p:cNvPicPr>
          <p:nvPr/>
        </p:nvPicPr>
        <p:blipFill rotWithShape="1">
          <a:blip r:embed="rId2">
            <a:extLst>
              <a:ext uri="{28A0092B-C50C-407E-A947-70E740481C1C}">
                <a14:useLocalDpi xmlns:a14="http://schemas.microsoft.com/office/drawing/2010/main" val="0"/>
              </a:ext>
            </a:extLst>
          </a:blip>
          <a:srcRect l="11938" t="-576" r="19135" b="6920"/>
          <a:stretch/>
        </p:blipFill>
        <p:spPr>
          <a:xfrm>
            <a:off x="352900" y="741680"/>
            <a:ext cx="8557421" cy="5232400"/>
          </a:xfrm>
          <a:prstGeom prst="rect">
            <a:avLst/>
          </a:prstGeom>
        </p:spPr>
      </p:pic>
    </p:spTree>
    <p:extLst>
      <p:ext uri="{BB962C8B-B14F-4D97-AF65-F5344CB8AC3E}">
        <p14:creationId xmlns:p14="http://schemas.microsoft.com/office/powerpoint/2010/main" val="191976697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64F7-3759-47A8-825A-FAFDC0CDFEA8}"/>
              </a:ext>
            </a:extLst>
          </p:cNvPr>
          <p:cNvSpPr>
            <a:spLocks noGrp="1"/>
          </p:cNvSpPr>
          <p:nvPr>
            <p:ph type="title"/>
          </p:nvPr>
        </p:nvSpPr>
        <p:spPr/>
        <p:txBody>
          <a:bodyPr>
            <a:normAutofit/>
          </a:bodyPr>
          <a:lstStyle/>
          <a:p>
            <a:r>
              <a:rPr lang="en-IN" sz="3200" b="1" u="sng" dirty="0">
                <a:solidFill>
                  <a:srgbClr val="000000"/>
                </a:solidFill>
                <a:effectLst/>
                <a:latin typeface="Times New Roman" panose="02020603050405020304" pitchFamily="18" charset="0"/>
                <a:cs typeface="Times New Roman" panose="02020603050405020304" pitchFamily="18" charset="0"/>
              </a:rPr>
              <a:t>DEVELOPMENT OF SOFTWARE:</a:t>
            </a:r>
            <a:endParaRPr lang="en-IN" sz="54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65F6F2-F2F8-4FBB-A21D-1FDE64DD6F0F}"/>
              </a:ext>
            </a:extLst>
          </p:cNvPr>
          <p:cNvSpPr>
            <a:spLocks noGrp="1"/>
          </p:cNvSpPr>
          <p:nvPr>
            <p:ph idx="1"/>
          </p:nvPr>
        </p:nvSpPr>
        <p:spPr>
          <a:xfrm>
            <a:off x="677335" y="1504950"/>
            <a:ext cx="8596668" cy="4536413"/>
          </a:xfrm>
        </p:spPr>
        <p:txBody>
          <a:bodyPr/>
          <a:lstStyle/>
          <a:p>
            <a:pPr marL="0" marR="203835" indent="0">
              <a:lnSpc>
                <a:spcPct val="150000"/>
              </a:lnSpc>
              <a:spcAft>
                <a:spcPts val="2570"/>
              </a:spcAft>
              <a:buNone/>
            </a:pPr>
            <a:endParaRPr lang="en-IN" sz="18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endParaRPr>
          </a:p>
          <a:p>
            <a:pPr marL="0" marR="203835" indent="0" algn="just">
              <a:lnSpc>
                <a:spcPct val="150000"/>
              </a:lnSpc>
              <a:spcAft>
                <a:spcPts val="2570"/>
              </a:spcAft>
              <a:buNone/>
            </a:pPr>
            <a:r>
              <a:rPr lang="en-IN" sz="18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 This package has been developed in </a:t>
            </a:r>
            <a:r>
              <a:rPr lang="en-IN" sz="1800" dirty="0">
                <a:solidFill>
                  <a:srgbClr val="C00000"/>
                </a:solidFill>
                <a:effectLst/>
                <a:latin typeface="Times New Roman" panose="02020603050405020304" pitchFamily="18" charset="0"/>
                <a:ea typeface="Microsoft JhengHei" panose="020B0604030504040204" pitchFamily="34" charset="-120"/>
                <a:cs typeface="Times New Roman" panose="02020603050405020304" pitchFamily="18" charset="0"/>
              </a:rPr>
              <a:t>C++ programming </a:t>
            </a:r>
            <a:r>
              <a:rPr lang="en-IN" sz="18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specially using its features and can be run on any personal computer. It is a user-friendly package, which provides necessary guidance on input data at every step.</a:t>
            </a:r>
          </a:p>
        </p:txBody>
      </p:sp>
    </p:spTree>
    <p:extLst>
      <p:ext uri="{BB962C8B-B14F-4D97-AF65-F5344CB8AC3E}">
        <p14:creationId xmlns:p14="http://schemas.microsoft.com/office/powerpoint/2010/main" val="301520775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E657E7-A233-4CB5-B8FB-C58EAF4AFD28}"/>
              </a:ext>
            </a:extLst>
          </p:cNvPr>
          <p:cNvSpPr txBox="1"/>
          <p:nvPr/>
        </p:nvSpPr>
        <p:spPr>
          <a:xfrm>
            <a:off x="305435" y="1928108"/>
            <a:ext cx="9408160" cy="954107"/>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DEVELOPMENT OF C++ PROGRAMME FOR DETERMINATION OF </a:t>
            </a:r>
            <a:r>
              <a:rPr lang="en-IN" sz="2800" b="1" dirty="0">
                <a:solidFill>
                  <a:srgbClr val="C00000"/>
                </a:solidFill>
                <a:latin typeface="Times New Roman" panose="02020603050405020304" pitchFamily="18" charset="0"/>
                <a:cs typeface="Times New Roman" panose="02020603050405020304" pitchFamily="18" charset="0"/>
              </a:rPr>
              <a:t>BEARING CAPACITY OF SOIL </a:t>
            </a:r>
          </a:p>
        </p:txBody>
      </p:sp>
      <p:sp>
        <p:nvSpPr>
          <p:cNvPr id="6" name="TextBox 5">
            <a:extLst>
              <a:ext uri="{FF2B5EF4-FFF2-40B4-BE49-F238E27FC236}">
                <a16:creationId xmlns:a16="http://schemas.microsoft.com/office/drawing/2014/main" id="{95C28462-5A8A-4DD5-8A8D-14821D453CCE}"/>
              </a:ext>
            </a:extLst>
          </p:cNvPr>
          <p:cNvSpPr txBox="1"/>
          <p:nvPr/>
        </p:nvSpPr>
        <p:spPr>
          <a:xfrm>
            <a:off x="1066800" y="2800350"/>
            <a:ext cx="8220076" cy="2897203"/>
          </a:xfrm>
          <a:prstGeom prst="rect">
            <a:avLst/>
          </a:prstGeom>
          <a:noFill/>
        </p:spPr>
        <p:txBody>
          <a:bodyPr wrap="square" rtlCol="0">
            <a:spAutoFit/>
          </a:bodyPr>
          <a:lstStyle/>
          <a:p>
            <a:r>
              <a:rPr lang="en-IN" b="1" dirty="0"/>
              <a:t>                                                                         </a:t>
            </a:r>
            <a:r>
              <a:rPr lang="en-IN" sz="1600" b="1" dirty="0">
                <a:latin typeface="Times New Roman" panose="02020603050405020304" pitchFamily="18" charset="0"/>
                <a:cs typeface="Times New Roman" panose="02020603050405020304" pitchFamily="18" charset="0"/>
              </a:rPr>
              <a:t>by,</a:t>
            </a:r>
          </a:p>
          <a:p>
            <a:r>
              <a:rPr lang="en-IN" sz="1600" dirty="0">
                <a:solidFill>
                  <a:schemeClr val="tx2">
                    <a:lumMod val="50000"/>
                  </a:schemeClr>
                </a:solidFill>
                <a:latin typeface="Times New Roman" panose="02020603050405020304" pitchFamily="18" charset="0"/>
                <a:cs typeface="Times New Roman" panose="02020603050405020304" pitchFamily="18" charset="0"/>
              </a:rPr>
              <a:t>                  </a:t>
            </a:r>
          </a:p>
          <a:p>
            <a:pPr algn="r">
              <a:lnSpc>
                <a:spcPct val="115000"/>
              </a:lnSpc>
              <a:spcAft>
                <a:spcPts val="800"/>
              </a:spcAft>
            </a:pPr>
            <a:r>
              <a:rPr lang="en-IN" sz="1600" dirty="0">
                <a:solidFill>
                  <a:schemeClr val="tx2">
                    <a:lumMod val="50000"/>
                  </a:schemeClr>
                </a:solidFill>
                <a:latin typeface="Times New Roman" panose="02020603050405020304" pitchFamily="18" charset="0"/>
                <a:cs typeface="Times New Roman" panose="02020603050405020304" pitchFamily="18" charset="0"/>
              </a:rPr>
              <a:t> </a:t>
            </a:r>
            <a:r>
              <a:rPr lang="en-IN" sz="1600" b="1" dirty="0">
                <a:solidFill>
                  <a:schemeClr val="tx2">
                    <a:lumMod val="50000"/>
                  </a:schemeClr>
                </a:solidFill>
                <a:effectLst/>
                <a:latin typeface="Times New Roman" panose="02020603050405020304" pitchFamily="18" charset="0"/>
                <a:ea typeface="Microsoft JhengHei" panose="020B0604030504040204" pitchFamily="34" charset="-120"/>
                <a:cs typeface="Times New Roman" panose="02020603050405020304" pitchFamily="18" charset="0"/>
              </a:rPr>
              <a:t>YASHPAL SOLANKI (191111054)</a:t>
            </a:r>
            <a:endParaRPr lang="en-IN" sz="1600" dirty="0">
              <a:solidFill>
                <a:schemeClr val="tx2">
                  <a:lumMod val="50000"/>
                </a:schemeClr>
              </a:solidFill>
              <a:effectLst/>
              <a:latin typeface="Times New Roman" panose="02020603050405020304" pitchFamily="18" charset="0"/>
              <a:ea typeface="Microsoft JhengHei" panose="020B0604030504040204" pitchFamily="34" charset="-120"/>
              <a:cs typeface="Times New Roman" panose="02020603050405020304" pitchFamily="18" charset="0"/>
            </a:endParaRPr>
          </a:p>
          <a:p>
            <a:pPr algn="ctr">
              <a:lnSpc>
                <a:spcPct val="115000"/>
              </a:lnSpc>
              <a:spcAft>
                <a:spcPts val="800"/>
              </a:spcAft>
            </a:pPr>
            <a:r>
              <a:rPr lang="en-IN" sz="1600" b="1" dirty="0">
                <a:solidFill>
                  <a:schemeClr val="tx2">
                    <a:lumMod val="50000"/>
                  </a:schemeClr>
                </a:solidFill>
                <a:effectLst/>
                <a:latin typeface="Times New Roman" panose="02020603050405020304" pitchFamily="18" charset="0"/>
                <a:ea typeface="Microsoft JhengHei" panose="020B0604030504040204" pitchFamily="34" charset="-120"/>
                <a:cs typeface="Times New Roman" panose="02020603050405020304" pitchFamily="18" charset="0"/>
              </a:rPr>
              <a:t>                                                                                             PRIYOM GUPTA(191111060)</a:t>
            </a:r>
            <a:endParaRPr lang="en-IN" sz="1600" dirty="0">
              <a:solidFill>
                <a:schemeClr val="tx2">
                  <a:lumMod val="50000"/>
                </a:schemeClr>
              </a:solidFill>
              <a:effectLst/>
              <a:latin typeface="Times New Roman" panose="02020603050405020304" pitchFamily="18" charset="0"/>
              <a:ea typeface="Microsoft JhengHei" panose="020B0604030504040204" pitchFamily="34" charset="-120"/>
              <a:cs typeface="Times New Roman" panose="02020603050405020304" pitchFamily="18" charset="0"/>
            </a:endParaRPr>
          </a:p>
          <a:p>
            <a:pPr algn="ctr">
              <a:lnSpc>
                <a:spcPct val="115000"/>
              </a:lnSpc>
              <a:spcAft>
                <a:spcPts val="800"/>
              </a:spcAft>
            </a:pPr>
            <a:r>
              <a:rPr lang="en-IN" sz="1600" b="1" dirty="0">
                <a:solidFill>
                  <a:schemeClr val="tx2">
                    <a:lumMod val="50000"/>
                  </a:schemeClr>
                </a:solidFill>
                <a:effectLst/>
                <a:latin typeface="Times New Roman" panose="02020603050405020304" pitchFamily="18" charset="0"/>
                <a:ea typeface="Microsoft JhengHei" panose="020B0604030504040204" pitchFamily="34" charset="-120"/>
                <a:cs typeface="Times New Roman" panose="02020603050405020304" pitchFamily="18" charset="0"/>
              </a:rPr>
              <a:t>                                                                                            AMAN KUMAR (191111063)  </a:t>
            </a:r>
          </a:p>
          <a:p>
            <a:pPr algn="ctr">
              <a:lnSpc>
                <a:spcPct val="115000"/>
              </a:lnSpc>
              <a:spcAft>
                <a:spcPts val="800"/>
              </a:spcAft>
            </a:pPr>
            <a:r>
              <a:rPr lang="en-IN" sz="1600" b="1"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p>
          <a:p>
            <a:r>
              <a:rPr lang="en-IN" sz="1600" b="1" dirty="0">
                <a:latin typeface="Times New Roman" panose="02020603050405020304" pitchFamily="18" charset="0"/>
                <a:cs typeface="Times New Roman" panose="02020603050405020304" pitchFamily="18" charset="0"/>
              </a:rPr>
              <a:t> Supervisor:</a:t>
            </a:r>
          </a:p>
          <a:p>
            <a:r>
              <a:rPr lang="en-IN" sz="1600" dirty="0">
                <a:solidFill>
                  <a:srgbClr val="002060"/>
                </a:solidFill>
                <a:latin typeface="Times New Roman" panose="02020603050405020304" pitchFamily="18" charset="0"/>
                <a:cs typeface="Times New Roman" panose="02020603050405020304" pitchFamily="18" charset="0"/>
              </a:rPr>
              <a:t> </a:t>
            </a:r>
            <a:r>
              <a:rPr lang="en-IN" sz="1600" b="1" dirty="0">
                <a:solidFill>
                  <a:srgbClr val="002060"/>
                </a:solidFill>
                <a:latin typeface="Times New Roman" panose="02020603050405020304" pitchFamily="18" charset="0"/>
                <a:cs typeface="Times New Roman" panose="02020603050405020304" pitchFamily="18" charset="0"/>
              </a:rPr>
              <a:t>DR. RAKESH KUMAR </a:t>
            </a:r>
          </a:p>
          <a:p>
            <a:r>
              <a:rPr lang="en-IN" sz="1600" dirty="0">
                <a:solidFill>
                  <a:srgbClr val="002060"/>
                </a:solidFill>
                <a:latin typeface="Times New Roman" panose="02020603050405020304" pitchFamily="18" charset="0"/>
                <a:cs typeface="Times New Roman" panose="02020603050405020304" pitchFamily="18" charset="0"/>
              </a:rPr>
              <a:t> (Associate Professor – Civil Engineering Department)</a:t>
            </a:r>
          </a:p>
        </p:txBody>
      </p:sp>
      <p:pic>
        <p:nvPicPr>
          <p:cNvPr id="7" name="Picture 6">
            <a:extLst>
              <a:ext uri="{FF2B5EF4-FFF2-40B4-BE49-F238E27FC236}">
                <a16:creationId xmlns:a16="http://schemas.microsoft.com/office/drawing/2014/main" id="{6BF9A157-6BA8-4981-A607-F11496C2ED1C}"/>
              </a:ext>
            </a:extLst>
          </p:cNvPr>
          <p:cNvPicPr>
            <a:picLocks noChangeAspect="1"/>
          </p:cNvPicPr>
          <p:nvPr/>
        </p:nvPicPr>
        <p:blipFill rotWithShape="1">
          <a:blip r:embed="rId2">
            <a:extLst>
              <a:ext uri="{28A0092B-C50C-407E-A947-70E740481C1C}">
                <a14:useLocalDpi xmlns:a14="http://schemas.microsoft.com/office/drawing/2010/main" val="0"/>
              </a:ext>
            </a:extLst>
          </a:blip>
          <a:srcRect l="27006" t="4984" r="31867" b="11236"/>
          <a:stretch/>
        </p:blipFill>
        <p:spPr bwMode="auto">
          <a:xfrm>
            <a:off x="4246245" y="71466"/>
            <a:ext cx="1711468" cy="16325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5930265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24DB65-60F4-4C91-9814-D2A8C5A8CB04}"/>
              </a:ext>
            </a:extLst>
          </p:cNvPr>
          <p:cNvSpPr txBox="1"/>
          <p:nvPr/>
        </p:nvSpPr>
        <p:spPr>
          <a:xfrm>
            <a:off x="558800" y="0"/>
            <a:ext cx="8483600" cy="7067448"/>
          </a:xfrm>
          <a:prstGeom prst="rect">
            <a:avLst/>
          </a:prstGeom>
          <a:noFill/>
        </p:spPr>
        <p:txBody>
          <a:bodyPr wrap="square" rtlCol="0">
            <a:spAutoFit/>
          </a:bodyPr>
          <a:lstStyle/>
          <a:p>
            <a:pPr algn="ctr">
              <a:lnSpc>
                <a:spcPct val="107000"/>
              </a:lnSpc>
              <a:spcAft>
                <a:spcPts val="800"/>
              </a:spcAft>
            </a:pPr>
            <a:r>
              <a:rPr lang="en-IN" sz="1800" b="1" u="sng" dirty="0">
                <a:solidFill>
                  <a:srgbClr val="C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C++ PROGRAMME</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#include &lt;iostream&gt;</a:t>
            </a:r>
            <a:r>
              <a:rPr lang="en-IN" sz="1200" b="1"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#include &lt;</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cmath</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&gt;</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using namespace std;</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int main() {</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double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c,phi</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&lt;&lt;"Input value of c: ";</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cin</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&gt;&gt;c;</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&lt;&lt;"Input value of phi: ";</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cin</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&gt;&gt;phi;</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double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deg</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=M_PI/180;</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double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phi_d</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=phi/2;</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phi=phi*</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deg</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phi_d</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deg</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phi_d</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double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N_phi</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=tan(45*</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deg</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phi_d</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N_phi</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N_phi</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N_phi</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double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N_q</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N_phi</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*exp(M_PI*tan(phi));</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N_q</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"&lt;&lt;</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N_q</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endl</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double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N_gamma</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=2*(tan(phi))*(</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N_q</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+1);</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endParaRPr lang="en-IN" dirty="0"/>
          </a:p>
        </p:txBody>
      </p:sp>
    </p:spTree>
    <p:extLst>
      <p:ext uri="{BB962C8B-B14F-4D97-AF65-F5344CB8AC3E}">
        <p14:creationId xmlns:p14="http://schemas.microsoft.com/office/powerpoint/2010/main" val="244991429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05410-7F2E-4190-991D-02E9B9C07803}"/>
              </a:ext>
            </a:extLst>
          </p:cNvPr>
          <p:cNvSpPr txBox="1"/>
          <p:nvPr/>
        </p:nvSpPr>
        <p:spPr>
          <a:xfrm>
            <a:off x="762000" y="365760"/>
            <a:ext cx="9133840" cy="6884833"/>
          </a:xfrm>
          <a:prstGeom prst="rect">
            <a:avLst/>
          </a:prstGeom>
          <a:noFill/>
        </p:spPr>
        <p:txBody>
          <a:bodyPr wrap="square" rtlCol="0">
            <a:spAutoFit/>
          </a:bodyPr>
          <a:lstStyle/>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double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N_c</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 (1/tan(phi))*(</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N_q</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-1);</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N_c</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N_c</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endl</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N_gamma</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N_gamma</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endl</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string s;</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&lt;&lt;"Input type of footing: ";</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cin</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&gt;&gt;s;</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double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s_c,s_q,s_gamma</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double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b,gamma,w,d,alpha</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&lt;&lt;"Input value of b:";</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cin</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&gt;&gt;b;</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&lt;&lt;"Input value of gamma:";</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cin</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&gt;&gt;gamma;</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&lt;&lt;"Input value of w:";</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cin</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&gt;&gt;w;</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&lt;&lt;"Input value of d:";</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2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cin</a:t>
            </a: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&gt;&gt;d;</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2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2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endParaRPr lang="en-IN" sz="11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spTree>
    <p:extLst>
      <p:ext uri="{BB962C8B-B14F-4D97-AF65-F5344CB8AC3E}">
        <p14:creationId xmlns:p14="http://schemas.microsoft.com/office/powerpoint/2010/main" val="134168709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38391F-F37C-4247-9010-A65690DF200F}"/>
              </a:ext>
            </a:extLst>
          </p:cNvPr>
          <p:cNvSpPr txBox="1"/>
          <p:nvPr/>
        </p:nvSpPr>
        <p:spPr>
          <a:xfrm>
            <a:off x="213360" y="0"/>
            <a:ext cx="8879840" cy="6976782"/>
          </a:xfrm>
          <a:prstGeom prst="rect">
            <a:avLst/>
          </a:prstGeom>
          <a:noFill/>
        </p:spPr>
        <p:txBody>
          <a:bodyPr wrap="square" rtlCol="0">
            <a:spAutoFit/>
          </a:bodyPr>
          <a:lstStyle/>
          <a:p>
            <a:pPr marL="457200">
              <a:lnSpc>
                <a:spcPct val="115000"/>
              </a:lnSpc>
              <a:spcAft>
                <a:spcPts val="800"/>
              </a:spcAft>
            </a:pP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&lt;&lt;"Input value of alpha:";</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cin</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&gt;&gt;alpha;</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cin</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&gt;&gt;b&gt;&gt;gamma&gt;&gt;w&gt;&gt;d&gt;&gt;alpha;</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double q=gamma*d;</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double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qu</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if(s=="strip"){</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=1.00;</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=1.00;</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=1.00;}</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else if(s=="rectangle"){</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double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b,l</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&lt;&lt;"Input value of b:";</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cin</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&gt;&gt;b;</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&lt;&lt;"Input value of l:";</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cin</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&gt;&gt;l;</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=1+0.2*(double (b)/double (l));</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=1+0.2*(double (b)/double (l));</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=1-0.4*(double (b)/double (l));</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spTree>
    <p:extLst>
      <p:ext uri="{BB962C8B-B14F-4D97-AF65-F5344CB8AC3E}">
        <p14:creationId xmlns:p14="http://schemas.microsoft.com/office/powerpoint/2010/main" val="190265941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F7AFE3-226E-45C2-898A-CC25C6C7828D}"/>
              </a:ext>
            </a:extLst>
          </p:cNvPr>
          <p:cNvSpPr txBox="1"/>
          <p:nvPr/>
        </p:nvSpPr>
        <p:spPr>
          <a:xfrm>
            <a:off x="132080" y="0"/>
            <a:ext cx="8595360" cy="6346866"/>
          </a:xfrm>
          <a:prstGeom prst="rect">
            <a:avLst/>
          </a:prstGeom>
          <a:noFill/>
        </p:spPr>
        <p:txBody>
          <a:bodyPr wrap="square" rtlCol="0">
            <a:spAutoFit/>
          </a:bodyPr>
          <a:lstStyle/>
          <a:p>
            <a:pPr marL="457200">
              <a:lnSpc>
                <a:spcPct val="115000"/>
              </a:lnSpc>
              <a:spcAft>
                <a:spcPts val="800"/>
              </a:spcAft>
            </a:pP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else if(s=="square"){</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=1.30;</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=1.20;</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=0.80;</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else if(s=="circle"){</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=1.30;</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=1.20;</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=0.60;</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 "&lt;&lt;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 "&lt;&lt;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endl</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double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dc,ic,dq,iq,d_gamma,i_gamma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dc=(1+0.2*(d/b)*sqrt(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N_phi</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=(1+0.1*(d/b)*sqrt(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N_phi</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=pow((1-(alpha/90)),2);</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57200">
              <a:lnSpc>
                <a:spcPct val="115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=pow((1-(alpha/(phi/</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deg</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))),2);</a:t>
            </a:r>
            <a:endParaRPr lang="en-IN" sz="1400" dirty="0"/>
          </a:p>
        </p:txBody>
      </p:sp>
    </p:spTree>
    <p:extLst>
      <p:ext uri="{BB962C8B-B14F-4D97-AF65-F5344CB8AC3E}">
        <p14:creationId xmlns:p14="http://schemas.microsoft.com/office/powerpoint/2010/main" val="58235665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C5623F-38C0-40A9-99CC-DAB3281012DD}"/>
              </a:ext>
            </a:extLst>
          </p:cNvPr>
          <p:cNvSpPr txBox="1"/>
          <p:nvPr/>
        </p:nvSpPr>
        <p:spPr>
          <a:xfrm>
            <a:off x="1209040" y="1036319"/>
            <a:ext cx="6289040" cy="5926431"/>
          </a:xfrm>
          <a:prstGeom prst="rect">
            <a:avLst/>
          </a:prstGeom>
          <a:noFill/>
        </p:spPr>
        <p:txBody>
          <a:bodyPr wrap="square" rtlCol="0">
            <a:spAutoFit/>
          </a:bodyPr>
          <a:lstStyle/>
          <a:p>
            <a:pPr marL="457200">
              <a:lnSpc>
                <a:spcPct val="115000"/>
              </a:lnSpc>
              <a:spcAft>
                <a:spcPts val="800"/>
              </a:spcAft>
            </a:pP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&lt;&lt;dc&lt;&lt;" "&lt;&lt;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 "&lt;&lt;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 "&lt;&lt;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 "&lt;&lt;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 "&lt;&lt;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endl</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if(phi&lt;28*</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deg</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if(phi&lt;10*</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deg</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=1;d_gamma=1;}</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qu</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((c*</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*dc*</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))+(q*(N_q-1)*</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)+(b*gamma*</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*w/(2.0));</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else if(phi&gt;=28*</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deg</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and phi&lt;36*</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deg</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double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qu_l</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 ((c*</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*dc*</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))+(q*(N_q-1)*</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)+(b*gamma*</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*w/(2.0));</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double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qu_u</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=(c*</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*dc*</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ic</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)+(q*(N_q-1)*</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iq</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)+(b*gamma*</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i_gamma</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*w/(2.0));</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qu</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qu_l</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*((phi/</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deg</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-28)/(36-28)) + </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qu_u</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*((36-phi/</a:t>
            </a:r>
            <a:r>
              <a:rPr lang="en-IN" sz="14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deg</a:t>
            </a: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)/(36-28));</a:t>
            </a: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4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p>
          <a:p>
            <a:pPr>
              <a:lnSpc>
                <a:spcPct val="107000"/>
              </a:lnSpc>
              <a:spcAft>
                <a:spcPts val="800"/>
              </a:spcAft>
            </a:pPr>
            <a:endParaRPr lang="en-IN" sz="1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spTree>
    <p:extLst>
      <p:ext uri="{BB962C8B-B14F-4D97-AF65-F5344CB8AC3E}">
        <p14:creationId xmlns:p14="http://schemas.microsoft.com/office/powerpoint/2010/main" val="110487206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574F9-6A06-4E78-B192-18EE12DC2617}"/>
              </a:ext>
            </a:extLst>
          </p:cNvPr>
          <p:cNvSpPr txBox="1"/>
          <p:nvPr/>
        </p:nvSpPr>
        <p:spPr>
          <a:xfrm>
            <a:off x="589280" y="152400"/>
            <a:ext cx="8554720" cy="6129114"/>
          </a:xfrm>
          <a:prstGeom prst="rect">
            <a:avLst/>
          </a:prstGeom>
          <a:noFill/>
        </p:spPr>
        <p:txBody>
          <a:bodyPr wrap="square" rtlCol="0">
            <a:spAutoFit/>
          </a:bodyPr>
          <a:lstStyle/>
          <a:p>
            <a:pPr>
              <a:lnSpc>
                <a:spcPct val="107000"/>
              </a:lnSpc>
              <a:spcAft>
                <a:spcPts val="800"/>
              </a:spcAft>
            </a:pP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else</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qu</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N_c</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s_c</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*dc*</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ic</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)+(q*(N_q-1)*</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s_q</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dq</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iq</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)+(b*gamma*</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N_gamma</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s_gamma</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d_gamma</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i_gamma</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*w/(2.0));</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double f;</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&lt;&lt;"input value of f: ";</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cin</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&gt;&gt;f;</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double </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qs</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qs</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 (</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qu</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/f) + (gamma*d)	;</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&lt;&lt;"net ultimate bearing capacity of soil: "&lt;&lt;</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qu</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endl</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cout</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&lt;&lt;"safe bearing capacity of soil: "&lt;&lt;</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qs</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&lt;&lt;</a:t>
            </a:r>
            <a:r>
              <a:rPr lang="en-IN" sz="1800" dirty="0" err="1">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endl</a:t>
            </a: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07000"/>
              </a:lnSpc>
              <a:spcAft>
                <a:spcPts val="800"/>
              </a:spcAft>
            </a:pPr>
            <a:r>
              <a:rPr lang="en-IN" sz="1800"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r>
              <a:rPr lang="en-IN" sz="1800" dirty="0">
                <a:solidFill>
                  <a:srgbClr val="002060"/>
                </a:solidFill>
                <a:effectLst/>
                <a:latin typeface="Times New Roman" panose="02020603050405020304" pitchFamily="18" charset="0"/>
                <a:ea typeface="Microsoft JhengHei" panose="020B0604030504040204" pitchFamily="34" charset="-120"/>
              </a:rPr>
              <a:t>	return 0;</a:t>
            </a:r>
            <a:br>
              <a:rPr lang="en-IN" sz="1800" dirty="0">
                <a:solidFill>
                  <a:srgbClr val="002060"/>
                </a:solidFill>
                <a:effectLst/>
                <a:latin typeface="Times New Roman" panose="02020603050405020304" pitchFamily="18" charset="0"/>
                <a:ea typeface="Microsoft JhengHei" panose="020B0604030504040204" pitchFamily="34" charset="-120"/>
              </a:rPr>
            </a:br>
            <a:endParaRPr lang="en-IN" dirty="0"/>
          </a:p>
        </p:txBody>
      </p:sp>
    </p:spTree>
    <p:extLst>
      <p:ext uri="{BB962C8B-B14F-4D97-AF65-F5344CB8AC3E}">
        <p14:creationId xmlns:p14="http://schemas.microsoft.com/office/powerpoint/2010/main" val="93317791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42B0-1E6B-4A83-85D6-F44A65E5CB98}"/>
              </a:ext>
            </a:extLst>
          </p:cNvPr>
          <p:cNvSpPr>
            <a:spLocks noGrp="1"/>
          </p:cNvSpPr>
          <p:nvPr>
            <p:ph type="title"/>
          </p:nvPr>
        </p:nvSpPr>
        <p:spPr>
          <a:xfrm>
            <a:off x="677335" y="213360"/>
            <a:ext cx="8676215" cy="873760"/>
          </a:xfrm>
        </p:spPr>
        <p:txBody>
          <a:bodyPr>
            <a:normAutofit/>
          </a:bodyPr>
          <a:lstStyle/>
          <a:p>
            <a:r>
              <a:rPr lang="en-IN" sz="2800" b="1" u="sng" dirty="0">
                <a:solidFill>
                  <a:schemeClr val="tx1"/>
                </a:solidFill>
                <a:latin typeface="Times New Roman" panose="02020603050405020304" pitchFamily="18" charset="0"/>
                <a:cs typeface="Times New Roman" panose="02020603050405020304" pitchFamily="18" charset="0"/>
              </a:rPr>
              <a:t>Compilation and Execution:</a:t>
            </a:r>
          </a:p>
        </p:txBody>
      </p:sp>
      <p:sp>
        <p:nvSpPr>
          <p:cNvPr id="3" name="Content Placeholder 2">
            <a:extLst>
              <a:ext uri="{FF2B5EF4-FFF2-40B4-BE49-F238E27FC236}">
                <a16:creationId xmlns:a16="http://schemas.microsoft.com/office/drawing/2014/main" id="{59BB95A1-A6E0-4D62-B072-3D9428B55AF1}"/>
              </a:ext>
            </a:extLst>
          </p:cNvPr>
          <p:cNvSpPr>
            <a:spLocks noGrp="1"/>
          </p:cNvSpPr>
          <p:nvPr>
            <p:ph idx="1"/>
          </p:nvPr>
        </p:nvSpPr>
        <p:spPr>
          <a:xfrm>
            <a:off x="677335" y="1087120"/>
            <a:ext cx="7633545" cy="5557520"/>
          </a:xfrm>
        </p:spPr>
        <p:txBody>
          <a:bodyPr>
            <a:normAutofit/>
          </a:bodyPr>
          <a:lstStyle/>
          <a:p>
            <a:pPr marL="457200" lvl="1" indent="0" algn="just">
              <a:lnSpc>
                <a:spcPct val="150000"/>
              </a:lnSpc>
              <a:buNone/>
            </a:pPr>
            <a:r>
              <a:rPr lang="en-IN" sz="1800" b="1" dirty="0">
                <a:solidFill>
                  <a:srgbClr val="002060"/>
                </a:solidFill>
                <a:latin typeface="Times New Roman" panose="02020603050405020304" pitchFamily="18" charset="0"/>
                <a:ea typeface="Microsoft JhengHei" panose="020B0604030504040204" pitchFamily="34" charset="-120"/>
                <a:cs typeface="Microsoft JhengHei" panose="020B0604030504040204" pitchFamily="34" charset="-120"/>
              </a:rPr>
              <a:t>C</a:t>
            </a:r>
            <a:r>
              <a:rPr lang="en-IN" sz="1800" b="1"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ompilation:</a:t>
            </a:r>
          </a:p>
          <a:p>
            <a:pPr marL="457200" lvl="1" indent="0" algn="just">
              <a:lnSpc>
                <a:spcPct val="150000"/>
              </a:lnSpc>
              <a:buNone/>
            </a:pPr>
            <a:r>
              <a:rPr lang="en-IN" dirty="0">
                <a:solidFill>
                  <a:srgbClr val="0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This is an important step in constructing a program. In compilation, compiler links the library files with the source code and verifies each and every line of code. If any mistake or error is found, it will inform you to make corrections. If there are no errors, it translates the source code into machine readable object file with an extension </a:t>
            </a:r>
            <a:r>
              <a:rPr lang="en-IN" dirty="0">
                <a:solidFill>
                  <a:srgbClr val="FF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a:t>
            </a:r>
            <a:r>
              <a:rPr lang="en-IN" dirty="0" err="1">
                <a:solidFill>
                  <a:srgbClr val="FF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obj</a:t>
            </a:r>
            <a:endParaRPr lang="en-IN" dirty="0">
              <a:solidFill>
                <a:srgbClr val="FF0000"/>
              </a:solidFill>
              <a:effectLst/>
              <a:latin typeface="Times New Roman" panose="02020603050405020304" pitchFamily="18" charset="0"/>
              <a:ea typeface="Microsoft JhengHei" panose="020B0604030504040204" pitchFamily="34" charset="-120"/>
              <a:cs typeface="Microsoft JhengHei" panose="020B0604030504040204" pitchFamily="34" charset="-120"/>
            </a:endParaRPr>
          </a:p>
          <a:p>
            <a:pPr marL="457200" lvl="1" indent="0" algn="just">
              <a:lnSpc>
                <a:spcPct val="150000"/>
              </a:lnSpc>
              <a:buNone/>
            </a:pPr>
            <a:r>
              <a:rPr lang="en-IN" sz="1800" b="1" dirty="0">
                <a:solidFill>
                  <a:srgbClr val="002060"/>
                </a:solidFill>
                <a:effectLst/>
                <a:latin typeface="Times New Roman" panose="02020603050405020304" pitchFamily="18" charset="0"/>
                <a:ea typeface="Microsoft JhengHei" panose="020B0604030504040204" pitchFamily="34" charset="-120"/>
                <a:cs typeface="Microsoft JhengHei" panose="020B0604030504040204" pitchFamily="34" charset="-120"/>
              </a:rPr>
              <a:t>Execution:</a:t>
            </a:r>
          </a:p>
          <a:p>
            <a:pPr marL="457200" lvl="1" indent="0" algn="just">
              <a:lnSpc>
                <a:spcPct val="150000"/>
              </a:lnSpc>
              <a:buNone/>
            </a:pPr>
            <a:r>
              <a:rPr lang="en-IN" dirty="0">
                <a:solidFill>
                  <a:srgbClr val="0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This is the final step of construction of a C++ Program. In this stage, the object file becomes an executable file with extension </a:t>
            </a:r>
            <a:r>
              <a:rPr lang="en-IN" dirty="0">
                <a:solidFill>
                  <a:srgbClr val="FF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.exe</a:t>
            </a:r>
            <a:r>
              <a:rPr lang="en-IN" dirty="0">
                <a:solidFill>
                  <a:srgbClr val="0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 Once the program becomes an executable file, the program has an independent existence. This means, you can run your application without the help of any compiler or IDE.</a:t>
            </a:r>
            <a:endParaRPr lang="en-IN"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405139" indent="0" algn="just">
              <a:lnSpc>
                <a:spcPct val="150000"/>
              </a:lnSpc>
              <a:spcAft>
                <a:spcPts val="800"/>
              </a:spcAft>
              <a:buNone/>
            </a:pPr>
            <a:endParaRPr lang="en-IN" sz="24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endParaRPr lang="en-IN" dirty="0"/>
          </a:p>
        </p:txBody>
      </p:sp>
    </p:spTree>
    <p:extLst>
      <p:ext uri="{BB962C8B-B14F-4D97-AF65-F5344CB8AC3E}">
        <p14:creationId xmlns:p14="http://schemas.microsoft.com/office/powerpoint/2010/main" val="225010771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5458-19C9-4BA3-B682-556FED18B4F5}"/>
              </a:ext>
            </a:extLst>
          </p:cNvPr>
          <p:cNvSpPr>
            <a:spLocks noGrp="1"/>
          </p:cNvSpPr>
          <p:nvPr>
            <p:ph type="title"/>
          </p:nvPr>
        </p:nvSpPr>
        <p:spPr>
          <a:xfrm>
            <a:off x="677335" y="409575"/>
            <a:ext cx="8628590" cy="640742"/>
          </a:xfrm>
        </p:spPr>
        <p:txBody>
          <a:bodyPr>
            <a:normAutofit/>
          </a:bodyPr>
          <a:lstStyle/>
          <a:p>
            <a:r>
              <a:rPr lang="en-IN" sz="2800" b="1" u="sng" dirty="0">
                <a:solidFill>
                  <a:schemeClr val="tx1">
                    <a:lumMod val="85000"/>
                    <a:lumOff val="15000"/>
                  </a:schemeClr>
                </a:solidFill>
                <a:effectLst/>
                <a:latin typeface="Times New Roman" panose="02020603050405020304" pitchFamily="18" charset="0"/>
                <a:ea typeface="Microsoft JhengHei" panose="020B0604030504040204" pitchFamily="34" charset="-120"/>
              </a:rPr>
              <a:t>ADVANTAGES OF C++ LANGUAGE:</a:t>
            </a:r>
            <a:endParaRPr lang="en-IN" sz="4800" b="1" u="sng"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1ACC0AEB-1112-4CA1-AEA2-9AED5E712DAA}"/>
              </a:ext>
            </a:extLst>
          </p:cNvPr>
          <p:cNvSpPr>
            <a:spLocks noGrp="1"/>
          </p:cNvSpPr>
          <p:nvPr>
            <p:ph idx="1"/>
          </p:nvPr>
        </p:nvSpPr>
        <p:spPr>
          <a:xfrm>
            <a:off x="1137920" y="1920240"/>
            <a:ext cx="7081520" cy="4145280"/>
          </a:xfrm>
        </p:spPr>
        <p:txBody>
          <a:bodyPr/>
          <a:lstStyle/>
          <a:p>
            <a:pPr>
              <a:lnSpc>
                <a:spcPct val="150000"/>
              </a:lnSpc>
              <a:buFont typeface="Wingdings" panose="05000000000000000000" pitchFamily="2" charset="2"/>
              <a:buChar char="q"/>
            </a:pPr>
            <a:r>
              <a:rPr lang="en-IN" sz="18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C++ is a highly portable language</a:t>
            </a:r>
          </a:p>
          <a:p>
            <a:pPr>
              <a:lnSpc>
                <a:spcPct val="150000"/>
              </a:lnSpc>
              <a:buFont typeface="Wingdings" panose="05000000000000000000" pitchFamily="2" charset="2"/>
              <a:buChar char="q"/>
            </a:pPr>
            <a:r>
              <a:rPr lang="en-IN" sz="18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C++ gives the user complete control over memory management</a:t>
            </a:r>
            <a:endParaRPr lang="en-IN"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endParaRPr>
          </a:p>
          <a:p>
            <a:pPr>
              <a:lnSpc>
                <a:spcPct val="150000"/>
              </a:lnSpc>
              <a:buFont typeface="Wingdings" panose="05000000000000000000" pitchFamily="2" charset="2"/>
              <a:buChar char="q"/>
            </a:pPr>
            <a:r>
              <a:rPr lang="en-IN" sz="18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It is useful for the low-level programming language and very efficient for general purpose.</a:t>
            </a:r>
            <a:endParaRPr lang="en-IN"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endParaRPr>
          </a:p>
          <a:p>
            <a:pPr>
              <a:lnSpc>
                <a:spcPct val="150000"/>
              </a:lnSpc>
              <a:buFont typeface="Wingdings" panose="05000000000000000000" pitchFamily="2" charset="2"/>
              <a:buChar char="q"/>
            </a:pPr>
            <a:r>
              <a:rPr lang="en-IN" sz="18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C++ is an object-oriented programming language and includes which allow code reusability and makes programs very maintainable.</a:t>
            </a:r>
          </a:p>
          <a:p>
            <a:endParaRPr lang="en-IN" sz="1800" dirty="0">
              <a:solidFill>
                <a:srgbClr val="000000"/>
              </a:solidFill>
              <a:effectLst/>
              <a:latin typeface="Times New Roman" panose="02020603050405020304" pitchFamily="18" charset="0"/>
              <a:ea typeface="Microsoft JhengHei" panose="020B0604030504040204" pitchFamily="34" charset="-120"/>
            </a:endParaRPr>
          </a:p>
          <a:p>
            <a:endParaRPr lang="en-IN" dirty="0">
              <a:solidFill>
                <a:srgbClr val="000000"/>
              </a:solidFill>
              <a:latin typeface="Times New Roman" panose="02020603050405020304" pitchFamily="18" charset="0"/>
              <a:ea typeface="Microsoft JhengHei" panose="020B0604030504040204" pitchFamily="34" charset="-120"/>
            </a:endParaRPr>
          </a:p>
          <a:p>
            <a:pPr marL="0" indent="0">
              <a:buNone/>
            </a:pPr>
            <a:endParaRPr lang="en-IN" dirty="0"/>
          </a:p>
        </p:txBody>
      </p:sp>
    </p:spTree>
    <p:extLst>
      <p:ext uri="{BB962C8B-B14F-4D97-AF65-F5344CB8AC3E}">
        <p14:creationId xmlns:p14="http://schemas.microsoft.com/office/powerpoint/2010/main" val="378538096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A2D3-6D0D-4E25-A93F-EE1871E48BF5}"/>
              </a:ext>
            </a:extLst>
          </p:cNvPr>
          <p:cNvSpPr>
            <a:spLocks noGrp="1"/>
          </p:cNvSpPr>
          <p:nvPr>
            <p:ph type="title"/>
          </p:nvPr>
        </p:nvSpPr>
        <p:spPr>
          <a:xfrm>
            <a:off x="677335" y="193040"/>
            <a:ext cx="8596668" cy="623597"/>
          </a:xfrm>
          <a:solidFill>
            <a:schemeClr val="accent6">
              <a:lumMod val="60000"/>
              <a:lumOff val="40000"/>
            </a:schemeClr>
          </a:solidFill>
        </p:spPr>
        <p:txBody>
          <a:bodyPr>
            <a:normAutofit/>
          </a:bodyPr>
          <a:lstStyle/>
          <a:p>
            <a:r>
              <a:rPr lang="en-IN" sz="2800" b="1" dirty="0">
                <a:solidFill>
                  <a:srgbClr val="002060"/>
                </a:solidFill>
                <a:effectLst/>
                <a:latin typeface="Times New Roman" panose="02020603050405020304" pitchFamily="18" charset="0"/>
                <a:ea typeface="Microsoft JhengHei" panose="020B0604030504040204" pitchFamily="34" charset="-120"/>
              </a:rPr>
              <a:t>                                  CONCLUSION</a:t>
            </a:r>
            <a:endParaRPr lang="en-IN" sz="2800" dirty="0">
              <a:solidFill>
                <a:srgbClr val="002060"/>
              </a:solidFill>
            </a:endParaRPr>
          </a:p>
        </p:txBody>
      </p:sp>
      <p:sp>
        <p:nvSpPr>
          <p:cNvPr id="3" name="Content Placeholder 2">
            <a:extLst>
              <a:ext uri="{FF2B5EF4-FFF2-40B4-BE49-F238E27FC236}">
                <a16:creationId xmlns:a16="http://schemas.microsoft.com/office/drawing/2014/main" id="{F43DD80D-4FA3-4809-A5B4-57313CA5B484}"/>
              </a:ext>
            </a:extLst>
          </p:cNvPr>
          <p:cNvSpPr>
            <a:spLocks noGrp="1"/>
          </p:cNvSpPr>
          <p:nvPr>
            <p:ph idx="1"/>
          </p:nvPr>
        </p:nvSpPr>
        <p:spPr>
          <a:xfrm>
            <a:off x="833120" y="1330960"/>
            <a:ext cx="8440883" cy="5811520"/>
          </a:xfrm>
        </p:spPr>
        <p:txBody>
          <a:bodyPr/>
          <a:lstStyle/>
          <a:p>
            <a:pPr>
              <a:lnSpc>
                <a:spcPct val="150000"/>
              </a:lnSpc>
              <a:buFont typeface="Courier New" panose="02070309020205020404" pitchFamily="49" charset="0"/>
              <a:buChar char="o"/>
            </a:pPr>
            <a:r>
              <a:rPr lang="en-IN" sz="1800" dirty="0">
                <a:solidFill>
                  <a:srgbClr val="000000"/>
                </a:solidFill>
                <a:effectLst/>
                <a:latin typeface="Times New Roman" panose="02020603050405020304" pitchFamily="18" charset="0"/>
                <a:ea typeface="Microsoft JhengHei" panose="020B0604030504040204" pitchFamily="34" charset="-120"/>
              </a:rPr>
              <a:t>The analysis of test data for calculation of bearing capacity of soil </a:t>
            </a:r>
            <a:r>
              <a:rPr lang="en-IN" sz="1800" dirty="0">
                <a:solidFill>
                  <a:srgbClr val="0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of shallow foundation under varying condition requires references to various IS codes, graphs and tables. The work becomes tedious and consumes lot of time of Civil Engineers and Architects.</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a:lnSpc>
                <a:spcPct val="150000"/>
              </a:lnSpc>
              <a:buFont typeface="Courier New" panose="02070309020205020404" pitchFamily="49" charset="0"/>
              <a:buChar char="o"/>
            </a:pPr>
            <a:r>
              <a:rPr lang="en-IN" sz="1800" dirty="0">
                <a:solidFill>
                  <a:srgbClr val="000000"/>
                </a:solidFill>
                <a:effectLst/>
                <a:latin typeface="Times New Roman" panose="02020603050405020304" pitchFamily="18" charset="0"/>
                <a:ea typeface="Microsoft JhengHei" panose="020B0604030504040204" pitchFamily="34" charset="-120"/>
              </a:rPr>
              <a:t>Hence there was a need to have compiled information for estimation of safe bearing capacity of shallow foundation to provide an effective as well as simple solution for reducing time by developing a computer program for the purpose. In present work, the computer program is developed in C++ PROGRAMMING.</a:t>
            </a:r>
          </a:p>
          <a:p>
            <a:pPr>
              <a:lnSpc>
                <a:spcPct val="150000"/>
              </a:lnSpc>
              <a:buFont typeface="Courier New" panose="02070309020205020404" pitchFamily="49" charset="0"/>
              <a:buChar char="o"/>
            </a:pPr>
            <a:r>
              <a:rPr lang="en-IN" sz="1800" dirty="0">
                <a:solidFill>
                  <a:srgbClr val="000000"/>
                </a:solidFill>
                <a:effectLst/>
                <a:latin typeface="Times New Roman" panose="02020603050405020304" pitchFamily="18" charset="0"/>
                <a:ea typeface="Microsoft JhengHei" panose="020B0604030504040204" pitchFamily="34" charset="-120"/>
              </a:rPr>
              <a:t>The software can be run on any system and does not require any environment / platform. From the value of c and φ, calculation of bearing capacity for strip, square, circular footing can be estimated.</a:t>
            </a:r>
            <a:endParaRPr lang="en-IN" dirty="0"/>
          </a:p>
        </p:txBody>
      </p:sp>
    </p:spTree>
    <p:extLst>
      <p:ext uri="{BB962C8B-B14F-4D97-AF65-F5344CB8AC3E}">
        <p14:creationId xmlns:p14="http://schemas.microsoft.com/office/powerpoint/2010/main" val="22636835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7A8A-FED4-4A6F-8916-90C861371A2D}"/>
              </a:ext>
            </a:extLst>
          </p:cNvPr>
          <p:cNvSpPr>
            <a:spLocks noGrp="1"/>
          </p:cNvSpPr>
          <p:nvPr>
            <p:ph type="title"/>
          </p:nvPr>
        </p:nvSpPr>
        <p:spPr>
          <a:xfrm>
            <a:off x="2524124" y="2581275"/>
            <a:ext cx="5140153" cy="1320800"/>
          </a:xfrm>
        </p:spPr>
        <p:txBody>
          <a:bodyPr>
            <a:normAutofit/>
          </a:bodyPr>
          <a:lstStyle/>
          <a:p>
            <a:r>
              <a:rPr lang="en-IN" dirty="0"/>
              <a:t>          </a:t>
            </a:r>
            <a:r>
              <a:rPr lang="en-IN" sz="4800" dirty="0"/>
              <a:t>Thank</a:t>
            </a:r>
            <a:r>
              <a:rPr lang="en-IN" dirty="0"/>
              <a:t> YOU</a:t>
            </a:r>
          </a:p>
        </p:txBody>
      </p:sp>
    </p:spTree>
    <p:extLst>
      <p:ext uri="{BB962C8B-B14F-4D97-AF65-F5344CB8AC3E}">
        <p14:creationId xmlns:p14="http://schemas.microsoft.com/office/powerpoint/2010/main" val="212533533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CEE5-81F4-4570-B1C4-F0D1F4A10D72}"/>
              </a:ext>
            </a:extLst>
          </p:cNvPr>
          <p:cNvSpPr>
            <a:spLocks noGrp="1"/>
          </p:cNvSpPr>
          <p:nvPr>
            <p:ph type="title"/>
          </p:nvPr>
        </p:nvSpPr>
        <p:spPr>
          <a:xfrm>
            <a:off x="677335" y="609600"/>
            <a:ext cx="8596668" cy="968188"/>
          </a:xfrm>
        </p:spPr>
        <p:txBody>
          <a:bodyPr/>
          <a:lstStyle/>
          <a:p>
            <a:r>
              <a:rPr lang="en-IN"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52B9CED6-D8B1-4D8C-8C7D-1266106FAF69}"/>
              </a:ext>
            </a:extLst>
          </p:cNvPr>
          <p:cNvSpPr>
            <a:spLocks noGrp="1"/>
          </p:cNvSpPr>
          <p:nvPr>
            <p:ph idx="1"/>
          </p:nvPr>
        </p:nvSpPr>
        <p:spPr>
          <a:xfrm>
            <a:off x="677335" y="1577788"/>
            <a:ext cx="7650877" cy="4294094"/>
          </a:xfrm>
        </p:spPr>
        <p:txBody>
          <a:bodyPr>
            <a:normAutofit/>
          </a:bodyPr>
          <a:lstStyle/>
          <a:p>
            <a:pPr marL="400041" lvl="1"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Structural foundations are the substructure element which transmits the structural load to the earth in such a way that the supporting soil is not overstressed and not undergo deformations that would cause excessive settlement of the structure. </a:t>
            </a:r>
          </a:p>
          <a:p>
            <a:pPr marL="400041" lvl="1"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A foundation is that part of a structure which transmits the weight of the structure to the ground. A foundation is required for distributing the loads of the superstructure on a large area. For proportioning of such foundations safe bearing capacity, are the main criteria. </a:t>
            </a:r>
          </a:p>
          <a:p>
            <a:pPr marL="400041" lvl="1" indent="0">
              <a:lnSpc>
                <a:spcPct val="150000"/>
              </a:lnSpc>
              <a:buNone/>
            </a:pPr>
            <a:r>
              <a:rPr lang="en-IN"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rPr>
              <a:t>Broadly Foundation is classified into two types:</a:t>
            </a:r>
            <a:endParaRPr lang="en-IN" dirty="0">
              <a:solidFill>
                <a:schemeClr val="tx1"/>
              </a:solidFill>
              <a:latin typeface="Times New Roman" panose="02020603050405020304" pitchFamily="18" charset="0"/>
              <a:ea typeface="Microsoft JhengHei" panose="020B0604030504040204" pitchFamily="34" charset="-120"/>
              <a:cs typeface="Times New Roman" panose="02020603050405020304" pitchFamily="18" charset="0"/>
            </a:endParaRPr>
          </a:p>
          <a:p>
            <a:pPr marL="685791" lvl="1" indent="-285750">
              <a:lnSpc>
                <a:spcPct val="150000"/>
              </a:lnSpc>
              <a:buFont typeface="Wingdings" panose="05000000000000000000" pitchFamily="2" charset="2"/>
              <a:buChar char="q"/>
            </a:pPr>
            <a:r>
              <a:rPr lang="en-IN"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rPr>
              <a:t>Shallow Foundation </a:t>
            </a:r>
          </a:p>
          <a:p>
            <a:pPr marL="685791" lvl="1" indent="-285750">
              <a:lnSpc>
                <a:spcPct val="150000"/>
              </a:lnSpc>
              <a:buFont typeface="Wingdings" panose="05000000000000000000" pitchFamily="2" charset="2"/>
              <a:buChar char="q"/>
            </a:pPr>
            <a:r>
              <a:rPr lang="en-IN"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rPr>
              <a:t>Deep Foundation</a:t>
            </a:r>
          </a:p>
          <a:p>
            <a:pPr marL="800080" lvl="2" indent="0">
              <a:lnSpc>
                <a:spcPct val="150000"/>
              </a:lnSpc>
              <a:buNone/>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5231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A5A8-E4A4-42D3-B5BA-9CD584036F88}"/>
              </a:ext>
            </a:extLst>
          </p:cNvPr>
          <p:cNvSpPr>
            <a:spLocks noGrp="1"/>
          </p:cNvSpPr>
          <p:nvPr>
            <p:ph type="title"/>
          </p:nvPr>
        </p:nvSpPr>
        <p:spPr>
          <a:xfrm>
            <a:off x="677335" y="319741"/>
            <a:ext cx="8596668" cy="1320800"/>
          </a:xfrm>
        </p:spPr>
        <p:txBody>
          <a:bodyPr/>
          <a:lstStyle/>
          <a:p>
            <a:r>
              <a:rPr lang="en-IN" dirty="0"/>
              <a:t>            SHALLOW  </a:t>
            </a:r>
            <a:r>
              <a:rPr lang="en-IN" dirty="0">
                <a:latin typeface="Times New Roman" panose="02020603050405020304" pitchFamily="18" charset="0"/>
                <a:cs typeface="Times New Roman" panose="02020603050405020304" pitchFamily="18" charset="0"/>
              </a:rPr>
              <a:t>FOUNDATION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B0B6FF-9978-448F-8478-30D66A556B9C}"/>
                  </a:ext>
                </a:extLst>
              </p:cNvPr>
              <p:cNvSpPr>
                <a:spLocks noGrp="1"/>
              </p:cNvSpPr>
              <p:nvPr>
                <p:ph idx="1"/>
              </p:nvPr>
            </p:nvSpPr>
            <p:spPr>
              <a:xfrm>
                <a:off x="677335" y="1640541"/>
                <a:ext cx="8596668" cy="4769223"/>
              </a:xfrm>
            </p:spPr>
            <p:txBody>
              <a:bodyPr>
                <a:noAutofit/>
              </a:bodyPr>
              <a:lstStyle/>
              <a:p>
                <a:pPr marL="800080" lvl="2" indent="0">
                  <a:lnSpc>
                    <a:spcPct val="150000"/>
                  </a:lnSpc>
                  <a:buNone/>
                </a:pPr>
                <a:r>
                  <a:rPr lang="en-US" sz="1800" dirty="0">
                    <a:solidFill>
                      <a:srgbClr val="FF0000"/>
                    </a:solidFill>
                    <a:latin typeface="Times New Roman" panose="02020603050405020304" pitchFamily="18" charset="0"/>
                    <a:cs typeface="Times New Roman" panose="02020603050405020304" pitchFamily="18" charset="0"/>
                  </a:rPr>
                  <a:t>Shallow foundations </a:t>
                </a:r>
                <a:r>
                  <a:rPr lang="en-US" sz="1800" dirty="0">
                    <a:solidFill>
                      <a:schemeClr val="tx1"/>
                    </a:solidFill>
                    <a:latin typeface="Times New Roman" panose="02020603050405020304" pitchFamily="18" charset="0"/>
                    <a:cs typeface="Times New Roman" panose="02020603050405020304" pitchFamily="18" charset="0"/>
                  </a:rPr>
                  <a:t>are the common type of foundations usually provided for various important structures resting on soil</a:t>
                </a:r>
                <a:r>
                  <a:rPr lang="en-IN" sz="1800"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rPr>
                  <a:t>                  </a:t>
                </a:r>
              </a:p>
              <a:p>
                <a:pPr marL="1085830" lvl="2" indent="-285750">
                  <a:lnSpc>
                    <a:spcPct val="150000"/>
                  </a:lnSpc>
                  <a:buFont typeface="Wingdings" panose="05000000000000000000" pitchFamily="2" charset="2"/>
                  <a:buChar char="q"/>
                </a:pPr>
                <a14:m>
                  <m:oMath xmlns:m="http://schemas.openxmlformats.org/officeDocument/2006/math">
                    <m:f>
                      <m:fPr>
                        <m:ctrlPr>
                          <a:rPr lang="en-IN" sz="1800" b="1" i="1" smtClean="0">
                            <a:solidFill>
                              <a:schemeClr val="tx1"/>
                            </a:solidFill>
                            <a:effectLst/>
                            <a:latin typeface="Cambria Math" panose="02040503050406030204" pitchFamily="18" charset="0"/>
                            <a:cs typeface="Times New Roman" panose="02020603050405020304" pitchFamily="18" charset="0"/>
                          </a:rPr>
                        </m:ctrlPr>
                      </m:fPr>
                      <m:num>
                        <m:r>
                          <a:rPr lang="en-IN" sz="1800" b="1" i="1" u="sng">
                            <a:solidFill>
                              <a:schemeClr val="tx1"/>
                            </a:solidFill>
                            <a:effectLst/>
                            <a:latin typeface="Cambria Math" panose="02040503050406030204" pitchFamily="18" charset="0"/>
                            <a:ea typeface="Microsoft JhengHei" panose="020B0604030504040204" pitchFamily="34" charset="-120"/>
                            <a:cs typeface="Times New Roman" panose="02020603050405020304" pitchFamily="18" charset="0"/>
                          </a:rPr>
                          <m:t>𝐃</m:t>
                        </m:r>
                        <m:r>
                          <a:rPr lang="en-IN" sz="1800" b="1" i="1" u="sng" baseline="-25000">
                            <a:solidFill>
                              <a:schemeClr val="tx1"/>
                            </a:solidFill>
                            <a:effectLst/>
                            <a:latin typeface="Cambria Math" panose="02040503050406030204" pitchFamily="18" charset="0"/>
                            <a:ea typeface="Microsoft JhengHei" panose="020B0604030504040204" pitchFamily="34" charset="-120"/>
                            <a:cs typeface="Times New Roman" panose="02020603050405020304" pitchFamily="18" charset="0"/>
                          </a:rPr>
                          <m:t>𝐟</m:t>
                        </m:r>
                      </m:num>
                      <m:den>
                        <m:r>
                          <a:rPr lang="en-IN" sz="1800" b="1" i="1">
                            <a:solidFill>
                              <a:schemeClr val="tx1"/>
                            </a:solidFill>
                            <a:effectLst/>
                            <a:latin typeface="Cambria Math" panose="02040503050406030204" pitchFamily="18" charset="0"/>
                            <a:ea typeface="Microsoft JhengHei" panose="020B0604030504040204" pitchFamily="34" charset="-120"/>
                            <a:cs typeface="Times New Roman" panose="02020603050405020304" pitchFamily="18" charset="0"/>
                          </a:rPr>
                          <m:t>𝐁</m:t>
                        </m:r>
                      </m:den>
                    </m:f>
                  </m:oMath>
                </a14:m>
                <a:r>
                  <a:rPr lang="en-IN" sz="1800" b="1"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rPr>
                  <a:t> &lt; 1</a:t>
                </a:r>
                <a:endParaRPr lang="en-IN" sz="1800" dirty="0">
                  <a:solidFill>
                    <a:schemeClr val="tx1"/>
                  </a:solidFill>
                  <a:latin typeface="Times New Roman" panose="02020603050405020304" pitchFamily="18" charset="0"/>
                  <a:ea typeface="Microsoft JhengHei" panose="020B0604030504040204" pitchFamily="34" charset="-120"/>
                  <a:cs typeface="Times New Roman" panose="02020603050405020304" pitchFamily="18" charset="0"/>
                </a:endParaRPr>
              </a:p>
              <a:p>
                <a:pPr marL="1085830" lvl="2" indent="-285750">
                  <a:lnSpc>
                    <a:spcPct val="150000"/>
                  </a:lnSpc>
                  <a:buFont typeface="Wingdings" panose="05000000000000000000" pitchFamily="2" charset="2"/>
                  <a:buChar char="q"/>
                </a:pPr>
                <a:r>
                  <a:rPr lang="en-IN" sz="1800" dirty="0">
                    <a:solidFill>
                      <a:schemeClr val="tx1"/>
                    </a:solidFill>
                    <a:latin typeface="Times New Roman" panose="02020603050405020304" pitchFamily="18" charset="0"/>
                    <a:ea typeface="Microsoft JhengHei" panose="020B0604030504040204" pitchFamily="34" charset="-120"/>
                    <a:cs typeface="Times New Roman" panose="02020603050405020304" pitchFamily="18" charset="0"/>
                  </a:rPr>
                  <a:t>Transfer loads very near to the surface</a:t>
                </a:r>
              </a:p>
              <a:p>
                <a:pPr marL="1085830" lvl="2" indent="-285750">
                  <a:lnSpc>
                    <a:spcPct val="150000"/>
                  </a:lnSpc>
                  <a:buFont typeface="Wingdings" panose="05000000000000000000" pitchFamily="2" charset="2"/>
                  <a:buChar char="q"/>
                </a:pPr>
                <a:r>
                  <a:rPr lang="en-IN" sz="1800" dirty="0">
                    <a:solidFill>
                      <a:schemeClr val="tx1"/>
                    </a:solidFill>
                    <a:latin typeface="Times New Roman" panose="02020603050405020304" pitchFamily="18" charset="0"/>
                    <a:ea typeface="Microsoft JhengHei" panose="020B0604030504040204" pitchFamily="34" charset="-120"/>
                    <a:cs typeface="Times New Roman" panose="02020603050405020304" pitchFamily="18" charset="0"/>
                  </a:rPr>
                  <a:t>Commonly used for smaller project and when the top layer can sufficiently                     distribute the weight to soil and settlement is within permissible limit.</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3B0B6FF-9978-448F-8478-30D66A556B9C}"/>
                  </a:ext>
                </a:extLst>
              </p:cNvPr>
              <p:cNvSpPr>
                <a:spLocks noGrp="1" noRot="1" noChangeAspect="1" noMove="1" noResize="1" noEditPoints="1" noAdjustHandles="1" noChangeArrowheads="1" noChangeShapeType="1" noTextEdit="1"/>
              </p:cNvSpPr>
              <p:nvPr>
                <p:ph idx="1"/>
              </p:nvPr>
            </p:nvSpPr>
            <p:spPr>
              <a:xfrm>
                <a:off x="677335" y="1640541"/>
                <a:ext cx="8596668" cy="4769223"/>
              </a:xfrm>
              <a:blipFill>
                <a:blip r:embed="rId2"/>
                <a:stretch>
                  <a:fillRect r="-9220"/>
                </a:stretch>
              </a:blipFill>
            </p:spPr>
            <p:txBody>
              <a:bodyPr/>
              <a:lstStyle/>
              <a:p>
                <a:r>
                  <a:rPr lang="en-IN">
                    <a:noFill/>
                  </a:rPr>
                  <a:t> </a:t>
                </a:r>
              </a:p>
            </p:txBody>
          </p:sp>
        </mc:Fallback>
      </mc:AlternateContent>
    </p:spTree>
    <p:extLst>
      <p:ext uri="{BB962C8B-B14F-4D97-AF65-F5344CB8AC3E}">
        <p14:creationId xmlns:p14="http://schemas.microsoft.com/office/powerpoint/2010/main" val="92659386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C928-52CB-4AE2-90F8-043519A4AE43}"/>
              </a:ext>
            </a:extLst>
          </p:cNvPr>
          <p:cNvSpPr>
            <a:spLocks noGrp="1"/>
          </p:cNvSpPr>
          <p:nvPr>
            <p:ph type="title"/>
          </p:nvPr>
        </p:nvSpPr>
        <p:spPr/>
        <p:txBody>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OBJECTIVES OF STUDY</a:t>
            </a:r>
            <a:br>
              <a:rPr lang="en-IN" sz="3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C2A61F8-ECBE-4D36-9E07-CDBBE68A8E88}"/>
              </a:ext>
            </a:extLst>
          </p:cNvPr>
          <p:cNvSpPr>
            <a:spLocks noGrp="1"/>
          </p:cNvSpPr>
          <p:nvPr>
            <p:ph idx="1"/>
          </p:nvPr>
        </p:nvSpPr>
        <p:spPr>
          <a:xfrm>
            <a:off x="677335" y="1335742"/>
            <a:ext cx="8596668" cy="4705622"/>
          </a:xfrm>
        </p:spPr>
        <p:txBody>
          <a:bodyPr/>
          <a:lstStyle/>
          <a:p>
            <a:pPr marL="0" indent="0">
              <a:lnSpc>
                <a:spcPct val="107000"/>
              </a:lnSpc>
              <a:spcBef>
                <a:spcPts val="200"/>
              </a:spcBef>
              <a:spcAft>
                <a:spcPts val="1010"/>
              </a:spcAft>
              <a:buNone/>
              <a:tabLst>
                <a:tab pos="2762885" algn="ctr"/>
              </a:tabLst>
            </a:pP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00660" marR="216535" indent="0" algn="just">
              <a:lnSpc>
                <a:spcPct val="150000"/>
              </a:lnSpc>
              <a:spcAft>
                <a:spcPts val="800"/>
              </a:spcAft>
              <a:buNone/>
            </a:pPr>
            <a:r>
              <a:rPr lang="en-IN" sz="1800" dirty="0">
                <a:solidFill>
                  <a:srgbClr val="0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The main objective of this study is to develop a computer program in </a:t>
            </a:r>
            <a:r>
              <a:rPr lang="en-IN" sz="1800" dirty="0">
                <a:solidFill>
                  <a:srgbClr val="C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C++ LANGUAGE</a:t>
            </a:r>
            <a:r>
              <a:rPr lang="en-IN" sz="1800" dirty="0">
                <a:solidFill>
                  <a:srgbClr val="0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 for determination of bearing capacity of shallow foundation as per IS Code 6403- 1981.</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endParaRPr lang="en-IN" dirty="0"/>
          </a:p>
        </p:txBody>
      </p:sp>
      <p:pic>
        <p:nvPicPr>
          <p:cNvPr id="5" name="Picture 4">
            <a:extLst>
              <a:ext uri="{FF2B5EF4-FFF2-40B4-BE49-F238E27FC236}">
                <a16:creationId xmlns:a16="http://schemas.microsoft.com/office/drawing/2014/main" id="{94E0E5B8-DC2E-4522-B8CF-27F9CED53B3E}"/>
              </a:ext>
            </a:extLst>
          </p:cNvPr>
          <p:cNvPicPr>
            <a:picLocks noChangeAspect="1"/>
          </p:cNvPicPr>
          <p:nvPr/>
        </p:nvPicPr>
        <p:blipFill rotWithShape="1">
          <a:blip r:embed="rId2">
            <a:extLst>
              <a:ext uri="{28A0092B-C50C-407E-A947-70E740481C1C}">
                <a14:useLocalDpi xmlns:a14="http://schemas.microsoft.com/office/drawing/2010/main" val="0"/>
              </a:ext>
            </a:extLst>
          </a:blip>
          <a:srcRect l="5265" t="41544" r="5265" b="30392"/>
          <a:stretch/>
        </p:blipFill>
        <p:spPr>
          <a:xfrm>
            <a:off x="2587997" y="2817907"/>
            <a:ext cx="6339729" cy="3579905"/>
          </a:xfrm>
          <a:prstGeom prst="rect">
            <a:avLst/>
          </a:prstGeom>
        </p:spPr>
      </p:pic>
    </p:spTree>
    <p:extLst>
      <p:ext uri="{BB962C8B-B14F-4D97-AF65-F5344CB8AC3E}">
        <p14:creationId xmlns:p14="http://schemas.microsoft.com/office/powerpoint/2010/main" val="61866697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1D27A-6E0C-4F47-9D3E-250A99BBEA86}"/>
              </a:ext>
            </a:extLst>
          </p:cNvPr>
          <p:cNvSpPr>
            <a:spLocks noGrp="1"/>
          </p:cNvSpPr>
          <p:nvPr>
            <p:ph type="title"/>
          </p:nvPr>
        </p:nvSpPr>
        <p:spPr/>
        <p:txBody>
          <a:bodyPr/>
          <a:lstStyle/>
          <a:p>
            <a:r>
              <a:rPr lang="en-IN" sz="3600" b="1" dirty="0">
                <a:effectLst/>
                <a:latin typeface="Times New Roman" panose="02020603050405020304" pitchFamily="18" charset="0"/>
                <a:ea typeface="Microsoft JhengHei" panose="020B0604030504040204" pitchFamily="34" charset="-120"/>
                <a:cs typeface="Microsoft JhengHei" panose="020B0604030504040204" pitchFamily="34" charset="-120"/>
              </a:rPr>
              <a:t>TYPES OF SHALLOW FOUNDATION</a:t>
            </a:r>
            <a:endParaRPr lang="en-IN" dirty="0"/>
          </a:p>
        </p:txBody>
      </p:sp>
      <p:sp>
        <p:nvSpPr>
          <p:cNvPr id="3" name="Content Placeholder 2">
            <a:extLst>
              <a:ext uri="{FF2B5EF4-FFF2-40B4-BE49-F238E27FC236}">
                <a16:creationId xmlns:a16="http://schemas.microsoft.com/office/drawing/2014/main" id="{A767FFF5-9068-4D3F-8023-198CEE2D0D5A}"/>
              </a:ext>
            </a:extLst>
          </p:cNvPr>
          <p:cNvSpPr>
            <a:spLocks noGrp="1"/>
          </p:cNvSpPr>
          <p:nvPr>
            <p:ph idx="1"/>
          </p:nvPr>
        </p:nvSpPr>
        <p:spPr>
          <a:xfrm>
            <a:off x="677335" y="1470212"/>
            <a:ext cx="8596668" cy="4571151"/>
          </a:xfrm>
        </p:spPr>
        <p:txBody>
          <a:bodyPr>
            <a:normAutofit/>
          </a:bodyPr>
          <a:lstStyle/>
          <a:p>
            <a:pPr marL="0" indent="0">
              <a:lnSpc>
                <a:spcPct val="150000"/>
              </a:lnSpc>
              <a:spcAft>
                <a:spcPts val="25"/>
              </a:spcAft>
              <a:buNone/>
              <a:tabLst>
                <a:tab pos="373380" algn="l"/>
              </a:tabLst>
            </a:pPr>
            <a:r>
              <a:rPr lang="en-IN" sz="1800" dirty="0">
                <a:solidFill>
                  <a:srgbClr val="0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 </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lvl="0">
              <a:lnSpc>
                <a:spcPct val="150000"/>
              </a:lnSpc>
              <a:spcAft>
                <a:spcPts val="25"/>
              </a:spcAft>
              <a:buFont typeface="Wingdings" panose="05000000000000000000" pitchFamily="2" charset="2"/>
              <a:buChar char="q"/>
            </a:pPr>
            <a:r>
              <a:rPr lang="en-IN" sz="1800" dirty="0">
                <a:solidFill>
                  <a:srgbClr val="0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Isolated footing</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lvl="0">
              <a:lnSpc>
                <a:spcPct val="150000"/>
              </a:lnSpc>
              <a:spcAft>
                <a:spcPts val="25"/>
              </a:spcAft>
              <a:buFont typeface="Wingdings" panose="05000000000000000000" pitchFamily="2" charset="2"/>
              <a:buChar char="q"/>
            </a:pPr>
            <a:r>
              <a:rPr lang="en-IN" sz="1800" dirty="0">
                <a:solidFill>
                  <a:srgbClr val="0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Combined footing</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lvl="0">
              <a:lnSpc>
                <a:spcPct val="150000"/>
              </a:lnSpc>
              <a:spcAft>
                <a:spcPts val="25"/>
              </a:spcAft>
              <a:buFont typeface="Wingdings" panose="05000000000000000000" pitchFamily="2" charset="2"/>
              <a:buChar char="q"/>
            </a:pPr>
            <a:r>
              <a:rPr lang="en-IN" sz="1800" dirty="0">
                <a:solidFill>
                  <a:srgbClr val="0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Strap footing</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lvl="0">
              <a:lnSpc>
                <a:spcPct val="150000"/>
              </a:lnSpc>
              <a:spcAft>
                <a:spcPts val="25"/>
              </a:spcAft>
              <a:buFont typeface="Wingdings" panose="05000000000000000000" pitchFamily="2" charset="2"/>
              <a:buChar char="q"/>
            </a:pPr>
            <a:r>
              <a:rPr lang="en-IN" sz="1800" dirty="0">
                <a:solidFill>
                  <a:srgbClr val="0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Grillage footing</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lvl="0">
              <a:lnSpc>
                <a:spcPct val="150000"/>
              </a:lnSpc>
              <a:spcAft>
                <a:spcPts val="25"/>
              </a:spcAft>
              <a:buFont typeface="Wingdings" panose="05000000000000000000" pitchFamily="2" charset="2"/>
              <a:buChar char="q"/>
            </a:pPr>
            <a:r>
              <a:rPr lang="en-IN" sz="1800" dirty="0">
                <a:solidFill>
                  <a:srgbClr val="000000"/>
                </a:solidFill>
                <a:effectLst/>
                <a:latin typeface="Times New Roman" panose="02020603050405020304" pitchFamily="18" charset="0"/>
                <a:ea typeface="Microsoft JhengHei" panose="020B0604030504040204" pitchFamily="34" charset="-120"/>
                <a:cs typeface="Microsoft JhengHei" panose="020B0604030504040204" pitchFamily="34" charset="-120"/>
              </a:rPr>
              <a:t>Mat or raft footing</a:t>
            </a: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0" indent="0">
              <a:lnSpc>
                <a:spcPct val="150000"/>
              </a:lnSpc>
              <a:spcAft>
                <a:spcPts val="25"/>
              </a:spcAft>
              <a:buNone/>
              <a:tabLst>
                <a:tab pos="373380" algn="l"/>
              </a:tabLst>
            </a:pPr>
            <a:endParaRPr lang="en-IN" dirty="0"/>
          </a:p>
        </p:txBody>
      </p:sp>
    </p:spTree>
    <p:extLst>
      <p:ext uri="{BB962C8B-B14F-4D97-AF65-F5344CB8AC3E}">
        <p14:creationId xmlns:p14="http://schemas.microsoft.com/office/powerpoint/2010/main" val="6112259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9962-5F4B-4ADB-A98B-79366675F35A}"/>
              </a:ext>
            </a:extLst>
          </p:cNvPr>
          <p:cNvSpPr>
            <a:spLocks noGrp="1"/>
          </p:cNvSpPr>
          <p:nvPr>
            <p:ph type="title"/>
          </p:nvPr>
        </p:nvSpPr>
        <p:spPr>
          <a:xfrm>
            <a:off x="1104619" y="0"/>
            <a:ext cx="7724985" cy="695484"/>
          </a:xfrm>
        </p:spPr>
        <p:txBody>
          <a:bodyPr>
            <a:normAutofit/>
          </a:bodyPr>
          <a:lstStyle/>
          <a:p>
            <a:pPr algn="ctr"/>
            <a:r>
              <a:rPr lang="en-IN" sz="1600" b="1" dirty="0">
                <a:solidFill>
                  <a:srgbClr val="FF0000"/>
                </a:solidFill>
                <a:latin typeface="Times New Roman" panose="02020603050405020304" pitchFamily="18" charset="0"/>
                <a:cs typeface="Times New Roman" panose="02020603050405020304" pitchFamily="18" charset="0"/>
              </a:rPr>
              <a:t>TYPES OF SHALLOW FOUNDATION</a:t>
            </a:r>
          </a:p>
        </p:txBody>
      </p:sp>
      <p:pic>
        <p:nvPicPr>
          <p:cNvPr id="5" name="Content Placeholder 4">
            <a:extLst>
              <a:ext uri="{FF2B5EF4-FFF2-40B4-BE49-F238E27FC236}">
                <a16:creationId xmlns:a16="http://schemas.microsoft.com/office/drawing/2014/main" id="{E95C8681-0C4C-4536-A4E0-970CADB4CB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104" y="623434"/>
            <a:ext cx="7044755" cy="5926223"/>
          </a:xfrm>
        </p:spPr>
      </p:pic>
    </p:spTree>
    <p:extLst>
      <p:ext uri="{BB962C8B-B14F-4D97-AF65-F5344CB8AC3E}">
        <p14:creationId xmlns:p14="http://schemas.microsoft.com/office/powerpoint/2010/main" val="328674802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E030-D044-4630-9786-D9CD86F9F5F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SELECTION OF TYPE OF FOUNDATION</a:t>
            </a:r>
          </a:p>
        </p:txBody>
      </p:sp>
      <p:sp>
        <p:nvSpPr>
          <p:cNvPr id="3" name="Content Placeholder 2">
            <a:extLst>
              <a:ext uri="{FF2B5EF4-FFF2-40B4-BE49-F238E27FC236}">
                <a16:creationId xmlns:a16="http://schemas.microsoft.com/office/drawing/2014/main" id="{1B25A35D-263A-46F8-BD54-FC7DAEA6F43F}"/>
              </a:ext>
            </a:extLst>
          </p:cNvPr>
          <p:cNvSpPr>
            <a:spLocks noGrp="1"/>
          </p:cNvSpPr>
          <p:nvPr>
            <p:ph idx="1"/>
          </p:nvPr>
        </p:nvSpPr>
        <p:spPr>
          <a:xfrm>
            <a:off x="749053" y="1694329"/>
            <a:ext cx="8596668" cy="4239458"/>
          </a:xfrm>
        </p:spPr>
        <p:txBody>
          <a:bodyPr>
            <a:normAutofit lnSpcReduction="10000"/>
          </a:bodyPr>
          <a:lstStyle/>
          <a:p>
            <a:pPr marL="0" indent="0">
              <a:lnSpc>
                <a:spcPct val="150000"/>
              </a:lnSpc>
              <a:buNone/>
            </a:pP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Type of footing                                                                     condition</a:t>
            </a:r>
          </a:p>
          <a:p>
            <a:pPr marL="0" indent="0">
              <a:lnSpc>
                <a:spcPct val="150000"/>
              </a:lnSpc>
              <a:buNone/>
            </a:pPr>
            <a:endParaRPr lang="en-IN" sz="1600" dirty="0">
              <a:latin typeface="Times New Roman" panose="02020603050405020304" pitchFamily="18" charset="0"/>
              <a:cs typeface="Times New Roman" panose="02020603050405020304" pitchFamily="18" charset="0"/>
            </a:endParaRPr>
          </a:p>
          <a:p>
            <a:pPr>
              <a:lnSpc>
                <a:spcPct val="150000"/>
              </a:lnSpc>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Spread footing                                                </a:t>
            </a:r>
            <a:r>
              <a:rPr lang="en-IN" sz="1600" dirty="0" err="1">
                <a:latin typeface="Times New Roman" panose="02020603050405020304" pitchFamily="18" charset="0"/>
                <a:cs typeface="Times New Roman" panose="02020603050405020304" pitchFamily="18" charset="0"/>
              </a:rPr>
              <a:t>footing</a:t>
            </a:r>
            <a:r>
              <a:rPr lang="en-IN" sz="1600" dirty="0">
                <a:latin typeface="Times New Roman" panose="02020603050405020304" pitchFamily="18" charset="0"/>
                <a:cs typeface="Times New Roman" panose="02020603050405020304" pitchFamily="18" charset="0"/>
              </a:rPr>
              <a:t> which supports load bearing wall </a:t>
            </a:r>
          </a:p>
          <a:p>
            <a:pPr marL="0" indent="0">
              <a:lnSpc>
                <a:spcPct val="150000"/>
              </a:lnSpc>
              <a:buNone/>
            </a:pPr>
            <a:r>
              <a:rPr lang="en-IN" sz="1600" dirty="0">
                <a:latin typeface="Times New Roman" panose="02020603050405020304" pitchFamily="18" charset="0"/>
                <a:cs typeface="Times New Roman" panose="02020603050405020304" pitchFamily="18" charset="0"/>
              </a:rPr>
              <a:t>                                                                               and    L &gt;&gt; B   .</a:t>
            </a:r>
          </a:p>
          <a:p>
            <a:pPr>
              <a:lnSpc>
                <a:spcPct val="150000"/>
              </a:lnSpc>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Combined footing                                           </a:t>
            </a:r>
            <a:r>
              <a:rPr lang="en-IN" sz="1600" dirty="0" err="1">
                <a:latin typeface="Times New Roman" panose="02020603050405020304" pitchFamily="18" charset="0"/>
                <a:cs typeface="Times New Roman" panose="02020603050405020304" pitchFamily="18" charset="0"/>
              </a:rPr>
              <a:t>footing</a:t>
            </a:r>
            <a:r>
              <a:rPr lang="en-IN" sz="1600" dirty="0">
                <a:latin typeface="Times New Roman" panose="02020603050405020304" pitchFamily="18" charset="0"/>
                <a:cs typeface="Times New Roman" panose="02020603050405020304" pitchFamily="18" charset="0"/>
              </a:rPr>
              <a:t> which support two or more column and  </a:t>
            </a:r>
          </a:p>
          <a:p>
            <a:pPr marL="0" indent="0">
              <a:lnSpc>
                <a:spcPct val="150000"/>
              </a:lnSpc>
              <a:buNone/>
            </a:pPr>
            <a:r>
              <a:rPr lang="en-IN" sz="1600" dirty="0">
                <a:latin typeface="Times New Roman" panose="02020603050405020304" pitchFamily="18" charset="0"/>
                <a:cs typeface="Times New Roman" panose="02020603050405020304" pitchFamily="18" charset="0"/>
              </a:rPr>
              <a:t>                                                                               column carry unequal loads</a:t>
            </a:r>
          </a:p>
          <a:p>
            <a:pPr marL="0" indent="0">
              <a:lnSpc>
                <a:spcPct val="150000"/>
              </a:lnSpc>
              <a:buNone/>
            </a:pPr>
            <a:r>
              <a:rPr lang="en-IN" sz="1600" dirty="0">
                <a:latin typeface="Times New Roman" panose="02020603050405020304" pitchFamily="18" charset="0"/>
                <a:cs typeface="Times New Roman" panose="02020603050405020304" pitchFamily="18" charset="0"/>
              </a:rPr>
              <a:t>                                                                               when columns are near to each other.</a:t>
            </a:r>
          </a:p>
          <a:p>
            <a:pPr>
              <a:lnSpc>
                <a:spcPct val="150000"/>
              </a:lnSpc>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Isolated square footing                                    To support individual columns.</a:t>
            </a:r>
          </a:p>
          <a:p>
            <a:pPr>
              <a:lnSpc>
                <a:spcPct val="150000"/>
              </a:lnSpc>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Continuous footing                                          foundation suitable for earthquake area</a:t>
            </a:r>
          </a:p>
        </p:txBody>
      </p:sp>
    </p:spTree>
    <p:extLst>
      <p:ext uri="{BB962C8B-B14F-4D97-AF65-F5344CB8AC3E}">
        <p14:creationId xmlns:p14="http://schemas.microsoft.com/office/powerpoint/2010/main" val="14511930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7B27-76A3-4EFF-9D46-B4ED2377ACAA}"/>
              </a:ext>
            </a:extLst>
          </p:cNvPr>
          <p:cNvSpPr>
            <a:spLocks noGrp="1"/>
          </p:cNvSpPr>
          <p:nvPr>
            <p:ph type="title"/>
          </p:nvPr>
        </p:nvSpPr>
        <p:spPr/>
        <p:txBody>
          <a:bodyPr/>
          <a:lstStyle/>
          <a:p>
            <a:r>
              <a:rPr lang="en-IN" sz="2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GENERAL TERMS AND DEFINITIONS </a:t>
            </a:r>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2DBF45B-CFFE-4684-B7C2-76104FD5CCDE}"/>
              </a:ext>
            </a:extLst>
          </p:cNvPr>
          <p:cNvSpPr>
            <a:spLocks noGrp="1"/>
          </p:cNvSpPr>
          <p:nvPr>
            <p:ph idx="1"/>
          </p:nvPr>
        </p:nvSpPr>
        <p:spPr>
          <a:xfrm>
            <a:off x="677335" y="1174377"/>
            <a:ext cx="8596668" cy="5271248"/>
          </a:xfrm>
        </p:spPr>
        <p:txBody>
          <a:bodyPr/>
          <a:lstStyle/>
          <a:p>
            <a:pPr marL="342900" lvl="0" indent="-342900">
              <a:lnSpc>
                <a:spcPct val="150000"/>
              </a:lnSpc>
              <a:spcBef>
                <a:spcPts val="200"/>
              </a:spcBef>
              <a:spcAft>
                <a:spcPts val="190"/>
              </a:spcAft>
              <a:buFont typeface="Symbol" panose="05050102010706020507" pitchFamily="18" charset="2"/>
              <a:buChar char=""/>
            </a:pP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Ultimate Bearing Capacity</a:t>
            </a:r>
            <a:endParaRPr lang="en-IN" b="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spcBef>
                <a:spcPts val="200"/>
              </a:spcBef>
              <a:spcAft>
                <a:spcPts val="190"/>
              </a:spcAft>
              <a:buNone/>
            </a:pPr>
            <a:r>
              <a:rPr lang="en-IN"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If the load at the base of footing is gradually increased, a stage will be reached when the load will cause a shear failure in the supporting soil. The maximum gross intensity of loading that the soil can support before it fails in shear is called the Ultimate Bearing Capacity.</a:t>
            </a:r>
          </a:p>
          <a:p>
            <a:pPr marL="342900" lvl="0" indent="-342900">
              <a:lnSpc>
                <a:spcPct val="150000"/>
              </a:lnSpc>
              <a:spcBef>
                <a:spcPts val="200"/>
              </a:spcBef>
              <a:spcAft>
                <a:spcPts val="885"/>
              </a:spcAft>
              <a:buFont typeface="Symbol" panose="05050102010706020507" pitchFamily="18" charset="2"/>
              <a:buChar char=""/>
            </a:pP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Net Ultimate Bearing Capacity</a:t>
            </a:r>
            <a:endParaRPr lang="en-IN" b="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spcBef>
                <a:spcPts val="200"/>
              </a:spcBef>
              <a:spcAft>
                <a:spcPts val="885"/>
              </a:spcAft>
              <a:buNone/>
            </a:pPr>
            <a:r>
              <a:rPr lang="en-IN"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Net Ultimate bearing capacity is the maximum net intensity of loading at the base of the foundation that the soil can support before failing in shear.</a:t>
            </a:r>
          </a:p>
          <a:p>
            <a:pPr marL="0" indent="0" algn="ctr">
              <a:lnSpc>
                <a:spcPct val="150000"/>
              </a:lnSpc>
              <a:spcAft>
                <a:spcPts val="300"/>
              </a:spcAft>
              <a:buNone/>
            </a:pPr>
            <a:r>
              <a:rPr lang="en-IN" b="1" dirty="0" err="1">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q</a:t>
            </a:r>
            <a:r>
              <a:rPr lang="en-IN" b="1" baseline="-25000" dirty="0" err="1">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nu</a:t>
            </a:r>
            <a:r>
              <a:rPr lang="en-IN" b="1" baseline="-250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 </a:t>
            </a:r>
            <a:r>
              <a:rPr lang="en-IN" b="1"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 </a:t>
            </a:r>
            <a:r>
              <a:rPr lang="en-IN" b="1" dirty="0" err="1">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q</a:t>
            </a:r>
            <a:r>
              <a:rPr lang="en-IN" b="1" baseline="-25000" dirty="0" err="1">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u</a:t>
            </a:r>
            <a:r>
              <a:rPr lang="en-IN" b="1"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 -γ D</a:t>
            </a:r>
            <a:r>
              <a:rPr lang="en-IN" b="1" baseline="-25000"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rPr>
              <a:t>f</a:t>
            </a:r>
            <a:endParaRPr lang="en-IN" dirty="0">
              <a:solidFill>
                <a:srgbClr val="000000"/>
              </a:solidFill>
              <a:effectLst/>
              <a:latin typeface="Times New Roman" panose="02020603050405020304" pitchFamily="18" charset="0"/>
              <a:ea typeface="Microsoft JhengHei" panose="020B0604030504040204" pitchFamily="34" charset="-120"/>
              <a:cs typeface="Times New Roman" panose="02020603050405020304" pitchFamily="18" charset="0"/>
            </a:endParaRPr>
          </a:p>
          <a:p>
            <a:pPr marL="36830">
              <a:lnSpc>
                <a:spcPct val="150000"/>
              </a:lnSpc>
              <a:spcAft>
                <a:spcPts val="300"/>
              </a:spcAft>
            </a:pPr>
            <a:endParaRPr lang="en-IN" sz="1800" dirty="0">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0" indent="0">
              <a:buNone/>
            </a:pPr>
            <a:endParaRPr lang="en-IN" dirty="0"/>
          </a:p>
        </p:txBody>
      </p:sp>
    </p:spTree>
    <p:extLst>
      <p:ext uri="{BB962C8B-B14F-4D97-AF65-F5344CB8AC3E}">
        <p14:creationId xmlns:p14="http://schemas.microsoft.com/office/powerpoint/2010/main" val="4349004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408</TotalTime>
  <Words>2317</Words>
  <Application>Microsoft Office PowerPoint</Application>
  <PresentationFormat>Widescreen</PresentationFormat>
  <Paragraphs>226</Paragraphs>
  <Slides>29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Microsoft JhengHei</vt:lpstr>
      <vt:lpstr>Algerian</vt:lpstr>
      <vt:lpstr>Arial</vt:lpstr>
      <vt:lpstr>Calibri Light</vt:lpstr>
      <vt:lpstr>Cambria Math</vt:lpstr>
      <vt:lpstr>Courier New</vt:lpstr>
      <vt:lpstr>Nirmala UI</vt:lpstr>
      <vt:lpstr>Symbol</vt:lpstr>
      <vt:lpstr>Times New Roman</vt:lpstr>
      <vt:lpstr>Trebuchet MS</vt:lpstr>
      <vt:lpstr>Wingdings</vt:lpstr>
      <vt:lpstr>Wingdings 3</vt:lpstr>
      <vt:lpstr>Facet</vt:lpstr>
      <vt:lpstr>PowerPoint Presentation</vt:lpstr>
      <vt:lpstr>PowerPoint Presentation</vt:lpstr>
      <vt:lpstr>                   INTRODUCTION</vt:lpstr>
      <vt:lpstr>            SHALLOW  FOUNDATION</vt:lpstr>
      <vt:lpstr>OBJECTIVES OF STUDY </vt:lpstr>
      <vt:lpstr>TYPES OF SHALLOW FOUNDATION</vt:lpstr>
      <vt:lpstr>TYPES OF SHALLOW FOUNDATION</vt:lpstr>
      <vt:lpstr>SELECTION OF TYPE OF FOUNDATION</vt:lpstr>
      <vt:lpstr>GENERAL TERMS AND DEFINITIONS  </vt:lpstr>
      <vt:lpstr>Continue…</vt:lpstr>
      <vt:lpstr>Factors Affecting Bearing Capacity </vt:lpstr>
      <vt:lpstr>Type of Bearing Capacity Failure </vt:lpstr>
      <vt:lpstr>General Shear Failure: </vt:lpstr>
      <vt:lpstr>Local Shear Failure:     (a) Failure pattern is clearly defined only immediately     below the foundation.  (b) There is no catastrophic collapse or tilting of foundation.  (c) There is visible soil bulging on the sides of footing  (d) It is a transitional mode of failure retaining the characteristics of both general shear failure and punching shear failure. </vt:lpstr>
      <vt:lpstr>PUNCHING SHEAR FAILURE:</vt:lpstr>
      <vt:lpstr>PowerPoint Presentation</vt:lpstr>
      <vt:lpstr>PowerPoint Presentation</vt:lpstr>
      <vt:lpstr>PowerPoint Presentation</vt:lpstr>
      <vt:lpstr>DEVELOPMENT OF SOFTWARE:</vt:lpstr>
      <vt:lpstr>PowerPoint Presentation</vt:lpstr>
      <vt:lpstr>PowerPoint Presentation</vt:lpstr>
      <vt:lpstr>PowerPoint Presentation</vt:lpstr>
      <vt:lpstr>PowerPoint Presentation</vt:lpstr>
      <vt:lpstr>PowerPoint Presentation</vt:lpstr>
      <vt:lpstr>PowerPoint Presentation</vt:lpstr>
      <vt:lpstr>Compilation and Execution:</vt:lpstr>
      <vt:lpstr>ADVANTAGES OF C++ LANGUAGE:</vt:lpstr>
      <vt:lpstr>                                  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yashpal solanki</dc:creator>
  <cp:lastModifiedBy>yashpal solanki</cp:lastModifiedBy>
  <cp:revision>14</cp:revision>
  <dcterms:created xsi:type="dcterms:W3CDTF">2022-04-21T09:44:08Z</dcterms:created>
  <dcterms:modified xsi:type="dcterms:W3CDTF">2022-08-27T06:02:07Z</dcterms:modified>
</cp:coreProperties>
</file>