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1" r:id="rId3"/>
    <p:sldId id="284" r:id="rId4"/>
    <p:sldId id="294" r:id="rId5"/>
    <p:sldId id="265" r:id="rId6"/>
    <p:sldId id="295" r:id="rId7"/>
    <p:sldId id="287" r:id="rId8"/>
    <p:sldId id="297" r:id="rId9"/>
    <p:sldId id="288" r:id="rId10"/>
    <p:sldId id="296" r:id="rId11"/>
    <p:sldId id="289" r:id="rId12"/>
    <p:sldId id="298" r:id="rId13"/>
    <p:sldId id="290" r:id="rId14"/>
    <p:sldId id="291" r:id="rId15"/>
    <p:sldId id="292" r:id="rId16"/>
    <p:sldId id="293" r:id="rId17"/>
    <p:sldId id="299" r:id="rId18"/>
    <p:sldId id="285" r:id="rId19"/>
  </p:sldIdLst>
  <p:sldSz cx="9144000" cy="5143500" type="screen16x9"/>
  <p:notesSz cx="6858000" cy="9144000"/>
  <p:embeddedFontLst>
    <p:embeddedFont>
      <p:font typeface="Encode Sans" panose="020B0604020202020204" charset="0"/>
      <p:regular r:id="rId21"/>
      <p:bold r:id="rId22"/>
    </p:embeddedFont>
    <p:embeddedFont>
      <p:font typeface="Encode Sans ExtraLight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480AFC-C1BA-48CB-9BB9-4E2D2BEE7AA0}">
  <a:tblStyle styleId="{A9480AFC-C1BA-48CB-9BB9-4E2D2BEE7A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85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256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774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088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888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243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101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441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63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609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282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67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991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935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45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BA3B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9" name="Shape 2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30" name="Shape 30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Shape 32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Shape 33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hort + 1 column + image">
  <p:cSld name="TITLE_AND_BODY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Shape 38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9" name="Shape 39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40" name="Shape 40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" name="Shape 42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" name="Shape 43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48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9" name="Shape 4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50" name="Shape 50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Shape 52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Shape 53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7272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BRAIN TUMOUR DETECTION USING SIGNAL PROCESSING</a:t>
            </a:r>
            <a:endParaRPr sz="4000" dirty="0"/>
          </a:p>
        </p:txBody>
      </p:sp>
      <p:grpSp>
        <p:nvGrpSpPr>
          <p:cNvPr id="101" name="Shape 101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102" name="Shape 10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HIGH PASS FILTER</a:t>
            </a: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3414" y="910974"/>
            <a:ext cx="9012614" cy="3618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An image is sharpened when contrast is enhanced between adjoining areas with little variation in brightness </a:t>
            </a:r>
            <a:r>
              <a:rPr lang="en-IN" sz="2000" dirty="0"/>
              <a:t>or darkness.</a:t>
            </a:r>
          </a:p>
          <a:p>
            <a:r>
              <a:rPr lang="en-US" sz="2000" dirty="0"/>
              <a:t>A high pass filter tends to retain the high frequency information within an image while reducing the low frequency information. </a:t>
            </a:r>
          </a:p>
          <a:p>
            <a:r>
              <a:rPr lang="en-US" sz="2000" dirty="0"/>
              <a:t>The kernel of the high pass filter is designed to increase the brightness of the center pixel relative to neighboring pixels. </a:t>
            </a:r>
          </a:p>
          <a:p>
            <a:r>
              <a:rPr lang="en-US" sz="2000" dirty="0"/>
              <a:t>The kernel array usually contains a single positive value at its center, which is completely surrounded by negative values.</a:t>
            </a:r>
            <a:endParaRPr sz="1600" dirty="0"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616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4. Performing </a:t>
            </a:r>
            <a:r>
              <a:rPr lang="en-IN" dirty="0" err="1"/>
              <a:t>Threshhold</a:t>
            </a:r>
            <a:r>
              <a:rPr lang="en-IN" dirty="0"/>
              <a:t> Segmentation without Erosion/Dilation</a:t>
            </a:r>
            <a:endParaRPr dirty="0"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98683-ED62-4205-9BB8-3989FDAED0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96" t="17026" r="5308" b="20809"/>
          <a:stretch/>
        </p:blipFill>
        <p:spPr>
          <a:xfrm>
            <a:off x="549600" y="910975"/>
            <a:ext cx="7403553" cy="365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4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THRESHHOLD SEGMENTATION</a:t>
            </a: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3414" y="910974"/>
            <a:ext cx="9012614" cy="3618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This segmentation method is based on a clip-level (or a threshold value) to turn a gray-scale image into a binary image. </a:t>
            </a:r>
          </a:p>
          <a:p>
            <a:r>
              <a:rPr lang="en-US" sz="1600" dirty="0"/>
              <a:t>The key of this method is to select the threshold value (or values when multiple-levels are selected).</a:t>
            </a:r>
          </a:p>
          <a:p>
            <a:r>
              <a:rPr lang="en-US" sz="1600" dirty="0"/>
              <a:t>The goal of segmentation is to simplify and/or change the representation of an image into something that is more meaningful and easier to analyze.</a:t>
            </a:r>
          </a:p>
          <a:p>
            <a:r>
              <a:rPr lang="en-US" sz="1600" dirty="0"/>
              <a:t>Image segmentation is typically used to locate objects and boundaries (lines, </a:t>
            </a:r>
            <a:r>
              <a:rPr lang="en-IN" sz="1600" dirty="0"/>
              <a:t>curves, etc.) in images, </a:t>
            </a:r>
            <a:r>
              <a:rPr lang="en-US" sz="1600" dirty="0"/>
              <a:t>assigning a label to every pixel in an image such that pixels with the same label share certain visual characteristics. </a:t>
            </a:r>
          </a:p>
          <a:p>
            <a:r>
              <a:rPr lang="en-US" sz="1600" dirty="0"/>
              <a:t>The result of image segmentation is a set of segments that collectively cover the entire image, or a set of contours </a:t>
            </a:r>
            <a:r>
              <a:rPr lang="en-IN" sz="1600" dirty="0"/>
              <a:t>extracted from the image.</a:t>
            </a:r>
            <a:endParaRPr sz="1600" dirty="0"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911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5. Using Erosion</a:t>
            </a:r>
            <a:endParaRPr dirty="0"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F6AAFA-A8E7-4033-A331-D893220A3D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71" r="62713" b="67303"/>
          <a:stretch/>
        </p:blipFill>
        <p:spPr>
          <a:xfrm>
            <a:off x="616243" y="959241"/>
            <a:ext cx="3311476" cy="349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2CD886-3A54-4D3E-A71C-9067452AA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21" t="31036" r="62399" b="37292"/>
          <a:stretch/>
        </p:blipFill>
        <p:spPr>
          <a:xfrm>
            <a:off x="4407600" y="959242"/>
            <a:ext cx="3639000" cy="3491908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E34F3A0-48AE-4C4F-8083-6798582B6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7C83B5-B2D0-43A5-8166-88CD7C78F5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274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6. Using Dilation</a:t>
            </a:r>
            <a:endParaRPr dirty="0"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F6AAFA-A8E7-4033-A331-D893220A3D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71" r="62713" b="67303"/>
          <a:stretch/>
        </p:blipFill>
        <p:spPr>
          <a:xfrm>
            <a:off x="796460" y="910975"/>
            <a:ext cx="3311476" cy="3491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C8AA20-BAC6-4C8B-9E07-BF3B78BD9C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12" t="3120" r="18915" b="67144"/>
          <a:stretch/>
        </p:blipFill>
        <p:spPr>
          <a:xfrm>
            <a:off x="4354796" y="910976"/>
            <a:ext cx="3510580" cy="3491908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264F8CE-84A5-49F7-9185-D998797603D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D4B5A15-4A30-463A-8899-AC4743E98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98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599219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7. Edge detection – Part 1</a:t>
            </a:r>
            <a:endParaRPr dirty="0"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DF37C3-44B9-4464-B83A-BAAE77E3D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21" t="4075" r="8139" b="68893"/>
          <a:stretch/>
        </p:blipFill>
        <p:spPr>
          <a:xfrm>
            <a:off x="0" y="910974"/>
            <a:ext cx="9110243" cy="1660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B41E6-6ECD-4A6A-A958-F835948D45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01" t="34287" r="8838" b="38998"/>
          <a:stretch/>
        </p:blipFill>
        <p:spPr>
          <a:xfrm>
            <a:off x="16879" y="2571750"/>
            <a:ext cx="9110242" cy="16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25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599219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8. Edge detection – Part 2</a:t>
            </a:r>
            <a:endParaRPr dirty="0"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EB998-1CDA-475D-AEC2-AE33E61F7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65" t="63483" r="8527" b="9007"/>
          <a:stretch/>
        </p:blipFill>
        <p:spPr>
          <a:xfrm>
            <a:off x="-5473" y="1405712"/>
            <a:ext cx="9149473" cy="21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3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MORPHOLOGICAL OPERATIONS</a:t>
            </a: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3414" y="910974"/>
            <a:ext cx="9012614" cy="3618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Morphological image processing is a collection of nonlinear operations related to the shape or morphology of features in an image.</a:t>
            </a:r>
          </a:p>
          <a:p>
            <a:r>
              <a:rPr lang="en-IN" sz="1800" dirty="0"/>
              <a:t>Morphological operations can also </a:t>
            </a:r>
            <a:r>
              <a:rPr lang="en-US" sz="1800" dirty="0"/>
              <a:t>be applied to greyscale images such that their light transfer functions are unknown and therefore their absolute pixel values are of no or minor interest.</a:t>
            </a:r>
          </a:p>
          <a:p>
            <a:r>
              <a:rPr lang="en-US" sz="1800" dirty="0"/>
              <a:t>Morphological techniques probe an image with a small shape or template </a:t>
            </a:r>
            <a:r>
              <a:rPr lang="en-IN" sz="1800" dirty="0"/>
              <a:t>called a structuring element.</a:t>
            </a:r>
            <a:endParaRPr lang="en-US" sz="1800" dirty="0"/>
          </a:p>
          <a:p>
            <a:r>
              <a:rPr lang="en-US" sz="1800" dirty="0"/>
              <a:t>A morphological operation on a binary image creates a new binary image in which the pixel has a non-zero value only if the test is successful at that location in the input image.</a:t>
            </a:r>
            <a:endParaRPr sz="1800" dirty="0"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618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AA09E-30F9-40C8-816D-739BBAC85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85" y="0"/>
            <a:ext cx="6840279" cy="513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3414" y="910974"/>
            <a:ext cx="9012614" cy="3618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Medical image processing is the most challenging and emerging field now a </a:t>
            </a:r>
            <a:r>
              <a:rPr lang="en-IN" sz="1800" dirty="0"/>
              <a:t>days.</a:t>
            </a:r>
            <a:endParaRPr lang="en-US" sz="1800" dirty="0"/>
          </a:p>
          <a:p>
            <a:pPr lvl="0"/>
            <a:r>
              <a:rPr lang="en-US" sz="1800" dirty="0"/>
              <a:t>Processing of MRI images becomes an integral part because of the fact that it is easier to analyze them compared to CT Scan as morphological, segmentation, contrast enhancement </a:t>
            </a:r>
            <a:r>
              <a:rPr lang="en-US" sz="1800" dirty="0" err="1"/>
              <a:t>etc</a:t>
            </a:r>
            <a:r>
              <a:rPr lang="en-US" sz="1800" dirty="0"/>
              <a:t> can be applied to them.</a:t>
            </a:r>
            <a:endParaRPr sz="1800" dirty="0"/>
          </a:p>
          <a:p>
            <a:pPr lvl="0">
              <a:spcBef>
                <a:spcPts val="0"/>
              </a:spcBef>
            </a:pPr>
            <a:r>
              <a:rPr lang="en-US" sz="1800" dirty="0"/>
              <a:t>This paper describes the proposed strategy to detect &amp; extraction of brain </a:t>
            </a:r>
            <a:r>
              <a:rPr lang="en-US" sz="1800" dirty="0" err="1"/>
              <a:t>tumour</a:t>
            </a:r>
            <a:r>
              <a:rPr lang="en-US" sz="1800" dirty="0"/>
              <a:t> from patient’s MRI scan images of the brain. </a:t>
            </a:r>
          </a:p>
          <a:p>
            <a:pPr lvl="0">
              <a:spcBef>
                <a:spcPts val="0"/>
              </a:spcBef>
            </a:pPr>
            <a:r>
              <a:rPr lang="en-US" sz="1800" dirty="0"/>
              <a:t>This method incorporates with some noise removal functions, segmentation and morphological operations which are the basic concepts of image processing.</a:t>
            </a:r>
            <a:endParaRPr sz="1800" dirty="0"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 descr="Image result for ct scan and mri of brain">
            <a:extLst>
              <a:ext uri="{FF2B5EF4-FFF2-40B4-BE49-F238E27FC236}">
                <a16:creationId xmlns:a16="http://schemas.microsoft.com/office/drawing/2014/main" id="{98D5F80C-5010-4BC5-9291-A861BF3BA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28610" cy="47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30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METHODOLOGY</a:t>
            </a: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3414" y="910974"/>
            <a:ext cx="9012614" cy="3618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 Give MRI image of brain as input.</a:t>
            </a:r>
          </a:p>
          <a:p>
            <a:r>
              <a:rPr lang="en-US" dirty="0"/>
              <a:t>2. Convert it to gray scale image.</a:t>
            </a:r>
          </a:p>
          <a:p>
            <a:r>
              <a:rPr lang="en-US" dirty="0"/>
              <a:t>3. Apply high pass filter for noise removal.</a:t>
            </a:r>
          </a:p>
          <a:p>
            <a:r>
              <a:rPr lang="en-US" dirty="0"/>
              <a:t>4. Apply median filter to enhance the quality of image.</a:t>
            </a:r>
          </a:p>
          <a:p>
            <a:r>
              <a:rPr lang="en-IN" dirty="0"/>
              <a:t>5. Compute threshold segmentation.</a:t>
            </a:r>
          </a:p>
          <a:p>
            <a:r>
              <a:rPr lang="en-IN" dirty="0"/>
              <a:t>6. Compute morphological operation.</a:t>
            </a:r>
          </a:p>
          <a:p>
            <a:r>
              <a:rPr lang="en-US" dirty="0"/>
              <a:t>7. Finally output will be a </a:t>
            </a:r>
            <a:r>
              <a:rPr lang="en-US" dirty="0" err="1"/>
              <a:t>tumour</a:t>
            </a:r>
            <a:r>
              <a:rPr lang="en-US" dirty="0"/>
              <a:t> region.</a:t>
            </a:r>
            <a:endParaRPr sz="1800" dirty="0"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049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1. GIVE MRI IMAGE OF BRAIN AS INPUT</a:t>
            </a: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An MRI of a brain with a tumour region in white</a:t>
            </a:r>
            <a:endParaRPr dirty="0"/>
          </a:p>
        </p:txBody>
      </p:sp>
      <p:pic>
        <p:nvPicPr>
          <p:cNvPr id="193" name="Shape 193" descr="buildings1.jpg"/>
          <p:cNvPicPr preferRelativeResize="0"/>
          <p:nvPr/>
        </p:nvPicPr>
        <p:blipFill rotWithShape="1">
          <a:blip r:embed="rId3">
            <a:alphaModFix/>
          </a:blip>
          <a:srcRect l="51162"/>
          <a:stretch/>
        </p:blipFill>
        <p:spPr>
          <a:xfrm>
            <a:off x="5155375" y="0"/>
            <a:ext cx="3988624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56393-4866-4AC3-8C56-955AE4D36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540" y="0"/>
            <a:ext cx="4047459" cy="4593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GRAYSCALE IMAGING</a:t>
            </a: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3414" y="910974"/>
            <a:ext cx="9012614" cy="3618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In true black and white, also known as halftone, the only possible shades are pure black and pure white. </a:t>
            </a:r>
          </a:p>
          <a:p>
            <a:r>
              <a:rPr lang="en-US" sz="1800" dirty="0"/>
              <a:t>The illusion of gray shading in a halftone image is obtained by rendering the image as a grid of black dots on a white background (or vice-versa), with the sizes of the individual dots determining the apparent lightness of the </a:t>
            </a:r>
            <a:r>
              <a:rPr lang="en-IN" sz="1800" dirty="0" err="1"/>
              <a:t>gray</a:t>
            </a:r>
            <a:r>
              <a:rPr lang="en-IN" sz="1800" dirty="0"/>
              <a:t> in their vicinity.</a:t>
            </a:r>
          </a:p>
          <a:p>
            <a:r>
              <a:rPr lang="en-US" sz="1800" dirty="0"/>
              <a:t>The lightness of the gray is directly proportional to the number representing the brightness levels of the primary colors.</a:t>
            </a:r>
          </a:p>
          <a:p>
            <a:r>
              <a:rPr lang="en-IN" sz="1800" dirty="0"/>
              <a:t>We </a:t>
            </a:r>
            <a:r>
              <a:rPr lang="en-US" sz="1800" dirty="0"/>
              <a:t>convert our MRI image to be pre-processed in grayscale image.</a:t>
            </a:r>
            <a:endParaRPr sz="1800" dirty="0"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514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2. Filtering of a Noisy CT Scan using Median Filtering</a:t>
            </a:r>
            <a:endParaRPr dirty="0"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48625-C444-453B-BFC5-CE03661CB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" y="856650"/>
            <a:ext cx="9144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9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MEDIAN FILTER</a:t>
            </a: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3414" y="910974"/>
            <a:ext cx="9012614" cy="3618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The median filter is a nonlinear digital filtering technique, often used to remove noise.</a:t>
            </a:r>
          </a:p>
          <a:p>
            <a:r>
              <a:rPr lang="en-US" sz="2000" dirty="0"/>
              <a:t>It is very widely used in digital image processing because, under certain conditions, it preserves edges while removing noise. </a:t>
            </a:r>
          </a:p>
          <a:p>
            <a:r>
              <a:rPr lang="en-US" sz="2000" dirty="0"/>
              <a:t>The main idea of the median filter is to run through the signal entry by entry, replacing each entry with the median of neighboring entries. </a:t>
            </a:r>
          </a:p>
          <a:p>
            <a:r>
              <a:rPr lang="en-US" sz="2000" dirty="0"/>
              <a:t>The pattern of neighbors is called the "window", which slides, entry by entry, over the entire signal.</a:t>
            </a:r>
          </a:p>
          <a:p>
            <a:r>
              <a:rPr lang="en-IN" sz="2000" dirty="0"/>
              <a:t>This fi</a:t>
            </a:r>
            <a:r>
              <a:rPr lang="en-US" sz="2000" dirty="0" err="1"/>
              <a:t>lter</a:t>
            </a:r>
            <a:r>
              <a:rPr lang="en-US" sz="2000" dirty="0"/>
              <a:t> enhance the quality of the MRI image.</a:t>
            </a:r>
            <a:endParaRPr sz="2000" dirty="0"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737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3. Contrasting the MRI effect through different methods</a:t>
            </a:r>
            <a:endParaRPr dirty="0"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A2DFD-F8A3-413A-A272-1F259B822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3" t="24003" r="4105" b="29116"/>
          <a:stretch/>
        </p:blipFill>
        <p:spPr>
          <a:xfrm>
            <a:off x="0" y="935096"/>
            <a:ext cx="9144000" cy="3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26529"/>
      </p:ext>
    </p:extLst>
  </p:cSld>
  <p:clrMapOvr>
    <a:masterClrMapping/>
  </p:clrMapOvr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Microsoft Office PowerPoint</Application>
  <PresentationFormat>On-screen Show (16:9)</PresentationFormat>
  <Paragraphs>94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Encode Sans</vt:lpstr>
      <vt:lpstr>Encode Sans ExtraLight</vt:lpstr>
      <vt:lpstr>Arial</vt:lpstr>
      <vt:lpstr>Laertes template</vt:lpstr>
      <vt:lpstr>BRAIN TUMOUR DETECTION USING SIGNAL PROCESSING</vt:lpstr>
      <vt:lpstr>INTRODUCTION</vt:lpstr>
      <vt:lpstr>PowerPoint Presentation</vt:lpstr>
      <vt:lpstr>METHODOLOGY</vt:lpstr>
      <vt:lpstr>1. GIVE MRI IMAGE OF BRAIN AS INPUT</vt:lpstr>
      <vt:lpstr>GRAYSCALE IMAGING</vt:lpstr>
      <vt:lpstr>2. Filtering of a Noisy CT Scan using Median Filtering</vt:lpstr>
      <vt:lpstr>MEDIAN FILTER</vt:lpstr>
      <vt:lpstr>3. Contrasting the MRI effect through different methods</vt:lpstr>
      <vt:lpstr>HIGH PASS FILTER</vt:lpstr>
      <vt:lpstr>4. Performing Threshhold Segmentation without Erosion/Dilation</vt:lpstr>
      <vt:lpstr>THRESHHOLD SEGMENTATION</vt:lpstr>
      <vt:lpstr>5. Using Erosion</vt:lpstr>
      <vt:lpstr>6. Using Dilation</vt:lpstr>
      <vt:lpstr>7. Edge detection – Part 1</vt:lpstr>
      <vt:lpstr>8. Edge detection – Part 2</vt:lpstr>
      <vt:lpstr>MORPHOLOGICAL OPERATIONS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Pratyush Pandey</cp:lastModifiedBy>
  <cp:revision>15</cp:revision>
  <dcterms:modified xsi:type="dcterms:W3CDTF">2018-11-26T11:17:28Z</dcterms:modified>
</cp:coreProperties>
</file>