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embeddedFontLst>
    <p:embeddedFont>
      <p:font typeface="Montserrat" charset="0"/>
      <p:regular r:id="rId46"/>
      <p:bold r:id="rId47"/>
      <p:italic r:id="rId48"/>
      <p:boldItalic r:id="rId49"/>
    </p:embeddedFont>
    <p:embeddedFont>
      <p:font typeface="Lato"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0a229c4a2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80a229c4a2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0a229c4a2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80a229c4a2_2_1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0a229c4a2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80a229c4a2_2_18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0a229c4a2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80a229c4a2_2_18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0a229c4a2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80a229c4a2_2_19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0a229c4a2_2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80a229c4a2_2_19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0a229c4a2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80a229c4a2_2_20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0a229c4a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0a229c4a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0a229c4a2_2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80a229c4a2_2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0a229c4a2_2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80a229c4a2_2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0a229c4a2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80a229c4a2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0a229c4a2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80a229c4a2_2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0a229c4a2_2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80a229c4a2_2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0a229c4a2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80a229c4a2_2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0a229c4a2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80a229c4a2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0a229c4a2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80a229c4a2_2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0a229c4a2_2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80a229c4a2_2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0a229c4a2_2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80a229c4a2_2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0a229c4a2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80a229c4a2_2_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0a229c4a2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80a229c4a2_2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a229c4a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0a229c4a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0a229c4a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0a229c4a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0a229c4a2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80a229c4a2_2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0a229c4a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0a229c4a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0a229c4a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0a229c4a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0a229c4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0a229c4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0a229c4a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0a229c4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0a229c4a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80a229c4a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0a229c4a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0a229c4a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0a229c4a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0a229c4a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0a229c4a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0a229c4a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0a229c4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0a229c4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0a229c4a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0a229c4a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0a229c4a2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80a229c4a2_2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0a229c4a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0a229c4a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0a229c4a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0a229c4a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80a229c4a2_2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80a229c4a2_2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0a229c4a2_2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80a229c4a2_2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0a229c4a2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80a229c4a2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0a229c4a2_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80a229c4a2_2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0a229c4a2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80a229c4a2_2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0a229c4a2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80a229c4a2_2_16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62" name="Google Shape;62;p1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63" name="Google Shape;6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grpSp>
        <p:nvGrpSpPr>
          <p:cNvPr id="65" name="Google Shape;65;p15"/>
          <p:cNvGrpSpPr/>
          <p:nvPr/>
        </p:nvGrpSpPr>
        <p:grpSpPr>
          <a:xfrm>
            <a:off x="0" y="381001"/>
            <a:ext cx="1037850" cy="1016288"/>
            <a:chOff x="0" y="381001"/>
            <a:chExt cx="1037850" cy="1016288"/>
          </a:xfrm>
        </p:grpSpPr>
        <p:sp>
          <p:nvSpPr>
            <p:cNvPr id="66" name="Google Shape;66;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1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0" name="Google Shape;7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grpSp>
        <p:nvGrpSpPr>
          <p:cNvPr id="72" name="Google Shape;72;p16"/>
          <p:cNvGrpSpPr/>
          <p:nvPr/>
        </p:nvGrpSpPr>
        <p:grpSpPr>
          <a:xfrm>
            <a:off x="0" y="381001"/>
            <a:ext cx="1037850" cy="1016288"/>
            <a:chOff x="0" y="381001"/>
            <a:chExt cx="1037850" cy="1016288"/>
          </a:xfrm>
        </p:grpSpPr>
        <p:sp>
          <p:nvSpPr>
            <p:cNvPr id="73" name="Google Shape;73;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grpSp>
        <p:nvGrpSpPr>
          <p:cNvPr id="78" name="Google Shape;78;p17"/>
          <p:cNvGrpSpPr/>
          <p:nvPr/>
        </p:nvGrpSpPr>
        <p:grpSpPr>
          <a:xfrm>
            <a:off x="4406400" y="0"/>
            <a:ext cx="4737600" cy="5143065"/>
            <a:chOff x="4406400" y="0"/>
            <a:chExt cx="4737600" cy="5143065"/>
          </a:xfrm>
        </p:grpSpPr>
        <p:sp>
          <p:nvSpPr>
            <p:cNvPr id="79" name="Google Shape;79;p17"/>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7"/>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7"/>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7"/>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7"/>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7"/>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7"/>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7"/>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8" name="Google Shape;9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grpSp>
        <p:nvGrpSpPr>
          <p:cNvPr id="100" name="Google Shape;100;p18"/>
          <p:cNvGrpSpPr/>
          <p:nvPr/>
        </p:nvGrpSpPr>
        <p:grpSpPr>
          <a:xfrm>
            <a:off x="0" y="381001"/>
            <a:ext cx="1037850" cy="1016288"/>
            <a:chOff x="0" y="381001"/>
            <a:chExt cx="1037850" cy="1016288"/>
          </a:xfrm>
        </p:grpSpPr>
        <p:sp>
          <p:nvSpPr>
            <p:cNvPr id="101" name="Google Shape;101;p1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 name="Google Shape;104;p18"/>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5" name="Google Shape;105;p18"/>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6" name="Google Shape;10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19"/>
          <p:cNvGrpSpPr/>
          <p:nvPr/>
        </p:nvGrpSpPr>
        <p:grpSpPr>
          <a:xfrm>
            <a:off x="0" y="381001"/>
            <a:ext cx="1037850" cy="1016288"/>
            <a:chOff x="0" y="381001"/>
            <a:chExt cx="1037850" cy="1016288"/>
          </a:xfrm>
        </p:grpSpPr>
        <p:sp>
          <p:nvSpPr>
            <p:cNvPr id="109" name="Google Shape;109;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1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2" name="Google Shape;112;p1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3" name="Google Shape;11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0"/>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0"/>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0"/>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0"/>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0"/>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0"/>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0"/>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0"/>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0"/>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0"/>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0"/>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5" name="Google Shape;13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6"/>
        <p:cNvGrpSpPr/>
        <p:nvPr/>
      </p:nvGrpSpPr>
      <p:grpSpPr>
        <a:xfrm>
          <a:off x="0" y="0"/>
          <a:ext cx="0" cy="0"/>
          <a:chOff x="0" y="0"/>
          <a:chExt cx="0" cy="0"/>
        </a:xfrm>
      </p:grpSpPr>
      <p:grpSp>
        <p:nvGrpSpPr>
          <p:cNvPr id="137" name="Google Shape;137;p21"/>
          <p:cNvGrpSpPr/>
          <p:nvPr/>
        </p:nvGrpSpPr>
        <p:grpSpPr>
          <a:xfrm>
            <a:off x="0" y="381001"/>
            <a:ext cx="1037850" cy="1016288"/>
            <a:chOff x="0" y="381001"/>
            <a:chExt cx="1037850" cy="1016288"/>
          </a:xfrm>
        </p:grpSpPr>
        <p:sp>
          <p:nvSpPr>
            <p:cNvPr id="138" name="Google Shape;138;p2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21"/>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1" name="Google Shape;141;p2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42" name="Google Shape;142;p21"/>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43" name="Google Shape;1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2"/>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p22"/>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3"/>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3"/>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3"/>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3"/>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3"/>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3"/>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3"/>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3"/>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3"/>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3"/>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23"/>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71" name="Google Shape;171;p23"/>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72" name="Google Shape;17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3"/>
        <p:cNvGrpSpPr/>
        <p:nvPr/>
      </p:nvGrpSpPr>
      <p:grpSpPr>
        <a:xfrm>
          <a:off x="0" y="0"/>
          <a:ext cx="0" cy="0"/>
          <a:chOff x="0" y="0"/>
          <a:chExt cx="0" cy="0"/>
        </a:xfrm>
      </p:grpSpPr>
      <p:sp>
        <p:nvSpPr>
          <p:cNvPr id="174" name="Google Shape;17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ctrTitle"/>
          </p:nvPr>
        </p:nvSpPr>
        <p:spPr>
          <a:xfrm>
            <a:off x="3537150" y="592525"/>
            <a:ext cx="5017500" cy="157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 b="1"/>
              <a:t>Design Thinking Project</a:t>
            </a:r>
            <a:endParaRPr b="1"/>
          </a:p>
          <a:p>
            <a:pPr marL="0" lvl="0" indent="0" algn="ctr" rtl="0">
              <a:lnSpc>
                <a:spcPct val="100000"/>
              </a:lnSpc>
              <a:spcBef>
                <a:spcPts val="0"/>
              </a:spcBef>
              <a:spcAft>
                <a:spcPts val="0"/>
              </a:spcAft>
              <a:buSzPts val="4000"/>
              <a:buNone/>
            </a:pPr>
            <a:r>
              <a:rPr lang="en"/>
              <a:t>(Smart Campus)</a:t>
            </a:r>
            <a:endParaRPr/>
          </a:p>
        </p:txBody>
      </p:sp>
      <p:sp>
        <p:nvSpPr>
          <p:cNvPr id="180" name="Google Shape;180;p25"/>
          <p:cNvSpPr txBox="1">
            <a:spLocks noGrp="1"/>
          </p:cNvSpPr>
          <p:nvPr>
            <p:ph type="subTitle" idx="1"/>
          </p:nvPr>
        </p:nvSpPr>
        <p:spPr>
          <a:xfrm>
            <a:off x="2932950" y="3013000"/>
            <a:ext cx="5621700" cy="5061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pPr>
            <a:endParaRPr sz="2400"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997697"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pic>
        <p:nvPicPr>
          <p:cNvPr id="238" name="Google Shape;238;p34"/>
          <p:cNvPicPr preferRelativeResize="0"/>
          <p:nvPr/>
        </p:nvPicPr>
        <p:blipFill>
          <a:blip r:embed="rId3">
            <a:alphaModFix/>
          </a:blip>
          <a:stretch>
            <a:fillRect/>
          </a:stretch>
        </p:blipFill>
        <p:spPr>
          <a:xfrm>
            <a:off x="1090538" y="1017425"/>
            <a:ext cx="6853225" cy="1821150"/>
          </a:xfrm>
          <a:prstGeom prst="rect">
            <a:avLst/>
          </a:prstGeom>
          <a:noFill/>
          <a:ln>
            <a:noFill/>
          </a:ln>
        </p:spPr>
      </p:pic>
      <p:pic>
        <p:nvPicPr>
          <p:cNvPr id="239" name="Google Shape;239;p34"/>
          <p:cNvPicPr preferRelativeResize="0"/>
          <p:nvPr/>
        </p:nvPicPr>
        <p:blipFill>
          <a:blip r:embed="rId4">
            <a:alphaModFix/>
          </a:blip>
          <a:stretch>
            <a:fillRect/>
          </a:stretch>
        </p:blipFill>
        <p:spPr>
          <a:xfrm>
            <a:off x="1090550" y="2979625"/>
            <a:ext cx="6853225" cy="201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997697" y="23480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pic>
        <p:nvPicPr>
          <p:cNvPr id="245" name="Google Shape;245;p35"/>
          <p:cNvPicPr preferRelativeResize="0"/>
          <p:nvPr/>
        </p:nvPicPr>
        <p:blipFill>
          <a:blip r:embed="rId3">
            <a:alphaModFix/>
          </a:blip>
          <a:stretch>
            <a:fillRect/>
          </a:stretch>
        </p:blipFill>
        <p:spPr>
          <a:xfrm>
            <a:off x="654075" y="896950"/>
            <a:ext cx="4474976" cy="1993800"/>
          </a:xfrm>
          <a:prstGeom prst="rect">
            <a:avLst/>
          </a:prstGeom>
          <a:noFill/>
          <a:ln>
            <a:noFill/>
          </a:ln>
        </p:spPr>
      </p:pic>
      <p:pic>
        <p:nvPicPr>
          <p:cNvPr id="246" name="Google Shape;246;p35"/>
          <p:cNvPicPr preferRelativeResize="0"/>
          <p:nvPr/>
        </p:nvPicPr>
        <p:blipFill>
          <a:blip r:embed="rId4">
            <a:alphaModFix/>
          </a:blip>
          <a:stretch>
            <a:fillRect/>
          </a:stretch>
        </p:blipFill>
        <p:spPr>
          <a:xfrm>
            <a:off x="3561625" y="2947525"/>
            <a:ext cx="4474974" cy="199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title"/>
          </p:nvPr>
        </p:nvSpPr>
        <p:spPr>
          <a:xfrm>
            <a:off x="997697" y="2461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pic>
        <p:nvPicPr>
          <p:cNvPr id="252" name="Google Shape;252;p36"/>
          <p:cNvPicPr preferRelativeResize="0"/>
          <p:nvPr/>
        </p:nvPicPr>
        <p:blipFill>
          <a:blip r:embed="rId3">
            <a:alphaModFix/>
          </a:blip>
          <a:stretch>
            <a:fillRect/>
          </a:stretch>
        </p:blipFill>
        <p:spPr>
          <a:xfrm>
            <a:off x="1226425" y="931050"/>
            <a:ext cx="7143800" cy="392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1170745" y="20827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3:</a:t>
            </a:r>
            <a:endParaRPr sz="2000" u="sng"/>
          </a:p>
        </p:txBody>
      </p:sp>
      <p:sp>
        <p:nvSpPr>
          <p:cNvPr id="258" name="Google Shape;258;p37"/>
          <p:cNvSpPr txBox="1">
            <a:spLocks noGrp="1"/>
          </p:cNvSpPr>
          <p:nvPr>
            <p:ph type="body" idx="1"/>
          </p:nvPr>
        </p:nvSpPr>
        <p:spPr>
          <a:xfrm>
            <a:off x="1170750" y="706930"/>
            <a:ext cx="7038900" cy="495000"/>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r>
              <a:rPr lang="en" sz="1600">
                <a:latin typeface="Montserrat"/>
                <a:ea typeface="Montserrat"/>
                <a:cs typeface="Montserrat"/>
                <a:sym typeface="Montserrat"/>
              </a:rPr>
              <a:t>-conducted among faculties</a:t>
            </a:r>
            <a:endParaRPr sz="1600">
              <a:latin typeface="Montserrat"/>
              <a:ea typeface="Montserrat"/>
              <a:cs typeface="Montserrat"/>
              <a:sym typeface="Montserrat"/>
            </a:endParaRPr>
          </a:p>
        </p:txBody>
      </p:sp>
      <p:sp>
        <p:nvSpPr>
          <p:cNvPr id="259" name="Google Shape;259;p37"/>
          <p:cNvSpPr txBox="1"/>
          <p:nvPr/>
        </p:nvSpPr>
        <p:spPr>
          <a:xfrm>
            <a:off x="329784" y="1555315"/>
            <a:ext cx="8502522" cy="2005635"/>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How comfortable are you with your present time table?</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Is your present time table flexible according to your need?</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Is there proper break given between your classes and lab sessions?</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What problem do you face with your present time table?</a:t>
            </a:r>
            <a:endParaRPr/>
          </a:p>
          <a:p>
            <a:pPr marL="457200" marR="0" lvl="0" indent="-228600" algn="l" rtl="0">
              <a:lnSpc>
                <a:spcPct val="115000"/>
              </a:lnSpc>
              <a:spcBef>
                <a:spcPts val="0"/>
              </a:spcBef>
              <a:spcAft>
                <a:spcPts val="0"/>
              </a:spcAft>
              <a:buClr>
                <a:schemeClr val="lt1"/>
              </a:buClr>
              <a:buSzPts val="1300"/>
              <a:buFont typeface="Lato"/>
              <a:buNone/>
            </a:pPr>
            <a:endParaRPr sz="2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997697" y="3483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pic>
        <p:nvPicPr>
          <p:cNvPr id="265" name="Google Shape;265;p38"/>
          <p:cNvPicPr preferRelativeResize="0"/>
          <p:nvPr/>
        </p:nvPicPr>
        <p:blipFill>
          <a:blip r:embed="rId3">
            <a:alphaModFix/>
          </a:blip>
          <a:stretch>
            <a:fillRect/>
          </a:stretch>
        </p:blipFill>
        <p:spPr>
          <a:xfrm>
            <a:off x="1635026" y="1033125"/>
            <a:ext cx="6517876" cy="375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997697" y="2234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pic>
        <p:nvPicPr>
          <p:cNvPr id="271" name="Google Shape;271;p39"/>
          <p:cNvPicPr preferRelativeResize="0"/>
          <p:nvPr/>
        </p:nvPicPr>
        <p:blipFill>
          <a:blip r:embed="rId3">
            <a:alphaModFix/>
          </a:blip>
          <a:stretch>
            <a:fillRect/>
          </a:stretch>
        </p:blipFill>
        <p:spPr>
          <a:xfrm>
            <a:off x="2042388" y="701600"/>
            <a:ext cx="5059225" cy="2218550"/>
          </a:xfrm>
          <a:prstGeom prst="rect">
            <a:avLst/>
          </a:prstGeom>
          <a:noFill/>
          <a:ln>
            <a:noFill/>
          </a:ln>
        </p:spPr>
      </p:pic>
      <p:pic>
        <p:nvPicPr>
          <p:cNvPr id="272" name="Google Shape;272;p39"/>
          <p:cNvPicPr preferRelativeResize="0"/>
          <p:nvPr/>
        </p:nvPicPr>
        <p:blipFill>
          <a:blip r:embed="rId4">
            <a:alphaModFix/>
          </a:blip>
          <a:stretch>
            <a:fillRect/>
          </a:stretch>
        </p:blipFill>
        <p:spPr>
          <a:xfrm>
            <a:off x="2718475" y="3122450"/>
            <a:ext cx="3815025" cy="190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1252075" y="531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400"/>
              <a:buFont typeface="Arial"/>
              <a:buNone/>
            </a:pPr>
            <a:r>
              <a:rPr lang="en" sz="2000" u="sng"/>
              <a:t>Survey Results:</a:t>
            </a:r>
            <a:endParaRPr/>
          </a:p>
        </p:txBody>
      </p:sp>
      <p:sp>
        <p:nvSpPr>
          <p:cNvPr id="278" name="Google Shape;278;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79" name="Google Shape;279;p40"/>
          <p:cNvPicPr preferRelativeResize="0"/>
          <p:nvPr/>
        </p:nvPicPr>
        <p:blipFill>
          <a:blip r:embed="rId3">
            <a:alphaModFix/>
          </a:blip>
          <a:stretch>
            <a:fillRect/>
          </a:stretch>
        </p:blipFill>
        <p:spPr>
          <a:xfrm>
            <a:off x="2013700" y="2769450"/>
            <a:ext cx="4961425" cy="2260500"/>
          </a:xfrm>
          <a:prstGeom prst="rect">
            <a:avLst/>
          </a:prstGeom>
          <a:noFill/>
          <a:ln>
            <a:noFill/>
          </a:ln>
        </p:spPr>
      </p:pic>
      <p:pic>
        <p:nvPicPr>
          <p:cNvPr id="280" name="Google Shape;280;p40"/>
          <p:cNvPicPr preferRelativeResize="0"/>
          <p:nvPr/>
        </p:nvPicPr>
        <p:blipFill rotWithShape="1">
          <a:blip r:embed="rId4">
            <a:alphaModFix/>
          </a:blip>
          <a:srcRect/>
          <a:stretch/>
        </p:blipFill>
        <p:spPr>
          <a:xfrm>
            <a:off x="2524450" y="622225"/>
            <a:ext cx="3939925" cy="201417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Pros</a:t>
            </a:r>
            <a:endParaRPr sz="3600" u="sng"/>
          </a:p>
        </p:txBody>
      </p:sp>
      <p:sp>
        <p:nvSpPr>
          <p:cNvPr id="286" name="Google Shape;286;p41"/>
          <p:cNvSpPr txBox="1">
            <a:spLocks noGrp="1"/>
          </p:cNvSpPr>
          <p:nvPr>
            <p:ph type="body" idx="1"/>
          </p:nvPr>
        </p:nvSpPr>
        <p:spPr>
          <a:xfrm>
            <a:off x="1297500" y="968525"/>
            <a:ext cx="75018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200"/>
              </a:spcBef>
              <a:spcAft>
                <a:spcPts val="0"/>
              </a:spcAft>
              <a:buClr>
                <a:srgbClr val="FFFFFF"/>
              </a:buClr>
              <a:buSzPts val="2400"/>
              <a:buFont typeface="Montserrat"/>
              <a:buChar char="●"/>
            </a:pPr>
            <a:r>
              <a:rPr lang="en" sz="2400" b="1" dirty="0">
                <a:solidFill>
                  <a:srgbClr val="FFFFFF"/>
                </a:solidFill>
                <a:latin typeface="Montserrat"/>
                <a:ea typeface="Montserrat"/>
                <a:cs typeface="Montserrat"/>
                <a:sym typeface="Montserrat"/>
              </a:rPr>
              <a:t>Students will be given choice of faculty.</a:t>
            </a:r>
            <a:endParaRPr sz="2400" b="1" dirty="0">
              <a:solidFill>
                <a:srgbClr val="FFFFFF"/>
              </a:solidFill>
              <a:latin typeface="Montserrat"/>
              <a:ea typeface="Montserrat"/>
              <a:cs typeface="Montserrat"/>
              <a:sym typeface="Montserrat"/>
            </a:endParaRPr>
          </a:p>
          <a:p>
            <a:pPr marL="0" lvl="0" indent="0" algn="l" rtl="0">
              <a:lnSpc>
                <a:spcPct val="115000"/>
              </a:lnSpc>
              <a:spcBef>
                <a:spcPts val="1200"/>
              </a:spcBef>
              <a:spcAft>
                <a:spcPts val="0"/>
              </a:spcAft>
              <a:buSzPts val="1300"/>
              <a:buNone/>
            </a:pPr>
            <a:r>
              <a:rPr lang="en" sz="1800" dirty="0">
                <a:solidFill>
                  <a:srgbClr val="FFFFFF"/>
                </a:solidFill>
                <a:latin typeface="Montserrat"/>
                <a:ea typeface="Montserrat"/>
                <a:cs typeface="Montserrat"/>
                <a:sym typeface="Montserrat"/>
              </a:rPr>
              <a:t>In the prototype of flexible time table we propose, the students will be given the choice of faculty. A student shall be able to enter into the system which teacher </a:t>
            </a:r>
            <a:r>
              <a:rPr lang="en" sz="1800" dirty="0" smtClean="0">
                <a:solidFill>
                  <a:srgbClr val="FFFFFF"/>
                </a:solidFill>
                <a:latin typeface="Montserrat"/>
                <a:ea typeface="Montserrat"/>
                <a:cs typeface="Montserrat"/>
                <a:sym typeface="Montserrat"/>
              </a:rPr>
              <a:t>he/she </a:t>
            </a:r>
            <a:r>
              <a:rPr lang="en" sz="1800" dirty="0">
                <a:solidFill>
                  <a:srgbClr val="FFFFFF"/>
                </a:solidFill>
                <a:latin typeface="Montserrat"/>
                <a:ea typeface="Montserrat"/>
                <a:cs typeface="Montserrat"/>
                <a:sym typeface="Montserrat"/>
              </a:rPr>
              <a:t>wishes to have in which subject and accordingly the program shall generate the time table of the particular student. However to avoid any kind of conflicts, the software /program shall be based on some priority order. For example, students with highest grades shall be given more priority to choose. Also the number of student under each teacher shall be equal to avoid any kind of problem</a:t>
            </a:r>
            <a:r>
              <a:rPr lang="en" sz="1800" b="1" dirty="0">
                <a:solidFill>
                  <a:srgbClr val="FFFFFF"/>
                </a:solidFill>
                <a:latin typeface="Montserrat"/>
                <a:ea typeface="Montserrat"/>
                <a:cs typeface="Montserrat"/>
                <a:sym typeface="Montserrat"/>
              </a:rPr>
              <a:t>.</a:t>
            </a:r>
            <a:endParaRPr sz="1800" b="1" dirty="0">
              <a:solidFill>
                <a:srgbClr val="FFFFFF"/>
              </a:solidFill>
              <a:latin typeface="Montserrat"/>
              <a:ea typeface="Montserrat"/>
              <a:cs typeface="Montserrat"/>
              <a:sym typeface="Montserrat"/>
            </a:endParaRPr>
          </a:p>
          <a:p>
            <a:pPr marL="457200" lvl="0" indent="0" algn="l" rtl="0">
              <a:lnSpc>
                <a:spcPct val="115000"/>
              </a:lnSpc>
              <a:spcBef>
                <a:spcPts val="1200"/>
              </a:spcBef>
              <a:spcAft>
                <a:spcPts val="0"/>
              </a:spcAft>
              <a:buSzPts val="1300"/>
              <a:buNone/>
            </a:pPr>
            <a:endParaRPr sz="2400" b="1" dirty="0">
              <a:solidFill>
                <a:srgbClr val="FFFFFF"/>
              </a:solidFill>
              <a:latin typeface="Montserrat"/>
              <a:ea typeface="Montserrat"/>
              <a:cs typeface="Montserrat"/>
              <a:sym typeface="Montserrat"/>
            </a:endParaRPr>
          </a:p>
          <a:p>
            <a:pPr marL="0" lvl="0" indent="0" algn="l" rtl="0">
              <a:lnSpc>
                <a:spcPct val="115000"/>
              </a:lnSpc>
              <a:spcBef>
                <a:spcPts val="1200"/>
              </a:spcBef>
              <a:spcAft>
                <a:spcPts val="0"/>
              </a:spcAft>
              <a:buSzPts val="1300"/>
              <a:buNone/>
            </a:pPr>
            <a:endParaRPr sz="1100" b="1" dirty="0">
              <a:solidFill>
                <a:srgbClr val="000000"/>
              </a:solidFill>
              <a:latin typeface="Arial"/>
              <a:ea typeface="Arial"/>
              <a:cs typeface="Arial"/>
              <a:sym typeface="Arial"/>
            </a:endParaRPr>
          </a:p>
          <a:p>
            <a:pPr marL="457200" lvl="0" indent="0" algn="l" rtl="0">
              <a:lnSpc>
                <a:spcPct val="115000"/>
              </a:lnSpc>
              <a:spcBef>
                <a:spcPts val="1200"/>
              </a:spcBef>
              <a:spcAft>
                <a:spcPts val="0"/>
              </a:spcAft>
              <a:buSzPts val="1300"/>
              <a:buNone/>
            </a:pPr>
            <a:endParaRPr sz="2400" b="1" dirty="0">
              <a:solidFill>
                <a:srgbClr val="FFFFFF"/>
              </a:solidFill>
              <a:latin typeface="Montserrat"/>
              <a:ea typeface="Montserrat"/>
              <a:cs typeface="Montserrat"/>
              <a:sym typeface="Montserrat"/>
            </a:endParaRPr>
          </a:p>
          <a:p>
            <a:pPr marL="457200" lvl="0" indent="-228600" algn="l" rtl="0">
              <a:lnSpc>
                <a:spcPct val="115000"/>
              </a:lnSpc>
              <a:spcBef>
                <a:spcPts val="1200"/>
              </a:spcBef>
              <a:spcAft>
                <a:spcPts val="0"/>
              </a:spcAft>
              <a:buClr>
                <a:srgbClr val="FFFFFF"/>
              </a:buClr>
              <a:buSzPts val="2400"/>
              <a:buFont typeface="Montserrat"/>
              <a:buNone/>
            </a:pPr>
            <a:endParaRPr sz="2400" b="1" dirty="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1354275" y="382375"/>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200"/>
              </a:spcBef>
              <a:spcAft>
                <a:spcPts val="0"/>
              </a:spcAft>
              <a:buClr>
                <a:srgbClr val="FFFFFF"/>
              </a:buClr>
              <a:buSzPts val="2400"/>
              <a:buChar char="●"/>
            </a:pPr>
            <a:r>
              <a:rPr lang="en" b="1">
                <a:solidFill>
                  <a:srgbClr val="FFFFFF"/>
                </a:solidFill>
              </a:rPr>
              <a:t>Students will be given choice of time slots thereby increasing performance</a:t>
            </a:r>
            <a:endParaRPr b="1">
              <a:solidFill>
                <a:srgbClr val="FFFFFF"/>
              </a:solidFill>
            </a:endParaRPr>
          </a:p>
          <a:p>
            <a:pPr marL="457200" lvl="0" indent="0" algn="l" rtl="0">
              <a:lnSpc>
                <a:spcPct val="115000"/>
              </a:lnSpc>
              <a:spcBef>
                <a:spcPts val="1200"/>
              </a:spcBef>
              <a:spcAft>
                <a:spcPts val="0"/>
              </a:spcAft>
              <a:buSzPts val="2400"/>
              <a:buNone/>
            </a:pPr>
            <a:r>
              <a:rPr lang="en" sz="1800">
                <a:solidFill>
                  <a:srgbClr val="FFFFFF"/>
                </a:solidFill>
              </a:rPr>
              <a:t>In this prototype, the student will be allowed to choose the time slots for a specific subject. For example, a student can choose morning or afternoon slot for a particular lab and a different slot for theory as preferable to the student. This will help a student to give better performance as the student will be comfortable with the allotted time slots, and hence will be able to give full attention in class.</a:t>
            </a:r>
            <a:endParaRPr sz="1800">
              <a:solidFill>
                <a:srgbClr val="FFFFFF"/>
              </a:solidFill>
            </a:endParaRPr>
          </a:p>
          <a:p>
            <a:pPr marL="0" lvl="0" indent="0" algn="l" rtl="0">
              <a:lnSpc>
                <a:spcPct val="100000"/>
              </a:lnSpc>
              <a:spcBef>
                <a:spcPts val="1200"/>
              </a:spcBef>
              <a:spcAft>
                <a:spcPts val="0"/>
              </a:spcAft>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title"/>
          </p:nvPr>
        </p:nvSpPr>
        <p:spPr>
          <a:xfrm>
            <a:off x="1297500" y="189375"/>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200"/>
              </a:spcBef>
              <a:spcAft>
                <a:spcPts val="0"/>
              </a:spcAft>
              <a:buClr>
                <a:srgbClr val="FFFFFF"/>
              </a:buClr>
              <a:buSzPts val="2400"/>
              <a:buChar char="●"/>
            </a:pPr>
            <a:r>
              <a:rPr lang="en" b="1">
                <a:solidFill>
                  <a:srgbClr val="FFFFFF"/>
                </a:solidFill>
              </a:rPr>
              <a:t>Students can manage self study time, projects and class timings accordingly to give maximum productivity</a:t>
            </a:r>
            <a:endParaRPr b="1">
              <a:solidFill>
                <a:srgbClr val="FFFFFF"/>
              </a:solidFill>
            </a:endParaRPr>
          </a:p>
          <a:p>
            <a:pPr marL="457200" lvl="0" indent="0" algn="l" rtl="0">
              <a:lnSpc>
                <a:spcPct val="115000"/>
              </a:lnSpc>
              <a:spcBef>
                <a:spcPts val="1200"/>
              </a:spcBef>
              <a:spcAft>
                <a:spcPts val="0"/>
              </a:spcAft>
              <a:buSzPts val="2400"/>
              <a:buNone/>
            </a:pPr>
            <a:r>
              <a:rPr lang="en" sz="1800">
                <a:solidFill>
                  <a:srgbClr val="FFFFFF"/>
                </a:solidFill>
              </a:rPr>
              <a:t>When given a choice of time slots and faculty, the student will obviously be able to give better productivity with respect to all fields- including extra curricular activities and projects.</a:t>
            </a:r>
            <a:endParaRPr sz="1800">
              <a:solidFill>
                <a:srgbClr val="FFFFFF"/>
              </a:solidFill>
            </a:endParaRPr>
          </a:p>
          <a:p>
            <a:pPr marL="457200" lvl="0" indent="-381000" algn="l" rtl="0">
              <a:lnSpc>
                <a:spcPct val="115000"/>
              </a:lnSpc>
              <a:spcBef>
                <a:spcPts val="1200"/>
              </a:spcBef>
              <a:spcAft>
                <a:spcPts val="0"/>
              </a:spcAft>
              <a:buClr>
                <a:srgbClr val="FFFFFF"/>
              </a:buClr>
              <a:buSzPts val="2400"/>
              <a:buChar char="●"/>
            </a:pPr>
            <a:r>
              <a:rPr lang="en" b="1">
                <a:solidFill>
                  <a:srgbClr val="FFFFFF"/>
                </a:solidFill>
              </a:rPr>
              <a:t>Work load on teachers is balanced</a:t>
            </a:r>
            <a:endParaRPr b="1">
              <a:solidFill>
                <a:srgbClr val="FFFFFF"/>
              </a:solidFill>
            </a:endParaRPr>
          </a:p>
          <a:p>
            <a:pPr marL="457200" lvl="0" indent="0" algn="l" rtl="0">
              <a:lnSpc>
                <a:spcPct val="115000"/>
              </a:lnSpc>
              <a:spcBef>
                <a:spcPts val="1200"/>
              </a:spcBef>
              <a:spcAft>
                <a:spcPts val="0"/>
              </a:spcAft>
              <a:buSzPts val="2400"/>
              <a:buNone/>
            </a:pPr>
            <a:r>
              <a:rPr lang="en" sz="1800">
                <a:solidFill>
                  <a:srgbClr val="FFFFFF"/>
                </a:solidFill>
              </a:rPr>
              <a:t>In the prototype proposed, the number of students under each faculty is fixed ,thereby resulting in a balanced workload on the faculty.</a:t>
            </a:r>
            <a:endParaRPr sz="1800">
              <a:solidFill>
                <a:srgbClr val="FFFFFF"/>
              </a:solidFill>
            </a:endParaRPr>
          </a:p>
          <a:p>
            <a:pPr marL="0" lvl="0" indent="0" algn="l" rtl="0">
              <a:lnSpc>
                <a:spcPct val="100000"/>
              </a:lnSpc>
              <a:spcBef>
                <a:spcPts val="1200"/>
              </a:spcBef>
              <a:spcAft>
                <a:spcPts val="0"/>
              </a:spcAft>
              <a:buSzPts val="2400"/>
              <a:buNone/>
            </a:pP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1297500" y="2461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200" u="sng"/>
              <a:t>Questionnaire/ Empathy Survey :</a:t>
            </a:r>
            <a:endParaRPr sz="3200" u="sng"/>
          </a:p>
        </p:txBody>
      </p:sp>
      <p:sp>
        <p:nvSpPr>
          <p:cNvPr id="186" name="Google Shape;186;p26"/>
          <p:cNvSpPr txBox="1">
            <a:spLocks noGrp="1"/>
          </p:cNvSpPr>
          <p:nvPr>
            <p:ph type="body" idx="1"/>
          </p:nvPr>
        </p:nvSpPr>
        <p:spPr>
          <a:xfrm>
            <a:off x="1002860" y="1408585"/>
            <a:ext cx="70389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Montserrat"/>
              <a:buChar char="●"/>
            </a:pPr>
            <a:r>
              <a:rPr lang="en" sz="2400">
                <a:latin typeface="Montserrat"/>
                <a:ea typeface="Montserrat"/>
                <a:cs typeface="Montserrat"/>
                <a:sym typeface="Montserrat"/>
              </a:rPr>
              <a:t>Are you satisfied with the present management and working of campus?</a:t>
            </a:r>
            <a:endParaRPr sz="2400">
              <a:latin typeface="Montserrat"/>
              <a:ea typeface="Montserrat"/>
              <a:cs typeface="Montserrat"/>
              <a:sym typeface="Montserrat"/>
            </a:endParaRPr>
          </a:p>
          <a:p>
            <a:pPr marL="457200" lvl="0" indent="-381000" algn="l" rtl="0">
              <a:lnSpc>
                <a:spcPct val="115000"/>
              </a:lnSpc>
              <a:spcBef>
                <a:spcPts val="0"/>
              </a:spcBef>
              <a:spcAft>
                <a:spcPts val="0"/>
              </a:spcAft>
              <a:buSzPts val="2400"/>
              <a:buFont typeface="Montserrat"/>
              <a:buChar char="●"/>
            </a:pPr>
            <a:r>
              <a:rPr lang="en" sz="2400">
                <a:latin typeface="Montserrat"/>
                <a:ea typeface="Montserrat"/>
                <a:cs typeface="Montserrat"/>
                <a:sym typeface="Montserrat"/>
              </a:rPr>
              <a:t>Which according to you holds the highest priority for scope of improvement in campus ? </a:t>
            </a:r>
            <a:endParaRPr sz="2400">
              <a:latin typeface="Montserrat"/>
              <a:ea typeface="Montserrat"/>
              <a:cs typeface="Montserrat"/>
              <a:sym typeface="Montserrat"/>
            </a:endParaRPr>
          </a:p>
          <a:p>
            <a:pPr marL="457200" lvl="0" indent="-381000" algn="l" rtl="0">
              <a:lnSpc>
                <a:spcPct val="115000"/>
              </a:lnSpc>
              <a:spcBef>
                <a:spcPts val="0"/>
              </a:spcBef>
              <a:spcAft>
                <a:spcPts val="0"/>
              </a:spcAft>
              <a:buSzPts val="2400"/>
              <a:buFont typeface="Montserrat"/>
              <a:buChar char="●"/>
            </a:pPr>
            <a:r>
              <a:rPr lang="en" sz="2400">
                <a:latin typeface="Montserrat"/>
                <a:ea typeface="Montserrat"/>
                <a:cs typeface="Montserrat"/>
                <a:sym typeface="Montserrat"/>
              </a:rPr>
              <a:t>Do you think it would be efficient to implement green methods (eg:paperless) for campus environment </a:t>
            </a:r>
            <a:endParaRPr sz="2400">
              <a:latin typeface="Montserrat"/>
              <a:ea typeface="Montserrat"/>
              <a:cs typeface="Montserrat"/>
              <a:sym typeface="Montserrat"/>
            </a:endParaRPr>
          </a:p>
        </p:txBody>
      </p:sp>
      <p:sp>
        <p:nvSpPr>
          <p:cNvPr id="187" name="Google Shape;187;p26"/>
          <p:cNvSpPr txBox="1"/>
          <p:nvPr/>
        </p:nvSpPr>
        <p:spPr>
          <a:xfrm>
            <a:off x="1061595" y="914400"/>
            <a:ext cx="7038900" cy="3555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400"/>
              <a:buFont typeface="Montserrat"/>
              <a:buNone/>
            </a:pPr>
            <a:r>
              <a:rPr lang="en" sz="2000" b="0" i="0" u="sng" strike="noStrike" cap="none">
                <a:solidFill>
                  <a:schemeClr val="lt1"/>
                </a:solidFill>
                <a:latin typeface="Montserrat"/>
                <a:ea typeface="Montserrat"/>
                <a:cs typeface="Montserrat"/>
                <a:sym typeface="Montserrat"/>
              </a:rPr>
              <a:t>SURVEY 1:</a:t>
            </a:r>
            <a:endParaRPr sz="2000" b="0" i="0" u="sng" strike="noStrike" cap="none">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solidFill>
                  <a:srgbClr val="FFFFFF"/>
                </a:solidFill>
              </a:rPr>
              <a:t>Cons:</a:t>
            </a:r>
            <a:endParaRPr sz="3600" u="sng">
              <a:solidFill>
                <a:srgbClr val="FFFFFF"/>
              </a:solidFill>
            </a:endParaRPr>
          </a:p>
        </p:txBody>
      </p:sp>
      <p:sp>
        <p:nvSpPr>
          <p:cNvPr id="302" name="Google Shape;302;p44"/>
          <p:cNvSpPr txBox="1">
            <a:spLocks noGrp="1"/>
          </p:cNvSpPr>
          <p:nvPr>
            <p:ph type="body" idx="1"/>
          </p:nvPr>
        </p:nvSpPr>
        <p:spPr>
          <a:xfrm>
            <a:off x="1297500" y="1558975"/>
            <a:ext cx="70389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200"/>
              </a:spcBef>
              <a:spcAft>
                <a:spcPts val="0"/>
              </a:spcAft>
              <a:buClr>
                <a:srgbClr val="FFFFFF"/>
              </a:buClr>
              <a:buSzPts val="2400"/>
              <a:buFont typeface="Montserrat"/>
              <a:buChar char="●"/>
            </a:pPr>
            <a:r>
              <a:rPr lang="en" sz="2400" b="1">
                <a:solidFill>
                  <a:srgbClr val="FFFFFF"/>
                </a:solidFill>
                <a:latin typeface="Montserrat"/>
                <a:ea typeface="Montserrat"/>
                <a:cs typeface="Montserrat"/>
                <a:sym typeface="Montserrat"/>
              </a:rPr>
              <a:t>Some students may be prone to taking studies lightly</a:t>
            </a:r>
            <a:endParaRPr sz="2400" b="1">
              <a:solidFill>
                <a:srgbClr val="FFFFFF"/>
              </a:solidFill>
              <a:latin typeface="Montserrat"/>
              <a:ea typeface="Montserrat"/>
              <a:cs typeface="Montserrat"/>
              <a:sym typeface="Montserrat"/>
            </a:endParaRPr>
          </a:p>
          <a:p>
            <a:pPr marL="457200" lvl="0" indent="0" algn="l" rtl="0">
              <a:lnSpc>
                <a:spcPct val="115000"/>
              </a:lnSpc>
              <a:spcBef>
                <a:spcPts val="1200"/>
              </a:spcBef>
              <a:spcAft>
                <a:spcPts val="0"/>
              </a:spcAft>
              <a:buSzPts val="1300"/>
              <a:buNone/>
            </a:pPr>
            <a:r>
              <a:rPr lang="en" sz="1800">
                <a:solidFill>
                  <a:srgbClr val="FFFFFF"/>
                </a:solidFill>
                <a:latin typeface="Montserrat"/>
                <a:ea typeface="Montserrat"/>
                <a:cs typeface="Montserrat"/>
                <a:sym typeface="Montserrat"/>
              </a:rPr>
              <a:t>Due to the freedom given to the students, the student might be prone to taking studies lightly.</a:t>
            </a:r>
            <a:endParaRPr sz="1800">
              <a:solidFill>
                <a:srgbClr val="FFFFFF"/>
              </a:solidFill>
              <a:latin typeface="Montserrat"/>
              <a:ea typeface="Montserrat"/>
              <a:cs typeface="Montserrat"/>
              <a:sym typeface="Montserrat"/>
            </a:endParaRPr>
          </a:p>
          <a:p>
            <a:pPr marL="457200" lvl="0" indent="0" algn="l" rtl="0">
              <a:lnSpc>
                <a:spcPct val="115000"/>
              </a:lnSpc>
              <a:spcBef>
                <a:spcPts val="1200"/>
              </a:spcBef>
              <a:spcAft>
                <a:spcPts val="0"/>
              </a:spcAft>
              <a:buSzPts val="1300"/>
              <a:buNone/>
            </a:pPr>
            <a:endParaRPr sz="1800">
              <a:solidFill>
                <a:srgbClr val="FFFFFF"/>
              </a:solidFill>
              <a:latin typeface="Montserrat"/>
              <a:ea typeface="Montserrat"/>
              <a:cs typeface="Montserrat"/>
              <a:sym typeface="Montserrat"/>
            </a:endParaRPr>
          </a:p>
          <a:p>
            <a:pPr marL="457200" lvl="0" indent="0" algn="l" rtl="0">
              <a:lnSpc>
                <a:spcPct val="115000"/>
              </a:lnSpc>
              <a:spcBef>
                <a:spcPts val="1200"/>
              </a:spcBef>
              <a:spcAft>
                <a:spcPts val="1600"/>
              </a:spcAft>
              <a:buSzPts val="1300"/>
              <a:buNone/>
            </a:pPr>
            <a:endParaRPr>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200"/>
              </a:spcBef>
              <a:spcAft>
                <a:spcPts val="0"/>
              </a:spcAft>
              <a:buClr>
                <a:srgbClr val="FFFFFF"/>
              </a:buClr>
              <a:buSzPts val="2400"/>
              <a:buFont typeface="Montserrat"/>
              <a:buChar char="●"/>
            </a:pPr>
            <a:r>
              <a:rPr lang="en" b="1">
                <a:solidFill>
                  <a:srgbClr val="FFFFFF"/>
                </a:solidFill>
              </a:rPr>
              <a:t>Conflicts among students towards teacher partiality</a:t>
            </a:r>
            <a:endParaRPr b="1">
              <a:solidFill>
                <a:srgbClr val="FFFFFF"/>
              </a:solidFill>
            </a:endParaRPr>
          </a:p>
          <a:p>
            <a:pPr marL="457200" lvl="0" indent="0" algn="l" rtl="0">
              <a:lnSpc>
                <a:spcPct val="115000"/>
              </a:lnSpc>
              <a:spcBef>
                <a:spcPts val="1200"/>
              </a:spcBef>
              <a:spcAft>
                <a:spcPts val="0"/>
              </a:spcAft>
              <a:buSzPts val="2400"/>
              <a:buNone/>
            </a:pPr>
            <a:r>
              <a:rPr lang="en" sz="1800">
                <a:solidFill>
                  <a:srgbClr val="FFFFFF"/>
                </a:solidFill>
              </a:rPr>
              <a:t>Due to the freedom given to students of choosing faculty, there might be a chance of conflict among students towards choosing a particular teacher.</a:t>
            </a:r>
            <a:endParaRPr sz="1800">
              <a:solidFill>
                <a:srgbClr val="FFFFFF"/>
              </a:solidFill>
            </a:endParaRPr>
          </a:p>
          <a:p>
            <a:pPr marL="457200" lvl="0" indent="-381000" algn="l" rtl="0">
              <a:lnSpc>
                <a:spcPct val="115000"/>
              </a:lnSpc>
              <a:spcBef>
                <a:spcPts val="1200"/>
              </a:spcBef>
              <a:spcAft>
                <a:spcPts val="0"/>
              </a:spcAft>
              <a:buClr>
                <a:srgbClr val="FFFFFF"/>
              </a:buClr>
              <a:buSzPts val="2400"/>
              <a:buChar char="●"/>
            </a:pPr>
            <a:r>
              <a:rPr lang="en" b="1">
                <a:solidFill>
                  <a:srgbClr val="FFFFFF"/>
                </a:solidFill>
              </a:rPr>
              <a:t>More variable parameters might increase complexity</a:t>
            </a:r>
            <a:endParaRPr b="1">
              <a:solidFill>
                <a:srgbClr val="FFFFFF"/>
              </a:solidFill>
            </a:endParaRPr>
          </a:p>
          <a:p>
            <a:pPr marL="457200" lvl="0" indent="0" algn="l" rtl="0">
              <a:lnSpc>
                <a:spcPct val="115000"/>
              </a:lnSpc>
              <a:spcBef>
                <a:spcPts val="1200"/>
              </a:spcBef>
              <a:spcAft>
                <a:spcPts val="0"/>
              </a:spcAft>
              <a:buSzPts val="2400"/>
              <a:buNone/>
            </a:pPr>
            <a:r>
              <a:rPr lang="en" sz="1800">
                <a:solidFill>
                  <a:srgbClr val="FFFFFF"/>
                </a:solidFill>
              </a:rPr>
              <a:t>The complexity of the prototype will increase if more number of parameters are made variable,like faculty,time slots and so on.</a:t>
            </a:r>
            <a:endParaRPr sz="1800">
              <a:solidFill>
                <a:srgbClr val="FFFFFF"/>
              </a:solidFill>
            </a:endParaRPr>
          </a:p>
          <a:p>
            <a:pPr marL="457200" lvl="0" indent="0" algn="l" rtl="0">
              <a:lnSpc>
                <a:spcPct val="115000"/>
              </a:lnSpc>
              <a:spcBef>
                <a:spcPts val="1200"/>
              </a:spcBef>
              <a:spcAft>
                <a:spcPts val="1200"/>
              </a:spcAft>
              <a:buSzPts val="2400"/>
              <a:buNone/>
            </a:pPr>
            <a:endParaRPr sz="18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Do’s:</a:t>
            </a:r>
            <a:endParaRPr sz="3600" u="sng"/>
          </a:p>
        </p:txBody>
      </p:sp>
      <p:sp>
        <p:nvSpPr>
          <p:cNvPr id="313" name="Google Shape;313;p4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Montserrat"/>
              <a:buChar char="●"/>
            </a:pPr>
            <a:r>
              <a:rPr lang="en" sz="2400" b="1">
                <a:latin typeface="Montserrat"/>
                <a:ea typeface="Montserrat"/>
                <a:cs typeface="Montserrat"/>
                <a:sym typeface="Montserrat"/>
              </a:rPr>
              <a:t>Credits based system:</a:t>
            </a:r>
            <a:endParaRPr sz="2400" b="1">
              <a:latin typeface="Montserrat"/>
              <a:ea typeface="Montserrat"/>
              <a:cs typeface="Montserrat"/>
              <a:sym typeface="Montserrat"/>
            </a:endParaRPr>
          </a:p>
          <a:p>
            <a:pPr marL="0" lvl="0" indent="0" algn="l" rtl="0">
              <a:lnSpc>
                <a:spcPct val="115000"/>
              </a:lnSpc>
              <a:spcBef>
                <a:spcPts val="1600"/>
              </a:spcBef>
              <a:spcAft>
                <a:spcPts val="1600"/>
              </a:spcAft>
              <a:buSzPts val="1300"/>
              <a:buNone/>
            </a:pPr>
            <a:r>
              <a:rPr lang="en" sz="1800">
                <a:latin typeface="Montserrat"/>
                <a:ea typeface="Montserrat"/>
                <a:cs typeface="Montserrat"/>
                <a:sym typeface="Montserrat"/>
              </a:rPr>
              <a:t>Priority of the choice of student will be determined by the cgpa or other way in which specific credits can be given values. </a:t>
            </a:r>
            <a:endParaRPr sz="18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Char char="●"/>
            </a:pPr>
            <a:r>
              <a:rPr lang="en" b="1" dirty="0"/>
              <a:t>Collect and analyse time tables</a:t>
            </a:r>
            <a:endParaRPr b="1" dirty="0"/>
          </a:p>
          <a:p>
            <a:pPr marL="457200" lvl="0" indent="0" algn="l" rtl="0">
              <a:lnSpc>
                <a:spcPct val="100000"/>
              </a:lnSpc>
              <a:spcBef>
                <a:spcPts val="0"/>
              </a:spcBef>
              <a:spcAft>
                <a:spcPts val="0"/>
              </a:spcAft>
              <a:buSzPts val="2400"/>
              <a:buNone/>
            </a:pPr>
            <a:endParaRPr b="1" dirty="0"/>
          </a:p>
          <a:p>
            <a:pPr marL="0" lvl="0" indent="0" algn="l" rtl="0">
              <a:lnSpc>
                <a:spcPct val="100000"/>
              </a:lnSpc>
              <a:spcBef>
                <a:spcPts val="0"/>
              </a:spcBef>
              <a:spcAft>
                <a:spcPts val="0"/>
              </a:spcAft>
              <a:buSzPts val="2400"/>
              <a:buNone/>
            </a:pPr>
            <a:r>
              <a:rPr lang="en" sz="1800" dirty="0"/>
              <a:t>Collect time tables/ number of subjects and teachers of specific classes of specific departments and of the teachers taking those specific subjects so that a proper feasible time slots can be made for proper filling of choices without clashes.</a:t>
            </a:r>
            <a:endParaRPr sz="1800" dirty="0"/>
          </a:p>
          <a:p>
            <a:pPr marL="0" lvl="0" indent="0" algn="l" rtl="0">
              <a:lnSpc>
                <a:spcPct val="100000"/>
              </a:lnSpc>
              <a:spcBef>
                <a:spcPts val="0"/>
              </a:spcBef>
              <a:spcAft>
                <a:spcPts val="0"/>
              </a:spcAft>
              <a:buSzPts val="2400"/>
              <a:buNone/>
            </a:pPr>
            <a:endParaRPr sz="1800" dirty="0"/>
          </a:p>
          <a:p>
            <a:pPr marL="457200" lvl="0" indent="-381000" algn="l" rtl="0">
              <a:lnSpc>
                <a:spcPct val="100000"/>
              </a:lnSpc>
              <a:spcBef>
                <a:spcPts val="0"/>
              </a:spcBef>
              <a:spcAft>
                <a:spcPts val="0"/>
              </a:spcAft>
              <a:buSzPts val="2400"/>
              <a:buChar char="●"/>
            </a:pPr>
            <a:r>
              <a:rPr lang="en" b="1" dirty="0"/>
              <a:t>Keep some Constraints </a:t>
            </a:r>
            <a:endParaRPr b="1" dirty="0"/>
          </a:p>
          <a:p>
            <a:pPr marL="0" lvl="0" indent="0" algn="l" rtl="0">
              <a:lnSpc>
                <a:spcPct val="100000"/>
              </a:lnSpc>
              <a:spcBef>
                <a:spcPts val="0"/>
              </a:spcBef>
              <a:spcAft>
                <a:spcPts val="0"/>
              </a:spcAft>
              <a:buSzPts val="2400"/>
              <a:buNone/>
            </a:pPr>
            <a:endParaRPr sz="1800" dirty="0"/>
          </a:p>
          <a:p>
            <a:pPr marL="0" lvl="0" indent="0" algn="l" rtl="0">
              <a:lnSpc>
                <a:spcPct val="100000"/>
              </a:lnSpc>
              <a:spcBef>
                <a:spcPts val="0"/>
              </a:spcBef>
              <a:spcAft>
                <a:spcPts val="0"/>
              </a:spcAft>
              <a:buSzPts val="2400"/>
              <a:buNone/>
            </a:pPr>
            <a:r>
              <a:rPr lang="en" sz="1800" dirty="0"/>
              <a:t>Make either faculty or time as variable\ flexible so that the designing and implementation of flexible time table is possible and not much complex</a:t>
            </a:r>
            <a:endParaRPr sz="1800" dirty="0"/>
          </a:p>
          <a:p>
            <a:pPr marL="0" lvl="0" indent="0" algn="l" rtl="0">
              <a:lnSpc>
                <a:spcPct val="100000"/>
              </a:lnSpc>
              <a:spcBef>
                <a:spcPts val="0"/>
              </a:spcBef>
              <a:spcAft>
                <a:spcPts val="0"/>
              </a:spcAft>
              <a:buSzPts val="2400"/>
              <a:buNone/>
            </a:pPr>
            <a:r>
              <a:rPr lang="en" sz="1800" dirty="0"/>
              <a:t> </a:t>
            </a:r>
            <a:r>
              <a:rPr lang="en" b="1" dirty="0"/>
              <a:t> </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1297500" y="291575"/>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Char char="●"/>
            </a:pPr>
            <a:r>
              <a:rPr lang="en" b="1"/>
              <a:t>Allow students to approach all teachers</a:t>
            </a:r>
            <a:endParaRPr b="1"/>
          </a:p>
          <a:p>
            <a:pPr marL="457200" lvl="0" indent="0" algn="l" rtl="0">
              <a:lnSpc>
                <a:spcPct val="100000"/>
              </a:lnSpc>
              <a:spcBef>
                <a:spcPts val="0"/>
              </a:spcBef>
              <a:spcAft>
                <a:spcPts val="0"/>
              </a:spcAft>
              <a:buSzPts val="2400"/>
              <a:buNone/>
            </a:pPr>
            <a:endParaRPr b="1"/>
          </a:p>
          <a:p>
            <a:pPr marL="0" lvl="0" indent="0" algn="l" rtl="0">
              <a:lnSpc>
                <a:spcPct val="100000"/>
              </a:lnSpc>
              <a:spcBef>
                <a:spcPts val="0"/>
              </a:spcBef>
              <a:spcAft>
                <a:spcPts val="0"/>
              </a:spcAft>
              <a:buSzPts val="2400"/>
              <a:buNone/>
            </a:pPr>
            <a:r>
              <a:rPr lang="en" sz="1800"/>
              <a:t>Keeping teachers fixed for any time slots and allowing students to have options only in time slots and not in the faculty incharge shouldn’t be thought of as a reason for which the students can’t approach other faculties. Students should be allowed to interact with any teacher they want. This ust means that a fixed faculty is being assigned to teach the class during that specific time slot.</a:t>
            </a:r>
            <a:endParaRPr sz="1800"/>
          </a:p>
          <a:p>
            <a:pPr marL="0" lvl="0" indent="0" algn="l" rtl="0">
              <a:lnSpc>
                <a:spcPct val="100000"/>
              </a:lnSpc>
              <a:spcBef>
                <a:spcPts val="0"/>
              </a:spcBef>
              <a:spcAft>
                <a:spcPts val="0"/>
              </a:spcAft>
              <a:buSzPts val="2400"/>
              <a:buNone/>
            </a:pPr>
            <a:endParaRPr sz="1800"/>
          </a:p>
          <a:p>
            <a:pPr marL="457200" lvl="0" indent="-381000" algn="l" rtl="0">
              <a:lnSpc>
                <a:spcPct val="100000"/>
              </a:lnSpc>
              <a:spcBef>
                <a:spcPts val="0"/>
              </a:spcBef>
              <a:spcAft>
                <a:spcPts val="0"/>
              </a:spcAft>
              <a:buSzPts val="2400"/>
              <a:buChar char="●"/>
            </a:pPr>
            <a:r>
              <a:rPr lang="en" b="1"/>
              <a:t>Keep some time slots free for all classes</a:t>
            </a:r>
            <a:endParaRPr b="1"/>
          </a:p>
          <a:p>
            <a:pPr marL="457200" lvl="0" indent="0" algn="l" rtl="0">
              <a:lnSpc>
                <a:spcPct val="100000"/>
              </a:lnSpc>
              <a:spcBef>
                <a:spcPts val="0"/>
              </a:spcBef>
              <a:spcAft>
                <a:spcPts val="0"/>
              </a:spcAft>
              <a:buSzPts val="2400"/>
              <a:buNone/>
            </a:pPr>
            <a:endParaRPr b="1"/>
          </a:p>
          <a:p>
            <a:pPr marL="457200" lvl="0" indent="0" algn="l" rtl="0">
              <a:lnSpc>
                <a:spcPct val="100000"/>
              </a:lnSpc>
              <a:spcBef>
                <a:spcPts val="0"/>
              </a:spcBef>
              <a:spcAft>
                <a:spcPts val="0"/>
              </a:spcAft>
              <a:buSzPts val="2400"/>
              <a:buNone/>
            </a:pPr>
            <a:r>
              <a:rPr lang="en" sz="1800"/>
              <a:t>Keep a specific time slot free so that it can be utilized for activities,projects or extra classes according to the particular need at that time.</a:t>
            </a:r>
            <a:endParaRPr sz="1800"/>
          </a:p>
          <a:p>
            <a:pPr marL="0" lvl="0" indent="0" algn="l" rtl="0">
              <a:lnSpc>
                <a:spcPct val="100000"/>
              </a:lnSpc>
              <a:spcBef>
                <a:spcPts val="0"/>
              </a:spcBef>
              <a:spcAft>
                <a:spcPts val="0"/>
              </a:spcAft>
              <a:buSzPts val="2400"/>
              <a:buNone/>
            </a:pPr>
            <a:endParaRPr sz="1800"/>
          </a:p>
          <a:p>
            <a:pPr marL="914400" lvl="0" indent="0" algn="l" rtl="0">
              <a:lnSpc>
                <a:spcPct val="100000"/>
              </a:lnSpc>
              <a:spcBef>
                <a:spcPts val="0"/>
              </a:spcBef>
              <a:spcAft>
                <a:spcPts val="0"/>
              </a:spcAft>
              <a:buSzPts val="2400"/>
              <a:buNone/>
            </a:pPr>
            <a:r>
              <a:rPr lang="en" sz="1800"/>
              <a:t>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Don’ts:</a:t>
            </a:r>
            <a:endParaRPr sz="3600" u="sng"/>
          </a:p>
        </p:txBody>
      </p:sp>
      <p:sp>
        <p:nvSpPr>
          <p:cNvPr id="329" name="Google Shape;329;p4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Montserrat"/>
              <a:buChar char="●"/>
            </a:pPr>
            <a:r>
              <a:rPr lang="en" sz="2400" b="1">
                <a:latin typeface="Montserrat"/>
                <a:ea typeface="Montserrat"/>
                <a:cs typeface="Montserrat"/>
                <a:sym typeface="Montserrat"/>
              </a:rPr>
              <a:t>Keep too many variables</a:t>
            </a:r>
            <a:endParaRPr sz="2400" b="1">
              <a:latin typeface="Montserrat"/>
              <a:ea typeface="Montserrat"/>
              <a:cs typeface="Montserrat"/>
              <a:sym typeface="Montserrat"/>
            </a:endParaRPr>
          </a:p>
          <a:p>
            <a:pPr marL="0" lvl="0" indent="0" algn="l" rtl="0">
              <a:lnSpc>
                <a:spcPct val="115000"/>
              </a:lnSpc>
              <a:spcBef>
                <a:spcPts val="1600"/>
              </a:spcBef>
              <a:spcAft>
                <a:spcPts val="1600"/>
              </a:spcAft>
              <a:buSzPts val="1300"/>
              <a:buNone/>
            </a:pPr>
            <a:r>
              <a:rPr lang="en" sz="1800">
                <a:latin typeface="Montserrat"/>
                <a:ea typeface="Montserrat"/>
                <a:cs typeface="Montserrat"/>
                <a:sym typeface="Montserrat"/>
              </a:rPr>
              <a:t>Don't keep everything flexible (ex. both time and faculty) as the complexity of the program will increase and feasability will decrease and it will end up being a bigger problem then the solution itself.</a:t>
            </a:r>
            <a:endParaRPr sz="18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Char char="●"/>
            </a:pPr>
            <a:r>
              <a:rPr lang="en" b="1" dirty="0"/>
              <a:t>Increase Lecture hours</a:t>
            </a:r>
            <a:endParaRPr b="1" dirty="0"/>
          </a:p>
          <a:p>
            <a:pPr marL="0" lvl="0" indent="0" algn="l" rtl="0">
              <a:lnSpc>
                <a:spcPct val="100000"/>
              </a:lnSpc>
              <a:spcBef>
                <a:spcPts val="0"/>
              </a:spcBef>
              <a:spcAft>
                <a:spcPts val="0"/>
              </a:spcAft>
              <a:buSzPts val="2400"/>
              <a:buNone/>
            </a:pPr>
            <a:endParaRPr sz="1800" dirty="0"/>
          </a:p>
          <a:p>
            <a:pPr marL="0" lvl="0" indent="0" algn="l" rtl="0">
              <a:lnSpc>
                <a:spcPct val="100000"/>
              </a:lnSpc>
              <a:spcBef>
                <a:spcPts val="0"/>
              </a:spcBef>
              <a:spcAft>
                <a:spcPts val="0"/>
              </a:spcAft>
              <a:buSzPts val="2400"/>
              <a:buNone/>
            </a:pPr>
            <a:r>
              <a:rPr lang="en" sz="1800" dirty="0"/>
              <a:t>Dont increase the lecture hours just because the time table is flexible. This is the direct consequence of keeping too many variables and not keeping any slot free and resulting in a poor implementation.</a:t>
            </a:r>
            <a:endParaRPr sz="1800" dirty="0"/>
          </a:p>
          <a:p>
            <a:pPr marL="0" lvl="0" indent="0" algn="l" rtl="0">
              <a:lnSpc>
                <a:spcPct val="100000"/>
              </a:lnSpc>
              <a:spcBef>
                <a:spcPts val="0"/>
              </a:spcBef>
              <a:spcAft>
                <a:spcPts val="0"/>
              </a:spcAft>
              <a:buSzPts val="2400"/>
              <a:buNone/>
            </a:pPr>
            <a:endParaRPr sz="1800" dirty="0"/>
          </a:p>
          <a:p>
            <a:pPr marL="457200" lvl="0" indent="-381000" algn="l" rtl="0">
              <a:lnSpc>
                <a:spcPct val="100000"/>
              </a:lnSpc>
              <a:spcBef>
                <a:spcPts val="0"/>
              </a:spcBef>
              <a:spcAft>
                <a:spcPts val="0"/>
              </a:spcAft>
              <a:buSzPts val="2400"/>
              <a:buChar char="●"/>
            </a:pPr>
            <a:r>
              <a:rPr lang="en" b="1" dirty="0"/>
              <a:t>Assign too many students to a single faculty</a:t>
            </a:r>
            <a:endParaRPr b="1" dirty="0"/>
          </a:p>
          <a:p>
            <a:pPr marL="0" lvl="0" indent="0" algn="l" rtl="0">
              <a:lnSpc>
                <a:spcPct val="100000"/>
              </a:lnSpc>
              <a:spcBef>
                <a:spcPts val="0"/>
              </a:spcBef>
              <a:spcAft>
                <a:spcPts val="0"/>
              </a:spcAft>
              <a:buSzPts val="2400"/>
              <a:buNone/>
            </a:pPr>
            <a:endParaRPr sz="1800" dirty="0"/>
          </a:p>
          <a:p>
            <a:pPr marL="0" lvl="0" indent="0" algn="l" rtl="0">
              <a:lnSpc>
                <a:spcPct val="100000"/>
              </a:lnSpc>
              <a:spcBef>
                <a:spcPts val="0"/>
              </a:spcBef>
              <a:spcAft>
                <a:spcPts val="0"/>
              </a:spcAft>
              <a:buSzPts val="2400"/>
              <a:buNone/>
            </a:pPr>
            <a:r>
              <a:rPr lang="en" sz="1800" dirty="0"/>
              <a:t>Make sure to keep a limit on number of students that can take up a specific time slot/ be under a specific faculty.</a:t>
            </a:r>
            <a:endParaRPr sz="1800"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a:p>
            <a:pPr marL="457200" lvl="0" indent="0" algn="l" rtl="0">
              <a:lnSpc>
                <a:spcPct val="100000"/>
              </a:lnSpc>
              <a:spcBef>
                <a:spcPts val="0"/>
              </a:spcBef>
              <a:spcAft>
                <a:spcPts val="0"/>
              </a:spcAft>
              <a:buSzPts val="2400"/>
              <a:buNone/>
            </a:pP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Ideation:</a:t>
            </a:r>
            <a:endParaRPr sz="3600" u="sng"/>
          </a:p>
        </p:txBody>
      </p:sp>
      <p:sp>
        <p:nvSpPr>
          <p:cNvPr id="340" name="Google Shape;340;p51"/>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sz="2400">
                <a:latin typeface="Montserrat"/>
                <a:ea typeface="Montserrat"/>
                <a:cs typeface="Montserrat"/>
                <a:sym typeface="Montserrat"/>
              </a:rPr>
              <a:t>Flexible time table is a feasible solution that can be implemented in our college but with few constraints and it will be very useful in deciding and making of proper unbiased time routines for all the classes in a better, easier and faster way.</a:t>
            </a:r>
            <a:endParaRPr sz="24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body" idx="1"/>
          </p:nvPr>
        </p:nvSpPr>
        <p:spPr>
          <a:xfrm>
            <a:off x="1286125" y="227100"/>
            <a:ext cx="7038900" cy="3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Taking into account the dos and don'ts we see that incorporating all the features presented won't be possible as there will be trade off between a lot of parameters decided. </a:t>
            </a:r>
            <a:endParaRPr sz="2400"/>
          </a:p>
          <a:p>
            <a:pPr marL="0" lvl="0" indent="0" algn="l" rtl="0">
              <a:spcBef>
                <a:spcPts val="0"/>
              </a:spcBef>
              <a:spcAft>
                <a:spcPts val="0"/>
              </a:spcAft>
              <a:buNone/>
            </a:pPr>
            <a:r>
              <a:rPr lang="en" sz="2400"/>
              <a:t>So the basic ideology is to start with a very simple prototype version and keep on trying to add in the features decided in such a way that the trade off that decreasing the performance efficiency is reduced. </a:t>
            </a:r>
            <a:endParaRPr sz="2400"/>
          </a:p>
          <a:p>
            <a:pPr marL="0" lvl="0" indent="0" algn="l" rtl="0">
              <a:spcBef>
                <a:spcPts val="0"/>
              </a:spcBef>
              <a:spcAft>
                <a:spcPts val="0"/>
              </a:spcAft>
              <a:buNone/>
            </a:pPr>
            <a:r>
              <a:rPr lang="en" sz="2400"/>
              <a:t>This is further decided intricately over the plan of action for prototyping.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Plan of action:</a:t>
            </a:r>
            <a:endParaRPr sz="3600"/>
          </a:p>
        </p:txBody>
      </p:sp>
      <p:sp>
        <p:nvSpPr>
          <p:cNvPr id="351" name="Google Shape;351;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Our plan of action ,as stated, is to start with basic model and keep incorporating features with completion of each previous step and its proper working.</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The step wise plan of action is stated below:</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
        <p:nvSpPr>
          <p:cNvPr id="193" name="Google Shape;193;p27"/>
          <p:cNvSpPr txBox="1">
            <a:spLocks noGrp="1"/>
          </p:cNvSpPr>
          <p:nvPr>
            <p:ph type="body" idx="1"/>
          </p:nvPr>
        </p:nvSpPr>
        <p:spPr>
          <a:xfrm>
            <a:off x="1297500" y="1153175"/>
            <a:ext cx="7038900" cy="35412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Montserrat"/>
              <a:buChar char="●"/>
            </a:pPr>
            <a:r>
              <a:rPr lang="en" sz="2400">
                <a:latin typeface="Montserrat"/>
                <a:ea typeface="Montserrat"/>
                <a:cs typeface="Montserrat"/>
                <a:sym typeface="Montserrat"/>
              </a:rPr>
              <a:t>Is there any campus you hold as ideal or whose features you consider beneficial ?</a:t>
            </a:r>
            <a:endParaRPr sz="2400">
              <a:latin typeface="Montserrat"/>
              <a:ea typeface="Montserrat"/>
              <a:cs typeface="Montserrat"/>
              <a:sym typeface="Montserrat"/>
            </a:endParaRPr>
          </a:p>
          <a:p>
            <a:pPr marL="457200" lvl="0" indent="-381000" algn="l" rtl="0">
              <a:lnSpc>
                <a:spcPct val="115000"/>
              </a:lnSpc>
              <a:spcBef>
                <a:spcPts val="0"/>
              </a:spcBef>
              <a:spcAft>
                <a:spcPts val="0"/>
              </a:spcAft>
              <a:buSzPts val="2400"/>
              <a:buFont typeface="Montserrat"/>
              <a:buChar char="●"/>
            </a:pPr>
            <a:r>
              <a:rPr lang="en" sz="2400">
                <a:latin typeface="Montserrat"/>
                <a:ea typeface="Montserrat"/>
                <a:cs typeface="Montserrat"/>
                <a:sym typeface="Montserrat"/>
              </a:rPr>
              <a:t>Are your teachers willing to participate in campus improvement ?</a:t>
            </a:r>
            <a:endParaRPr sz="24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4"/>
          <p:cNvSpPr txBox="1">
            <a:spLocks noGrp="1"/>
          </p:cNvSpPr>
          <p:nvPr>
            <p:ph type="body" idx="1"/>
          </p:nvPr>
        </p:nvSpPr>
        <p:spPr>
          <a:xfrm>
            <a:off x="1274800" y="284525"/>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Collection of data (time tables, subjects,  number of professors for each subject, number of available rooms)</a:t>
            </a:r>
            <a:endParaRPr sz="2400"/>
          </a:p>
          <a:p>
            <a:pPr marL="457200" lvl="0" indent="-381000" algn="l" rtl="0">
              <a:spcBef>
                <a:spcPts val="0"/>
              </a:spcBef>
              <a:spcAft>
                <a:spcPts val="0"/>
              </a:spcAft>
              <a:buSzPts val="2400"/>
              <a:buAutoNum type="arabicPeriod"/>
            </a:pPr>
            <a:r>
              <a:rPr lang="en" sz="2400"/>
              <a:t>Sorting and arrangement of data</a:t>
            </a:r>
            <a:endParaRPr sz="2400"/>
          </a:p>
          <a:p>
            <a:pPr marL="457200" lvl="0" indent="-381000" algn="l" rtl="0">
              <a:spcBef>
                <a:spcPts val="0"/>
              </a:spcBef>
              <a:spcAft>
                <a:spcPts val="0"/>
              </a:spcAft>
              <a:buSzPts val="2400"/>
              <a:buAutoNum type="arabicPeriod"/>
            </a:pPr>
            <a:r>
              <a:rPr lang="en" sz="2400"/>
              <a:t>Analysis of present time tables and how its made manually</a:t>
            </a:r>
            <a:endParaRPr sz="2400"/>
          </a:p>
          <a:p>
            <a:pPr marL="457200" lvl="0" indent="-381000" algn="l" rtl="0">
              <a:spcBef>
                <a:spcPts val="0"/>
              </a:spcBef>
              <a:spcAft>
                <a:spcPts val="0"/>
              </a:spcAft>
              <a:buSzPts val="2400"/>
              <a:buAutoNum type="arabicPeriod"/>
            </a:pPr>
            <a:r>
              <a:rPr lang="en" sz="2400"/>
              <a:t>Trying to find specific algorithm if present to solve the problem. If found jump to point  7</a:t>
            </a:r>
            <a:endParaRPr sz="2400"/>
          </a:p>
          <a:p>
            <a:pPr marL="457200" lvl="0" indent="-381000" algn="l" rtl="0">
              <a:spcBef>
                <a:spcPts val="0"/>
              </a:spcBef>
              <a:spcAft>
                <a:spcPts val="0"/>
              </a:spcAft>
              <a:buClr>
                <a:srgbClr val="FFFFFF"/>
              </a:buClr>
              <a:buSzPts val="2400"/>
              <a:buAutoNum type="arabicPeriod"/>
            </a:pPr>
            <a:r>
              <a:rPr lang="en" sz="2400">
                <a:solidFill>
                  <a:srgbClr val="FFFFFF"/>
                </a:solidFill>
              </a:rPr>
              <a:t>Researching if any previously trial algorithms present. If yes, then jump to point  7 </a:t>
            </a:r>
            <a:endParaRPr sz="2400">
              <a:solidFill>
                <a:srgbClr val="FFFFFF"/>
              </a:solidFill>
            </a:endParaRPr>
          </a:p>
          <a:p>
            <a:pPr marL="457200" lvl="0" indent="0" algn="l" rtl="0">
              <a:spcBef>
                <a:spcPts val="0"/>
              </a:spcBef>
              <a:spcAft>
                <a:spcPts val="0"/>
              </a:spcAft>
              <a:buNone/>
            </a:pPr>
            <a:endParaRPr sz="2400">
              <a:solidFill>
                <a:srgbClr val="000000"/>
              </a:solidFill>
            </a:endParaRPr>
          </a:p>
          <a:p>
            <a:pPr marL="457200" lvl="0" indent="0" algn="l" rtl="0">
              <a:spcBef>
                <a:spcPts val="0"/>
              </a:spcBef>
              <a:spcAft>
                <a:spcPts val="0"/>
              </a:spcAft>
              <a:buNone/>
            </a:pPr>
            <a:endParaRPr sz="2400">
              <a:solidFill>
                <a:srgbClr val="000000"/>
              </a:solidFill>
            </a:endParaRPr>
          </a:p>
          <a:p>
            <a:pPr marL="45720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5"/>
          <p:cNvSpPr txBox="1">
            <a:spLocks noGrp="1"/>
          </p:cNvSpPr>
          <p:nvPr>
            <p:ph type="body" idx="1"/>
          </p:nvPr>
        </p:nvSpPr>
        <p:spPr>
          <a:xfrm>
            <a:off x="1331575" y="442800"/>
            <a:ext cx="7038900" cy="4138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AutoNum type="arabicPeriod" startAt="6"/>
            </a:pPr>
            <a:r>
              <a:rPr lang="en" sz="2400">
                <a:solidFill>
                  <a:srgbClr val="FFFFFF"/>
                </a:solidFill>
              </a:rPr>
              <a:t> If no algorithm found, what other ways can we    solve this problem by? Will reduction of some constraints work?  Change variables and go back to point 4.</a:t>
            </a:r>
            <a:endParaRPr sz="2400">
              <a:solidFill>
                <a:srgbClr val="FFFFFF"/>
              </a:solidFill>
            </a:endParaRPr>
          </a:p>
          <a:p>
            <a:pPr marL="457200" lvl="0" indent="-381000" algn="l" rtl="0">
              <a:spcBef>
                <a:spcPts val="0"/>
              </a:spcBef>
              <a:spcAft>
                <a:spcPts val="0"/>
              </a:spcAft>
              <a:buClr>
                <a:srgbClr val="FFFFFF"/>
              </a:buClr>
              <a:buSzPts val="2400"/>
              <a:buAutoNum type="arabicPeriod" startAt="6"/>
            </a:pPr>
            <a:r>
              <a:rPr lang="en" sz="2400">
                <a:solidFill>
                  <a:srgbClr val="FFFFFF"/>
                </a:solidFill>
              </a:rPr>
              <a:t>Work of the various inputting and output platforms separately</a:t>
            </a:r>
            <a:endParaRPr sz="2400">
              <a:solidFill>
                <a:srgbClr val="FFFFFF"/>
              </a:solidFill>
            </a:endParaRPr>
          </a:p>
          <a:p>
            <a:pPr marL="457200" lvl="0" indent="-381000" algn="l" rtl="0">
              <a:spcBef>
                <a:spcPts val="0"/>
              </a:spcBef>
              <a:spcAft>
                <a:spcPts val="0"/>
              </a:spcAft>
              <a:buClr>
                <a:srgbClr val="FFFFFF"/>
              </a:buClr>
              <a:buSzPts val="2400"/>
              <a:buAutoNum type="arabicPeriod" startAt="6"/>
            </a:pPr>
            <a:r>
              <a:rPr lang="en" sz="2400">
                <a:solidFill>
                  <a:srgbClr val="FFFFFF"/>
                </a:solidFill>
              </a:rPr>
              <a:t>Find the proper platform and IDE for the working of the specific basic algorithm</a:t>
            </a:r>
            <a:endParaRPr sz="2400">
              <a:solidFill>
                <a:srgbClr val="FFFFFF"/>
              </a:solidFill>
            </a:endParaRPr>
          </a:p>
          <a:p>
            <a:pPr marL="457200" lvl="0" indent="-381000" algn="l" rtl="0">
              <a:spcBef>
                <a:spcPts val="0"/>
              </a:spcBef>
              <a:spcAft>
                <a:spcPts val="0"/>
              </a:spcAft>
              <a:buClr>
                <a:srgbClr val="FFFFFF"/>
              </a:buClr>
              <a:buSzPts val="2400"/>
              <a:buAutoNum type="arabicPeriod" startAt="6"/>
            </a:pPr>
            <a:r>
              <a:rPr lang="en" sz="2400">
                <a:solidFill>
                  <a:srgbClr val="FFFFFF"/>
                </a:solidFill>
              </a:rPr>
              <a:t>Make proper changes and bend constraints according to the requirements.</a:t>
            </a:r>
            <a:endParaRPr sz="2400">
              <a:solidFill>
                <a:srgbClr val="FFFFFF"/>
              </a:solidFill>
            </a:endParaRPr>
          </a:p>
          <a:p>
            <a:pPr marL="457200" lvl="0" indent="0" algn="l" rtl="0">
              <a:spcBef>
                <a:spcPts val="0"/>
              </a:spcBef>
              <a:spcAft>
                <a:spcPts val="0"/>
              </a:spcAft>
              <a:buNone/>
            </a:pPr>
            <a:endParaRPr sz="2400">
              <a:solidFill>
                <a:srgbClr val="000000"/>
              </a:solidFill>
            </a:endParaRPr>
          </a:p>
          <a:p>
            <a:pPr marL="0" lvl="0" indent="0" algn="l" rtl="0">
              <a:spcBef>
                <a:spcPts val="0"/>
              </a:spcBef>
              <a:spcAft>
                <a:spcPts val="0"/>
              </a:spcAft>
              <a:buNone/>
            </a:pP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6"/>
          <p:cNvSpPr txBox="1">
            <a:spLocks noGrp="1"/>
          </p:cNvSpPr>
          <p:nvPr>
            <p:ph type="body" idx="1"/>
          </p:nvPr>
        </p:nvSpPr>
        <p:spPr>
          <a:xfrm>
            <a:off x="1274775" y="45425"/>
            <a:ext cx="7150200" cy="3633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400">
              <a:solidFill>
                <a:srgbClr val="FFFFFF"/>
              </a:solidFill>
            </a:endParaRPr>
          </a:p>
          <a:p>
            <a:pPr marL="457200" lvl="0" indent="-381000" algn="l" rtl="0">
              <a:spcBef>
                <a:spcPts val="0"/>
              </a:spcBef>
              <a:spcAft>
                <a:spcPts val="0"/>
              </a:spcAft>
              <a:buClr>
                <a:srgbClr val="FFFFFF"/>
              </a:buClr>
              <a:buSzPts val="2400"/>
              <a:buAutoNum type="arabicPeriod" startAt="10"/>
            </a:pPr>
            <a:r>
              <a:rPr lang="en" sz="2400">
                <a:solidFill>
                  <a:srgbClr val="FFFFFF"/>
                </a:solidFill>
              </a:rPr>
              <a:t>Keep on checking if with every changes the output is still coming and if the change is viable or not</a:t>
            </a:r>
            <a:endParaRPr sz="2400">
              <a:solidFill>
                <a:srgbClr val="FFFFFF"/>
              </a:solidFill>
            </a:endParaRPr>
          </a:p>
          <a:p>
            <a:pPr marL="457200" lvl="0" indent="-381000" algn="l" rtl="0">
              <a:spcBef>
                <a:spcPts val="0"/>
              </a:spcBef>
              <a:spcAft>
                <a:spcPts val="0"/>
              </a:spcAft>
              <a:buClr>
                <a:srgbClr val="FFFFFF"/>
              </a:buClr>
              <a:buSzPts val="2400"/>
              <a:buAutoNum type="arabicPeriod" startAt="10"/>
            </a:pPr>
            <a:r>
              <a:rPr lang="en" sz="2400">
                <a:solidFill>
                  <a:srgbClr val="FFFFFF"/>
                </a:solidFill>
              </a:rPr>
              <a:t>For every new change, go back to point 4 for proper use and application of the method</a:t>
            </a:r>
            <a:endParaRPr sz="2400">
              <a:solidFill>
                <a:srgbClr val="FFFFFF"/>
              </a:solidFill>
            </a:endParaRPr>
          </a:p>
          <a:p>
            <a:pPr marL="457200" lvl="0" indent="-381000" algn="l" rtl="0">
              <a:spcBef>
                <a:spcPts val="0"/>
              </a:spcBef>
              <a:spcAft>
                <a:spcPts val="0"/>
              </a:spcAft>
              <a:buClr>
                <a:srgbClr val="FFFFFF"/>
              </a:buClr>
              <a:buSzPts val="2400"/>
              <a:buAutoNum type="arabicPeriod" startAt="10"/>
            </a:pPr>
            <a:r>
              <a:rPr lang="en" sz="2400">
                <a:solidFill>
                  <a:srgbClr val="FFFFFF"/>
                </a:solidFill>
              </a:rPr>
              <a:t>Try making the front end using proper programming for ease of user interfacing</a:t>
            </a:r>
            <a:endParaRPr sz="2400">
              <a:solidFill>
                <a:srgbClr val="FFFFFF"/>
              </a:solidFill>
            </a:endParaRPr>
          </a:p>
          <a:p>
            <a:pPr marL="0" lvl="0" indent="0" algn="l" rtl="0">
              <a:spcBef>
                <a:spcPts val="0"/>
              </a:spcBef>
              <a:spcAft>
                <a:spcPts val="0"/>
              </a:spcAft>
              <a:buNone/>
            </a:pPr>
            <a:r>
              <a:rPr lang="en" sz="2400">
                <a:solidFill>
                  <a:srgbClr val="FFFFFF"/>
                </a:solidFill>
              </a:rPr>
              <a:t>*This is only the flow of decision that we are supposed to take. The amount of its implementation and use will depend on the algorithm found</a:t>
            </a:r>
            <a:endParaRPr sz="2400">
              <a:solidFill>
                <a:srgbClr val="FFFFFF"/>
              </a:solidFill>
            </a:endParaRPr>
          </a:p>
          <a:p>
            <a:pPr marL="457200" lvl="0" indent="0" algn="l" rtl="0">
              <a:spcBef>
                <a:spcPts val="0"/>
              </a:spcBef>
              <a:spcAft>
                <a:spcPts val="0"/>
              </a:spcAft>
              <a:buNone/>
            </a:pPr>
            <a:endParaRPr sz="2400">
              <a:solidFill>
                <a:srgbClr val="FFFFFF"/>
              </a:solidFill>
            </a:endParaRPr>
          </a:p>
          <a:p>
            <a:pPr marL="0" lvl="0" indent="0" algn="l" rtl="0">
              <a:spcBef>
                <a:spcPts val="0"/>
              </a:spcBef>
              <a:spcAft>
                <a:spcPts val="0"/>
              </a:spcAft>
              <a:buNone/>
            </a:pPr>
            <a:endParaRPr sz="24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title"/>
          </p:nvPr>
        </p:nvSpPr>
        <p:spPr>
          <a:xfrm>
            <a:off x="1297500" y="1009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The basic prototype:</a:t>
            </a:r>
            <a:endParaRPr sz="3200"/>
          </a:p>
        </p:txBody>
      </p:sp>
      <p:sp>
        <p:nvSpPr>
          <p:cNvPr id="372" name="Google Shape;372;p57"/>
          <p:cNvSpPr txBox="1">
            <a:spLocks noGrp="1"/>
          </p:cNvSpPr>
          <p:nvPr>
            <p:ph type="body" idx="1"/>
          </p:nvPr>
        </p:nvSpPr>
        <p:spPr>
          <a:xfrm>
            <a:off x="1297500" y="8360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 generate the algorithm we divide the constraints to </a:t>
            </a:r>
            <a:r>
              <a:rPr lang="en" sz="2400" b="1"/>
              <a:t>hard and soft constraints.</a:t>
            </a:r>
            <a:endParaRPr sz="2400" b="1"/>
          </a:p>
          <a:p>
            <a:pPr marL="0" lvl="0" indent="0" algn="l" rtl="0">
              <a:spcBef>
                <a:spcPts val="0"/>
              </a:spcBef>
              <a:spcAft>
                <a:spcPts val="0"/>
              </a:spcAft>
              <a:buNone/>
            </a:pPr>
            <a:r>
              <a:rPr lang="en" sz="2400" b="1"/>
              <a:t>Hard constraints- </a:t>
            </a:r>
            <a:r>
              <a:rPr lang="en" sz="2400"/>
              <a:t>Those which if we violate them, the timetable is no longer valid.</a:t>
            </a:r>
            <a:endParaRPr sz="2400"/>
          </a:p>
          <a:p>
            <a:pPr marL="0" lvl="0" indent="0" algn="l" rtl="0">
              <a:spcBef>
                <a:spcPts val="0"/>
              </a:spcBef>
              <a:spcAft>
                <a:spcPts val="0"/>
              </a:spcAft>
              <a:buNone/>
            </a:pPr>
            <a:r>
              <a:rPr lang="en" sz="2400" b="1"/>
              <a:t>Soft constraints-</a:t>
            </a:r>
            <a:r>
              <a:rPr lang="en" sz="2400"/>
              <a:t> The ones which if we violate them in scheduling, the output is still valid.</a:t>
            </a:r>
            <a:endParaRPr sz="2400"/>
          </a:p>
          <a:p>
            <a:pPr marL="0" lvl="0" indent="0" algn="l" rtl="0">
              <a:spcBef>
                <a:spcPts val="0"/>
              </a:spcBef>
              <a:spcAft>
                <a:spcPts val="0"/>
              </a:spcAft>
              <a:buNone/>
            </a:pPr>
            <a:r>
              <a:rPr lang="en" sz="2400"/>
              <a:t>We are trying to find a feasible solution, ie, which do not violate hard constraints and as well try to satisfy soft constraints.</a:t>
            </a:r>
            <a:endParaRPr sz="2400"/>
          </a:p>
          <a:p>
            <a:pPr marL="0" lvl="0" indent="0" algn="l" rtl="0">
              <a:spcBef>
                <a:spcPts val="0"/>
              </a:spcBef>
              <a:spcAft>
                <a:spcPts val="0"/>
              </a:spcAft>
              <a:buNone/>
            </a:pP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8"/>
          <p:cNvSpPr txBox="1">
            <a:spLocks noGrp="1"/>
          </p:cNvSpPr>
          <p:nvPr>
            <p:ph type="body" idx="1"/>
          </p:nvPr>
        </p:nvSpPr>
        <p:spPr>
          <a:xfrm>
            <a:off x="1297500" y="241900"/>
            <a:ext cx="7038900" cy="42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t>Soft-constraints (flexible)</a:t>
            </a:r>
            <a:r>
              <a:rPr lang="en" sz="2400" dirty="0"/>
              <a:t>:</a:t>
            </a:r>
            <a:endParaRPr sz="2400" dirty="0"/>
          </a:p>
          <a:p>
            <a:pPr marL="0" lvl="0" indent="0" algn="l" rtl="0">
              <a:spcBef>
                <a:spcPts val="0"/>
              </a:spcBef>
              <a:spcAft>
                <a:spcPts val="0"/>
              </a:spcAft>
              <a:buNone/>
            </a:pPr>
            <a:r>
              <a:rPr lang="en" sz="2400" dirty="0"/>
              <a:t>More or less equal load is given to all faculties</a:t>
            </a:r>
            <a:endParaRPr sz="2400" dirty="0"/>
          </a:p>
          <a:p>
            <a:pPr marL="0" lvl="0" indent="0" algn="l" rtl="0">
              <a:spcBef>
                <a:spcPts val="0"/>
              </a:spcBef>
              <a:spcAft>
                <a:spcPts val="0"/>
              </a:spcAft>
              <a:buNone/>
            </a:pPr>
            <a:r>
              <a:rPr lang="en" sz="2400" dirty="0"/>
              <a:t>Required time (hours per week) is given to every Batch.</a:t>
            </a:r>
            <a:endParaRPr sz="2400" dirty="0"/>
          </a:p>
          <a:p>
            <a:pPr marL="0" lvl="0" indent="0" algn="l" rtl="0">
              <a:spcBef>
                <a:spcPts val="0"/>
              </a:spcBef>
              <a:spcAft>
                <a:spcPts val="0"/>
              </a:spcAft>
              <a:buNone/>
            </a:pPr>
            <a:r>
              <a:rPr lang="en" sz="2400" u="sng" dirty="0"/>
              <a:t>Hard-constraints (rigid)</a:t>
            </a:r>
            <a:r>
              <a:rPr lang="en" sz="2400" dirty="0"/>
              <a:t>:</a:t>
            </a:r>
            <a:endParaRPr sz="2400" dirty="0"/>
          </a:p>
          <a:p>
            <a:pPr marL="0" lvl="0" indent="0" algn="l" rtl="0">
              <a:spcBef>
                <a:spcPts val="0"/>
              </a:spcBef>
              <a:spcAft>
                <a:spcPts val="0"/>
              </a:spcAft>
              <a:buNone/>
            </a:pPr>
            <a:r>
              <a:rPr lang="en" sz="2400" dirty="0"/>
              <a:t>There should not be any single instance of a faculty taking two classes simultaneously and  class group must not have more than one lectures at the same time</a:t>
            </a:r>
            <a:endParaRPr sz="2400" dirty="0"/>
          </a:p>
          <a:p>
            <a:pPr marL="0" lvl="0" indent="0" algn="l" rtl="0">
              <a:spcBef>
                <a:spcPts val="0"/>
              </a:spcBef>
              <a:spcAft>
                <a:spcPts val="0"/>
              </a:spcAft>
              <a:buNone/>
            </a:pPr>
            <a:r>
              <a:rPr lang="en" sz="2400" dirty="0"/>
              <a:t>A possible solution found- </a:t>
            </a:r>
            <a:r>
              <a:rPr lang="en" sz="2400" dirty="0" smtClean="0"/>
              <a:t>Genetic </a:t>
            </a:r>
            <a:r>
              <a:rPr lang="en" sz="2400" dirty="0"/>
              <a:t>algorithm.</a:t>
            </a:r>
            <a:endParaRPr sz="2400" dirty="0"/>
          </a:p>
          <a:p>
            <a:pPr marL="0" lvl="0" indent="0" algn="l" rtl="0">
              <a:spcBef>
                <a:spcPts val="0"/>
              </a:spcBef>
              <a:spcAft>
                <a:spcPts val="0"/>
              </a:spcAft>
              <a:buNone/>
            </a:pP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9"/>
          <p:cNvSpPr txBox="1">
            <a:spLocks noGrp="1"/>
          </p:cNvSpPr>
          <p:nvPr>
            <p:ph type="body" idx="1"/>
          </p:nvPr>
        </p:nvSpPr>
        <p:spPr>
          <a:xfrm>
            <a:off x="1335675" y="2052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Genetic algorithm:</a:t>
            </a:r>
            <a:endParaRPr sz="2400" b="1"/>
          </a:p>
          <a:p>
            <a:pPr marL="457200" lvl="0" indent="-381000" algn="l" rtl="0">
              <a:spcBef>
                <a:spcPts val="0"/>
              </a:spcBef>
              <a:spcAft>
                <a:spcPts val="0"/>
              </a:spcAft>
              <a:buSzPts val="2400"/>
              <a:buChar char="●"/>
            </a:pPr>
            <a:r>
              <a:rPr lang="en" sz="2400"/>
              <a:t>Based on the topic of genetics from biology and Darwin's Theorem.</a:t>
            </a:r>
            <a:endParaRPr sz="2400"/>
          </a:p>
          <a:p>
            <a:pPr marL="457200" lvl="0" indent="-381000" algn="l" rtl="0">
              <a:spcBef>
                <a:spcPts val="0"/>
              </a:spcBef>
              <a:spcAft>
                <a:spcPts val="0"/>
              </a:spcAft>
              <a:buSzPts val="2400"/>
              <a:buChar char="●"/>
            </a:pPr>
            <a:r>
              <a:rPr lang="en" sz="2400"/>
              <a:t>Maintains numerous solutions for the problem at hand, and makes it evolve by iteratively applying a set of operations.</a:t>
            </a:r>
            <a:endParaRPr sz="2400"/>
          </a:p>
          <a:p>
            <a:pPr marL="457200" lvl="0" indent="-381000" algn="l" rtl="0">
              <a:spcBef>
                <a:spcPts val="0"/>
              </a:spcBef>
              <a:spcAft>
                <a:spcPts val="0"/>
              </a:spcAft>
              <a:buSzPts val="2400"/>
              <a:buChar char="●"/>
            </a:pPr>
            <a:r>
              <a:rPr lang="en" sz="2400"/>
              <a:t>The fitness of every individual solution is evaluated, multiple i are selected from the current population (based on their fitness), and modified (recombined and possibly mutated) to form a new population.</a:t>
            </a:r>
            <a:endParaRPr sz="2400"/>
          </a:p>
          <a:p>
            <a:pPr marL="457200" lvl="0" indent="0" algn="l" rtl="0">
              <a:spcBef>
                <a:spcPts val="0"/>
              </a:spcBef>
              <a:spcAft>
                <a:spcPts val="0"/>
              </a:spcAft>
              <a:buNone/>
            </a:pPr>
            <a:endParaRPr sz="24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body" idx="1"/>
          </p:nvPr>
        </p:nvSpPr>
        <p:spPr>
          <a:xfrm>
            <a:off x="1297500" y="179375"/>
            <a:ext cx="7038900" cy="41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Design and implementation:</a:t>
            </a:r>
            <a:endParaRPr sz="2400" b="1" dirty="0"/>
          </a:p>
          <a:p>
            <a:pPr marL="457200" lvl="0" indent="0" algn="l" rtl="0">
              <a:spcBef>
                <a:spcPts val="0"/>
              </a:spcBef>
              <a:spcAft>
                <a:spcPts val="0"/>
              </a:spcAft>
              <a:buNone/>
            </a:pPr>
            <a:r>
              <a:rPr lang="en" sz="2400" dirty="0"/>
              <a:t>-Objects and files included are:</a:t>
            </a:r>
            <a:endParaRPr sz="2400" dirty="0"/>
          </a:p>
          <a:p>
            <a:pPr marL="457200" lvl="0" indent="-381000" algn="l" rtl="0">
              <a:spcBef>
                <a:spcPts val="0"/>
              </a:spcBef>
              <a:spcAft>
                <a:spcPts val="0"/>
              </a:spcAft>
              <a:buSzPts val="2400"/>
              <a:buChar char="●"/>
            </a:pPr>
            <a:r>
              <a:rPr lang="en" sz="2400" dirty="0"/>
              <a:t>Students group</a:t>
            </a:r>
            <a:endParaRPr sz="2400" dirty="0"/>
          </a:p>
          <a:p>
            <a:pPr marL="457200" lvl="0" indent="-381000" algn="l" rtl="0">
              <a:spcBef>
                <a:spcPts val="0"/>
              </a:spcBef>
              <a:spcAft>
                <a:spcPts val="0"/>
              </a:spcAft>
              <a:buSzPts val="2400"/>
              <a:buChar char="●"/>
            </a:pPr>
            <a:r>
              <a:rPr lang="en" sz="2400" dirty="0"/>
              <a:t>Teacher</a:t>
            </a:r>
            <a:endParaRPr sz="2400" dirty="0"/>
          </a:p>
          <a:p>
            <a:pPr marL="457200" lvl="0" indent="-381000" algn="l" rtl="0">
              <a:spcBef>
                <a:spcPts val="0"/>
              </a:spcBef>
              <a:spcAft>
                <a:spcPts val="0"/>
              </a:spcAft>
              <a:buSzPts val="2400"/>
              <a:buChar char="●"/>
            </a:pPr>
            <a:r>
              <a:rPr lang="en" sz="2400" dirty="0"/>
              <a:t>Slot</a:t>
            </a:r>
            <a:endParaRPr sz="2400" dirty="0"/>
          </a:p>
          <a:p>
            <a:pPr marL="457200" lvl="0" indent="-381000" algn="l" rtl="0">
              <a:spcBef>
                <a:spcPts val="0"/>
              </a:spcBef>
              <a:spcAft>
                <a:spcPts val="0"/>
              </a:spcAft>
              <a:buSzPts val="2400"/>
              <a:buChar char="●"/>
            </a:pPr>
            <a:r>
              <a:rPr lang="en" sz="2400" dirty="0"/>
              <a:t>Time table</a:t>
            </a:r>
            <a:endParaRPr sz="2400" dirty="0"/>
          </a:p>
          <a:p>
            <a:pPr marL="457200" lvl="0" indent="-381000" algn="l" rtl="0">
              <a:spcBef>
                <a:spcPts val="0"/>
              </a:spcBef>
              <a:spcAft>
                <a:spcPts val="0"/>
              </a:spcAft>
              <a:buSzPts val="2400"/>
              <a:buChar char="●"/>
            </a:pPr>
            <a:r>
              <a:rPr lang="en" sz="2400" dirty="0"/>
              <a:t>Gene</a:t>
            </a:r>
            <a:endParaRPr sz="2400" dirty="0"/>
          </a:p>
          <a:p>
            <a:pPr marL="457200" lvl="0" indent="-381000" algn="l" rtl="0">
              <a:spcBef>
                <a:spcPts val="0"/>
              </a:spcBef>
              <a:spcAft>
                <a:spcPts val="0"/>
              </a:spcAft>
              <a:buSzPts val="2400"/>
              <a:buChar char="●"/>
            </a:pPr>
            <a:r>
              <a:rPr lang="en" sz="2400" dirty="0"/>
              <a:t>Chromosome</a:t>
            </a:r>
            <a:endParaRPr sz="2400" dirty="0"/>
          </a:p>
          <a:p>
            <a:pPr marL="457200" lvl="0" indent="-381000" algn="l" rtl="0">
              <a:spcBef>
                <a:spcPts val="0"/>
              </a:spcBef>
              <a:spcAft>
                <a:spcPts val="0"/>
              </a:spcAft>
              <a:buSzPts val="2400"/>
              <a:buChar char="●"/>
            </a:pPr>
            <a:r>
              <a:rPr lang="en" sz="2400" dirty="0"/>
              <a:t>Utility</a:t>
            </a:r>
            <a:endParaRPr sz="2400" dirty="0"/>
          </a:p>
          <a:p>
            <a:pPr marL="457200" lvl="0" indent="-381000" algn="l" rtl="0">
              <a:spcBef>
                <a:spcPts val="0"/>
              </a:spcBef>
              <a:spcAft>
                <a:spcPts val="0"/>
              </a:spcAft>
              <a:buSzPts val="2400"/>
              <a:buChar char="●"/>
            </a:pPr>
            <a:r>
              <a:rPr lang="en" sz="2400" dirty="0"/>
              <a:t>Inputdata</a:t>
            </a:r>
            <a:endParaRPr sz="2400" dirty="0"/>
          </a:p>
          <a:p>
            <a:pPr marL="457200" lvl="0" indent="-381000" algn="l" rtl="0">
              <a:spcBef>
                <a:spcPts val="0"/>
              </a:spcBef>
              <a:spcAft>
                <a:spcPts val="0"/>
              </a:spcAft>
              <a:buSzPts val="2400"/>
              <a:buChar char="●"/>
            </a:pPr>
            <a:r>
              <a:rPr lang="en" sz="2400" dirty="0" smtClean="0"/>
              <a:t>SchedularMain</a:t>
            </a:r>
            <a:endParaRPr sz="2400" dirty="0"/>
          </a:p>
          <a:p>
            <a:pPr marL="457200" lvl="0" indent="0" algn="l" rtl="0">
              <a:spcBef>
                <a:spcPts val="0"/>
              </a:spcBef>
              <a:spcAft>
                <a:spcPts val="0"/>
              </a:spcAft>
              <a:buNone/>
            </a:pP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Testing and Sample output:</a:t>
            </a:r>
            <a:endParaRPr b="1"/>
          </a:p>
        </p:txBody>
      </p:sp>
      <p:sp>
        <p:nvSpPr>
          <p:cNvPr id="393" name="Google Shape;393;p61"/>
          <p:cNvSpPr txBox="1">
            <a:spLocks noGrp="1"/>
          </p:cNvSpPr>
          <p:nvPr>
            <p:ph type="body" idx="1"/>
          </p:nvPr>
        </p:nvSpPr>
        <p:spPr>
          <a:xfrm>
            <a:off x="1297500" y="1172875"/>
            <a:ext cx="7219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Montserrat"/>
                <a:ea typeface="Montserrat"/>
                <a:cs typeface="Montserrat"/>
                <a:sym typeface="Montserrat"/>
              </a:rPr>
              <a:t>For the ease of testing and tracking, a lot of information is printed on the console itself. It involves input information, slots generated,</a:t>
            </a:r>
            <a:endParaRPr sz="2400">
              <a:latin typeface="Montserrat"/>
              <a:ea typeface="Montserrat"/>
              <a:cs typeface="Montserrat"/>
              <a:sym typeface="Montserrat"/>
            </a:endParaRPr>
          </a:p>
          <a:p>
            <a:pPr marL="0" lvl="0" indent="0" algn="l" rtl="0">
              <a:spcBef>
                <a:spcPts val="0"/>
              </a:spcBef>
              <a:spcAft>
                <a:spcPts val="0"/>
              </a:spcAft>
              <a:buNone/>
            </a:pPr>
            <a:r>
              <a:rPr lang="en" sz="2400">
                <a:latin typeface="Montserrat"/>
                <a:ea typeface="Montserrat"/>
                <a:cs typeface="Montserrat"/>
                <a:sym typeface="Montserrat"/>
              </a:rPr>
              <a:t>few chromosomes from each generation of chromosome, fitness of these chromosomes, maximum fitness in a generation and final</a:t>
            </a:r>
            <a:endParaRPr sz="2400">
              <a:latin typeface="Montserrat"/>
              <a:ea typeface="Montserrat"/>
              <a:cs typeface="Montserrat"/>
              <a:sym typeface="Montserrat"/>
            </a:endParaRPr>
          </a:p>
          <a:p>
            <a:pPr marL="0" lvl="0" indent="0" algn="l" rtl="0">
              <a:spcBef>
                <a:spcPts val="0"/>
              </a:spcBef>
              <a:spcAft>
                <a:spcPts val="0"/>
              </a:spcAft>
              <a:buNone/>
            </a:pPr>
            <a:r>
              <a:rPr lang="en" sz="2400">
                <a:latin typeface="Montserrat"/>
                <a:ea typeface="Montserrat"/>
                <a:cs typeface="Montserrat"/>
                <a:sym typeface="Montserrat"/>
              </a:rPr>
              <a:t>selected chromosome.</a:t>
            </a:r>
            <a:endParaRPr sz="2400">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6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00" name="Google Shape;400;p62"/>
          <p:cNvPicPr preferRelativeResize="0"/>
          <p:nvPr/>
        </p:nvPicPr>
        <p:blipFill>
          <a:blip r:embed="rId3">
            <a:alphaModFix/>
          </a:blip>
          <a:stretch>
            <a:fillRect/>
          </a:stretch>
        </p:blipFill>
        <p:spPr>
          <a:xfrm>
            <a:off x="94925" y="113650"/>
            <a:ext cx="4717550" cy="2267125"/>
          </a:xfrm>
          <a:prstGeom prst="rect">
            <a:avLst/>
          </a:prstGeom>
          <a:noFill/>
          <a:ln>
            <a:noFill/>
          </a:ln>
        </p:spPr>
      </p:pic>
      <p:pic>
        <p:nvPicPr>
          <p:cNvPr id="401" name="Google Shape;401;p62"/>
          <p:cNvPicPr preferRelativeResize="0"/>
          <p:nvPr/>
        </p:nvPicPr>
        <p:blipFill>
          <a:blip r:embed="rId4">
            <a:alphaModFix/>
          </a:blip>
          <a:stretch>
            <a:fillRect/>
          </a:stretch>
        </p:blipFill>
        <p:spPr>
          <a:xfrm>
            <a:off x="3679375" y="2469900"/>
            <a:ext cx="5008275" cy="257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6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08" name="Google Shape;408;p63"/>
          <p:cNvPicPr preferRelativeResize="0"/>
          <p:nvPr/>
        </p:nvPicPr>
        <p:blipFill>
          <a:blip r:embed="rId3">
            <a:alphaModFix/>
          </a:blip>
          <a:stretch>
            <a:fillRect/>
          </a:stretch>
        </p:blipFill>
        <p:spPr>
          <a:xfrm>
            <a:off x="92175" y="179950"/>
            <a:ext cx="5000399" cy="2175375"/>
          </a:xfrm>
          <a:prstGeom prst="rect">
            <a:avLst/>
          </a:prstGeom>
          <a:noFill/>
          <a:ln>
            <a:noFill/>
          </a:ln>
        </p:spPr>
      </p:pic>
      <p:pic>
        <p:nvPicPr>
          <p:cNvPr id="409" name="Google Shape;409;p63"/>
          <p:cNvPicPr preferRelativeResize="0"/>
          <p:nvPr/>
        </p:nvPicPr>
        <p:blipFill>
          <a:blip r:embed="rId4">
            <a:alphaModFix/>
          </a:blip>
          <a:stretch>
            <a:fillRect/>
          </a:stretch>
        </p:blipFill>
        <p:spPr>
          <a:xfrm>
            <a:off x="2724525" y="2444451"/>
            <a:ext cx="5751926" cy="2510625"/>
          </a:xfrm>
          <a:prstGeom prst="rect">
            <a:avLst/>
          </a:prstGeom>
          <a:noFill/>
          <a:ln>
            <a:noFill/>
          </a:ln>
        </p:spPr>
      </p:pic>
      <p:sp>
        <p:nvSpPr>
          <p:cNvPr id="410" name="Google Shape;410;p63"/>
          <p:cNvSpPr txBox="1"/>
          <p:nvPr/>
        </p:nvSpPr>
        <p:spPr>
          <a:xfrm>
            <a:off x="598425" y="3042825"/>
            <a:ext cx="2126100" cy="5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Montserrat"/>
                <a:ea typeface="Montserrat"/>
                <a:cs typeface="Montserrat"/>
                <a:sym typeface="Montserrat"/>
              </a:rPr>
              <a:t>Output in the console-&gt;</a:t>
            </a:r>
            <a:endParaRPr sz="18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u="sng"/>
          </a:p>
        </p:txBody>
      </p:sp>
      <p:sp>
        <p:nvSpPr>
          <p:cNvPr id="199" name="Google Shape;199;p28"/>
          <p:cNvSpPr txBox="1">
            <a:spLocks noGrp="1"/>
          </p:cNvSpPr>
          <p:nvPr>
            <p:ph type="body" idx="1"/>
          </p:nvPr>
        </p:nvSpPr>
        <p:spPr>
          <a:xfrm>
            <a:off x="1297500" y="1215575"/>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pic>
        <p:nvPicPr>
          <p:cNvPr id="200" name="Google Shape;200;p28"/>
          <p:cNvPicPr preferRelativeResize="0"/>
          <p:nvPr/>
        </p:nvPicPr>
        <p:blipFill rotWithShape="1">
          <a:blip r:embed="rId3">
            <a:alphaModFix/>
          </a:blip>
          <a:srcRect/>
          <a:stretch/>
        </p:blipFill>
        <p:spPr>
          <a:xfrm>
            <a:off x="1297500" y="1253469"/>
            <a:ext cx="7277525" cy="3038456"/>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Descriptions:</a:t>
            </a:r>
            <a:endParaRPr/>
          </a:p>
        </p:txBody>
      </p:sp>
      <p:sp>
        <p:nvSpPr>
          <p:cNvPr id="416" name="Google Shape;416;p6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Backend and Algorithm</a:t>
            </a:r>
            <a:endParaRPr sz="2400" b="1" dirty="0"/>
          </a:p>
          <a:p>
            <a:pPr marL="457200" lvl="0" indent="-381000" algn="l" rtl="0">
              <a:spcBef>
                <a:spcPts val="0"/>
              </a:spcBef>
              <a:spcAft>
                <a:spcPts val="0"/>
              </a:spcAft>
              <a:buSzPts val="2400"/>
              <a:buChar char="●"/>
            </a:pPr>
            <a:r>
              <a:rPr lang="en" sz="2400" dirty="0"/>
              <a:t>Java 8</a:t>
            </a:r>
            <a:endParaRPr sz="2400" dirty="0"/>
          </a:p>
          <a:p>
            <a:pPr marL="457200" lvl="0" indent="-381000" algn="l" rtl="0">
              <a:spcBef>
                <a:spcPts val="0"/>
              </a:spcBef>
              <a:spcAft>
                <a:spcPts val="0"/>
              </a:spcAft>
              <a:buSzPts val="2400"/>
              <a:buChar char="●"/>
            </a:pPr>
            <a:r>
              <a:rPr lang="en" sz="2400" dirty="0"/>
              <a:t>Struts-2 framework</a:t>
            </a:r>
            <a:endParaRPr sz="2400" dirty="0"/>
          </a:p>
          <a:p>
            <a:pPr marL="457200" lvl="0" indent="-381000" algn="l" rtl="0">
              <a:spcBef>
                <a:spcPts val="0"/>
              </a:spcBef>
              <a:spcAft>
                <a:spcPts val="0"/>
              </a:spcAft>
              <a:buSzPts val="2400"/>
              <a:buChar char="●"/>
            </a:pPr>
            <a:r>
              <a:rPr lang="en" sz="2400" dirty="0"/>
              <a:t>Java Server Pages</a:t>
            </a:r>
            <a:endParaRPr sz="2400" dirty="0"/>
          </a:p>
          <a:p>
            <a:pPr marL="457200" lvl="0" indent="-381000" algn="l" rtl="0">
              <a:spcBef>
                <a:spcPts val="0"/>
              </a:spcBef>
              <a:spcAft>
                <a:spcPts val="0"/>
              </a:spcAft>
              <a:buSzPts val="2400"/>
              <a:buChar char="●"/>
            </a:pPr>
            <a:r>
              <a:rPr lang="en" sz="2400" dirty="0"/>
              <a:t>Servlets</a:t>
            </a:r>
            <a:endParaRPr sz="2400" dirty="0"/>
          </a:p>
          <a:p>
            <a:pPr marL="457200" lvl="0" indent="0" algn="l" rtl="0">
              <a:spcBef>
                <a:spcPts val="0"/>
              </a:spcBef>
              <a:spcAft>
                <a:spcPts val="0"/>
              </a:spcAft>
              <a:buNone/>
            </a:pPr>
            <a:endParaRPr sz="2400" dirty="0"/>
          </a:p>
          <a:p>
            <a:pPr marL="0" lvl="0" indent="0" algn="l" rtl="0">
              <a:spcBef>
                <a:spcPts val="0"/>
              </a:spcBef>
              <a:spcAft>
                <a:spcPts val="0"/>
              </a:spcAft>
              <a:buNone/>
            </a:pPr>
            <a:r>
              <a:rPr lang="en" sz="2400" b="1" dirty="0"/>
              <a:t>Database</a:t>
            </a:r>
            <a:endParaRPr sz="2400" b="1" dirty="0"/>
          </a:p>
          <a:p>
            <a:pPr marL="457200" lvl="0" indent="-381000" algn="l" rtl="0">
              <a:spcBef>
                <a:spcPts val="0"/>
              </a:spcBef>
              <a:spcAft>
                <a:spcPts val="0"/>
              </a:spcAft>
              <a:buSzPts val="2400"/>
              <a:buChar char="●"/>
            </a:pPr>
            <a:r>
              <a:rPr lang="en" sz="2400" dirty="0"/>
              <a:t>MySql database</a:t>
            </a:r>
            <a:endParaRPr sz="2400" dirty="0"/>
          </a:p>
          <a:p>
            <a:pPr marL="457200" lvl="0" indent="0" algn="l" rtl="0">
              <a:spcBef>
                <a:spcPts val="0"/>
              </a:spcBef>
              <a:spcAft>
                <a:spcPts val="0"/>
              </a:spcAft>
              <a:buNone/>
            </a:pP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5"/>
          <p:cNvSpPr txBox="1">
            <a:spLocks noGrp="1"/>
          </p:cNvSpPr>
          <p:nvPr>
            <p:ph type="body" idx="1"/>
          </p:nvPr>
        </p:nvSpPr>
        <p:spPr>
          <a:xfrm>
            <a:off x="1297500" y="407400"/>
            <a:ext cx="7038900" cy="40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Frontend Design</a:t>
            </a:r>
            <a:endParaRPr sz="2400" b="1" dirty="0"/>
          </a:p>
          <a:p>
            <a:pPr marL="457200" lvl="0" indent="-381000" algn="l" rtl="0">
              <a:spcBef>
                <a:spcPts val="0"/>
              </a:spcBef>
              <a:spcAft>
                <a:spcPts val="0"/>
              </a:spcAft>
              <a:buSzPts val="2400"/>
              <a:buChar char="●"/>
            </a:pPr>
            <a:r>
              <a:rPr lang="en" sz="2400" dirty="0"/>
              <a:t>HTML 5</a:t>
            </a:r>
            <a:endParaRPr sz="2400" dirty="0"/>
          </a:p>
          <a:p>
            <a:pPr marL="457200" lvl="0" indent="-381000" algn="l" rtl="0">
              <a:spcBef>
                <a:spcPts val="0"/>
              </a:spcBef>
              <a:spcAft>
                <a:spcPts val="0"/>
              </a:spcAft>
              <a:buSzPts val="2400"/>
              <a:buChar char="●"/>
            </a:pPr>
            <a:r>
              <a:rPr lang="en" sz="2400" dirty="0"/>
              <a:t>Cascading style sheets (CSS)</a:t>
            </a:r>
            <a:endParaRPr sz="2400" dirty="0"/>
          </a:p>
          <a:p>
            <a:pPr marL="457200" lvl="0" indent="-381000" algn="l" rtl="0">
              <a:spcBef>
                <a:spcPts val="0"/>
              </a:spcBef>
              <a:spcAft>
                <a:spcPts val="0"/>
              </a:spcAft>
              <a:buSzPts val="2400"/>
              <a:buChar char="●"/>
            </a:pPr>
            <a:r>
              <a:rPr lang="en" sz="2400" dirty="0"/>
              <a:t>Javascript</a:t>
            </a:r>
            <a:endParaRPr sz="2400" dirty="0"/>
          </a:p>
          <a:p>
            <a:pPr marL="457200" lvl="0" indent="-381000" algn="l" rtl="0">
              <a:spcBef>
                <a:spcPts val="0"/>
              </a:spcBef>
              <a:spcAft>
                <a:spcPts val="0"/>
              </a:spcAft>
              <a:buSzPts val="2400"/>
              <a:buChar char="●"/>
            </a:pPr>
            <a:r>
              <a:rPr lang="en" sz="2400" dirty="0"/>
              <a:t>Bootstrap</a:t>
            </a:r>
            <a:endParaRPr sz="2400" dirty="0"/>
          </a:p>
          <a:p>
            <a:pPr marL="457200" lvl="0" indent="-381000" algn="l" rtl="0">
              <a:spcBef>
                <a:spcPts val="0"/>
              </a:spcBef>
              <a:spcAft>
                <a:spcPts val="0"/>
              </a:spcAft>
              <a:buSzPts val="2400"/>
              <a:buChar char="●"/>
            </a:pPr>
            <a:r>
              <a:rPr lang="en" sz="2400" dirty="0"/>
              <a:t>Ajax</a:t>
            </a:r>
            <a:endParaRPr sz="2400" dirty="0"/>
          </a:p>
          <a:p>
            <a:pPr marL="457200" lvl="0" indent="0" algn="l" rtl="0">
              <a:spcBef>
                <a:spcPts val="0"/>
              </a:spcBef>
              <a:spcAft>
                <a:spcPts val="0"/>
              </a:spcAft>
              <a:buNone/>
            </a:pPr>
            <a:endParaRPr sz="2400" dirty="0"/>
          </a:p>
          <a:p>
            <a:pPr marL="0" lvl="0" indent="0" algn="l" rtl="0">
              <a:spcBef>
                <a:spcPts val="0"/>
              </a:spcBef>
              <a:spcAft>
                <a:spcPts val="0"/>
              </a:spcAft>
              <a:buNone/>
            </a:pPr>
            <a:r>
              <a:rPr lang="en" sz="2400" dirty="0"/>
              <a:t>The web-app has been locally hosted during development using Apache Tomcat-7.</a:t>
            </a:r>
            <a:endParaRPr sz="2400" dirty="0"/>
          </a:p>
          <a:p>
            <a:pPr marL="0" lvl="0" indent="0" algn="l" rtl="0">
              <a:spcBef>
                <a:spcPts val="0"/>
              </a:spcBef>
              <a:spcAft>
                <a:spcPts val="0"/>
              </a:spcAft>
              <a:buNone/>
            </a:pPr>
            <a:endParaRPr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6"/>
          <p:cNvSpPr txBox="1">
            <a:spLocks noGrp="1"/>
          </p:cNvSpPr>
          <p:nvPr>
            <p:ph type="title"/>
          </p:nvPr>
        </p:nvSpPr>
        <p:spPr>
          <a:xfrm>
            <a:off x="1187200" y="2075700"/>
            <a:ext cx="45870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3600" b="1"/>
              <a:t>THANK YOU</a:t>
            </a:r>
            <a:endParaRPr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Results:</a:t>
            </a:r>
            <a:endParaRPr sz="2000"/>
          </a:p>
        </p:txBody>
      </p:sp>
      <p:sp>
        <p:nvSpPr>
          <p:cNvPr id="206" name="Google Shape;206;p29"/>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pic>
        <p:nvPicPr>
          <p:cNvPr id="207" name="Google Shape;207;p29"/>
          <p:cNvPicPr preferRelativeResize="0"/>
          <p:nvPr/>
        </p:nvPicPr>
        <p:blipFill rotWithShape="1">
          <a:blip r:embed="rId3">
            <a:alphaModFix/>
          </a:blip>
          <a:srcRect/>
          <a:stretch/>
        </p:blipFill>
        <p:spPr>
          <a:xfrm>
            <a:off x="1111825" y="1248325"/>
            <a:ext cx="7540149" cy="32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297500" y="541350"/>
            <a:ext cx="714546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Tentative problem statement:</a:t>
            </a:r>
            <a:endParaRPr sz="3600" u="sng"/>
          </a:p>
        </p:txBody>
      </p:sp>
      <p:sp>
        <p:nvSpPr>
          <p:cNvPr id="213" name="Google Shape;213;p30"/>
          <p:cNvSpPr txBox="1">
            <a:spLocks noGrp="1"/>
          </p:cNvSpPr>
          <p:nvPr>
            <p:ph type="body" idx="1"/>
          </p:nvPr>
        </p:nvSpPr>
        <p:spPr>
          <a:xfrm>
            <a:off x="650240" y="2009185"/>
            <a:ext cx="8097520" cy="146553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300"/>
              <a:buNone/>
            </a:pPr>
            <a:r>
              <a:rPr lang="en" sz="3000" b="1">
                <a:latin typeface="Montserrat"/>
                <a:ea typeface="Montserrat"/>
                <a:cs typeface="Montserrat"/>
                <a:sym typeface="Montserrat"/>
              </a:rPr>
              <a:t>Management and sustainability of time table/routine in colleges.</a:t>
            </a:r>
            <a:endParaRPr sz="3000"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Target  Audience:</a:t>
            </a:r>
            <a:endParaRPr sz="3600" u="sng"/>
          </a:p>
        </p:txBody>
      </p:sp>
      <p:sp>
        <p:nvSpPr>
          <p:cNvPr id="219" name="Google Shape;219;p31"/>
          <p:cNvSpPr txBox="1">
            <a:spLocks noGrp="1"/>
          </p:cNvSpPr>
          <p:nvPr>
            <p:ph type="body" idx="1"/>
          </p:nvPr>
        </p:nvSpPr>
        <p:spPr>
          <a:xfrm>
            <a:off x="1297500" y="1681100"/>
            <a:ext cx="7038900" cy="29112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College students</a:t>
            </a:r>
            <a:endParaRPr sz="3000">
              <a:latin typeface="Montserrat"/>
              <a:ea typeface="Montserrat"/>
              <a:cs typeface="Montserrat"/>
              <a:sym typeface="Montserrat"/>
            </a:endParaRPr>
          </a:p>
          <a:p>
            <a:pPr marL="45720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College faculty members</a:t>
            </a:r>
            <a:endParaRPr sz="3000">
              <a:latin typeface="Montserrat"/>
              <a:ea typeface="Montserrat"/>
              <a:cs typeface="Montserrat"/>
              <a:sym typeface="Montserrat"/>
            </a:endParaRPr>
          </a:p>
          <a:p>
            <a:pPr marL="45720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Management panel</a:t>
            </a:r>
            <a:endParaRPr sz="30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u="sng"/>
              <a:t>Tentative Solution:</a:t>
            </a:r>
            <a:endParaRPr sz="3600" u="sng"/>
          </a:p>
        </p:txBody>
      </p:sp>
      <p:sp>
        <p:nvSpPr>
          <p:cNvPr id="225" name="Google Shape;225;p3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300"/>
              <a:buNone/>
            </a:pPr>
            <a:endParaRPr sz="3000" b="1">
              <a:latin typeface="Montserrat"/>
              <a:ea typeface="Montserrat"/>
              <a:cs typeface="Montserrat"/>
              <a:sym typeface="Montserrat"/>
            </a:endParaRPr>
          </a:p>
          <a:p>
            <a:pPr marL="0" lvl="0" indent="0" algn="ctr" rtl="0">
              <a:lnSpc>
                <a:spcPct val="115000"/>
              </a:lnSpc>
              <a:spcBef>
                <a:spcPts val="1600"/>
              </a:spcBef>
              <a:spcAft>
                <a:spcPts val="1600"/>
              </a:spcAft>
              <a:buSzPts val="1300"/>
              <a:buNone/>
            </a:pPr>
            <a:r>
              <a:rPr lang="en" sz="3000" b="1">
                <a:latin typeface="Montserrat"/>
                <a:ea typeface="Montserrat"/>
                <a:cs typeface="Montserrat"/>
                <a:sym typeface="Montserrat"/>
              </a:rPr>
              <a:t>Flexible Time-Table</a:t>
            </a:r>
            <a:endParaRPr sz="3000"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1061595" y="35587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2000" u="sng"/>
              <a:t>SURVEY 2:</a:t>
            </a:r>
            <a:endParaRPr sz="2000" u="sng"/>
          </a:p>
        </p:txBody>
      </p:sp>
      <p:sp>
        <p:nvSpPr>
          <p:cNvPr id="231" name="Google Shape;231;p33"/>
          <p:cNvSpPr txBox="1">
            <a:spLocks noGrp="1"/>
          </p:cNvSpPr>
          <p:nvPr>
            <p:ph type="body" idx="1"/>
          </p:nvPr>
        </p:nvSpPr>
        <p:spPr>
          <a:xfrm>
            <a:off x="1170750" y="775055"/>
            <a:ext cx="7038900" cy="495000"/>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r>
              <a:rPr lang="en" sz="1600">
                <a:latin typeface="Montserrat"/>
                <a:ea typeface="Montserrat"/>
                <a:cs typeface="Montserrat"/>
                <a:sym typeface="Montserrat"/>
              </a:rPr>
              <a:t>-conducted among time table coordinators</a:t>
            </a:r>
            <a:endParaRPr sz="1600">
              <a:latin typeface="Montserrat"/>
              <a:ea typeface="Montserrat"/>
              <a:cs typeface="Montserrat"/>
              <a:sym typeface="Montserrat"/>
            </a:endParaRPr>
          </a:p>
        </p:txBody>
      </p:sp>
      <p:sp>
        <p:nvSpPr>
          <p:cNvPr id="232" name="Google Shape;232;p33"/>
          <p:cNvSpPr txBox="1"/>
          <p:nvPr/>
        </p:nvSpPr>
        <p:spPr>
          <a:xfrm>
            <a:off x="329784" y="1555315"/>
            <a:ext cx="8502522" cy="2005635"/>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What is the procedure of creating the time table?</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Is it the most effective way and easy to use?</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Do you think flexible automated time table generator will be useful?</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If maybe or no for the previous question, please give a brief reason.</a:t>
            </a:r>
            <a:endParaRPr/>
          </a:p>
          <a:p>
            <a:pPr marL="457200" marR="0" lvl="0" indent="-311150" algn="l" rtl="0">
              <a:lnSpc>
                <a:spcPct val="115000"/>
              </a:lnSpc>
              <a:spcBef>
                <a:spcPts val="0"/>
              </a:spcBef>
              <a:spcAft>
                <a:spcPts val="0"/>
              </a:spcAft>
              <a:buClr>
                <a:schemeClr val="lt1"/>
              </a:buClr>
              <a:buSzPts val="1300"/>
              <a:buFont typeface="Lato"/>
              <a:buChar char="●"/>
            </a:pPr>
            <a:r>
              <a:rPr lang="en" sz="2400" b="0" i="0" u="none" strike="noStrike" cap="none">
                <a:solidFill>
                  <a:schemeClr val="lt1"/>
                </a:solidFill>
                <a:latin typeface="Montserrat"/>
                <a:ea typeface="Montserrat"/>
                <a:cs typeface="Montserrat"/>
                <a:sym typeface="Montserrat"/>
              </a:rPr>
              <a:t>Any other comments or scope of improvement.</a:t>
            </a:r>
            <a:endParaRPr sz="2400" b="0" i="0" u="none" strike="noStrike" cap="none">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1690</Words>
  <Application>Microsoft Office PowerPoint</Application>
  <PresentationFormat>On-screen Show (16:9)</PresentationFormat>
  <Paragraphs>167</Paragraphs>
  <Slides>42</Slides>
  <Notes>42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Montserrat</vt:lpstr>
      <vt:lpstr>Lato</vt:lpstr>
      <vt:lpstr>Simple Light</vt:lpstr>
      <vt:lpstr>Focus</vt:lpstr>
      <vt:lpstr>Design Thinking Project (Smart Campus)</vt:lpstr>
      <vt:lpstr>Questionnaire/ Empathy Survey :</vt:lpstr>
      <vt:lpstr>Slide 3</vt:lpstr>
      <vt:lpstr>Survey Results:</vt:lpstr>
      <vt:lpstr>Survey Results:</vt:lpstr>
      <vt:lpstr>Tentative problem statement:</vt:lpstr>
      <vt:lpstr>Target  Audience:</vt:lpstr>
      <vt:lpstr>Tentative Solution:</vt:lpstr>
      <vt:lpstr>SURVEY 2:</vt:lpstr>
      <vt:lpstr>Survey Results:</vt:lpstr>
      <vt:lpstr>Survey Results:</vt:lpstr>
      <vt:lpstr>Survey Results:</vt:lpstr>
      <vt:lpstr>SURVEY 3:</vt:lpstr>
      <vt:lpstr>Survey Results:</vt:lpstr>
      <vt:lpstr>Survey Results:</vt:lpstr>
      <vt:lpstr>Survey Results:</vt:lpstr>
      <vt:lpstr>Pros</vt:lpstr>
      <vt:lpstr>Students will be given choice of time slots thereby increasing performance In this prototype, the student will be allowed to choose the time slots for a specific subject. For example, a student can choose morning or afternoon slot for a particular lab and a different slot for theory as preferable to the student. This will help a student to give better performance as the student will be comfortable with the allotted time slots, and hence will be able to give full attention in class. </vt:lpstr>
      <vt:lpstr>Students can manage self study time, projects and class timings accordingly to give maximum productivity When given a choice of time slots and faculty, the student will obviously be able to give better productivity with respect to all fields- including extra curricular activities and projects. Work load on teachers is balanced In the prototype proposed, the number of students under each faculty is fixed ,thereby resulting in a balanced workload on the faculty. </vt:lpstr>
      <vt:lpstr>Cons:</vt:lpstr>
      <vt:lpstr>Conflicts among students towards teacher partiality Due to the freedom given to students of choosing faculty, there might be a chance of conflict among students towards choosing a particular teacher. More variable parameters might increase complexity The complexity of the prototype will increase if more number of parameters are made variable,like faculty,time slots and so on. </vt:lpstr>
      <vt:lpstr>Do’s:</vt:lpstr>
      <vt:lpstr>Collect and analyse time tables  Collect time tables/ number of subjects and teachers of specific classes of specific departments and of the teachers taking those specific subjects so that a proper feasible time slots can be made for proper filling of choices without clashes.  Keep some Constraints   Make either faculty or time as variable\ flexible so that the designing and implementation of flexible time table is possible and not much complex   </vt:lpstr>
      <vt:lpstr>Allow students to approach all teachers  Keeping teachers fixed for any time slots and allowing students to have options only in time slots and not in the faculty incharge shouldn’t be thought of as a reason for which the students can’t approach other faculties. Students should be allowed to interact with any teacher they want. This ust means that a fixed faculty is being assigned to teach the class during that specific time slot.  Keep some time slots free for all classes  Keep a specific time slot free so that it can be utilized for activities,projects or extra classes according to the particular need at that time.   </vt:lpstr>
      <vt:lpstr>Don’ts:</vt:lpstr>
      <vt:lpstr>Increase Lecture hours  Dont increase the lecture hours just because the time table is flexible. This is the direct consequence of keeping too many variables and not keeping any slot free and resulting in a poor implementation.  Assign too many students to a single faculty  Make sure to keep a limit on number of students that can take up a specific time slot/ be under a specific faculty.       </vt:lpstr>
      <vt:lpstr>Ideation:</vt:lpstr>
      <vt:lpstr>Slide 28</vt:lpstr>
      <vt:lpstr>Plan of action:</vt:lpstr>
      <vt:lpstr>Slide 30</vt:lpstr>
      <vt:lpstr>Slide 31</vt:lpstr>
      <vt:lpstr>Slide 32</vt:lpstr>
      <vt:lpstr>The basic prototype:</vt:lpstr>
      <vt:lpstr>Slide 34</vt:lpstr>
      <vt:lpstr>Slide 35</vt:lpstr>
      <vt:lpstr>Slide 36</vt:lpstr>
      <vt:lpstr>Testing and Sample output:</vt:lpstr>
      <vt:lpstr>Slide 38</vt:lpstr>
      <vt:lpstr>Slide 39</vt:lpstr>
      <vt:lpstr>Technical Descriptions:</vt:lpstr>
      <vt:lpstr>Slide 41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Project (Smart Campus)</dc:title>
  <cp:lastModifiedBy>Owner</cp:lastModifiedBy>
  <cp:revision>2</cp:revision>
  <dcterms:modified xsi:type="dcterms:W3CDTF">2020-08-24T07:56:43Z</dcterms:modified>
</cp:coreProperties>
</file>