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ontserrat" charset="0"/>
      <p:regular r:id="rId18"/>
      <p:bold r:id="rId19"/>
      <p:italic r:id="rId20"/>
      <p:boldItalic r:id="rId21"/>
    </p:embeddedFont>
    <p:embeddedFont>
      <p:font typeface="Lato"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0b7011d46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0b7011d4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0b7011d4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0b7011d4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0b7011d46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0b7011d4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0b7011d46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0b7011d46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0b7011d46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0b7011d4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0b7011d46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0b7011d4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0b7011d46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0b7011d4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0b7011d46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0b7011d4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0b7011d46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0b7011d4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0b7011d46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0b7011d4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0b7011d46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0b7011d4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0b7011d46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0b7011d46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0b7011d46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0b7011d4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ormalized_difference_vegetation_inde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Raster analysis in R</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-Yashparna De</a:t>
            </a:r>
            <a:endParaRPr/>
          </a:p>
        </p:txBody>
      </p:sp>
      <p:pic>
        <p:nvPicPr>
          <p:cNvPr id="136" name="Google Shape;136;p13"/>
          <p:cNvPicPr preferRelativeResize="0"/>
          <p:nvPr/>
        </p:nvPicPr>
        <p:blipFill>
          <a:blip r:embed="rId3">
            <a:alphaModFix/>
          </a:blip>
          <a:stretch>
            <a:fillRect/>
          </a:stretch>
        </p:blipFill>
        <p:spPr>
          <a:xfrm>
            <a:off x="4461100" y="0"/>
            <a:ext cx="4682900" cy="98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5" name="Google Shape;195;p22"/>
          <p:cNvPicPr preferRelativeResize="0"/>
          <p:nvPr/>
        </p:nvPicPr>
        <p:blipFill>
          <a:blip r:embed="rId3">
            <a:alphaModFix/>
          </a:blip>
          <a:stretch>
            <a:fillRect/>
          </a:stretch>
        </p:blipFill>
        <p:spPr>
          <a:xfrm>
            <a:off x="1581150" y="976313"/>
            <a:ext cx="59817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12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To find out the distribution of the pixel NDVI values, we can plot a histogram.</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The histogram skewness tells us what kind of vegetation is present in majority in the selected area.</a:t>
            </a:r>
            <a:endParaRPr sz="1600"/>
          </a:p>
          <a:p>
            <a:pPr marL="0" lvl="0" indent="0" algn="l" rtl="0">
              <a:spcBef>
                <a:spcPts val="0"/>
              </a:spcBef>
              <a:spcAft>
                <a:spcPts val="0"/>
              </a:spcAft>
              <a:buNone/>
            </a:pPr>
            <a:endParaRPr sz="1600"/>
          </a:p>
        </p:txBody>
      </p:sp>
      <p:sp>
        <p:nvSpPr>
          <p:cNvPr id="201" name="Google Shape;20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2" name="Google Shape;202;p23"/>
          <p:cNvPicPr preferRelativeResize="0"/>
          <p:nvPr/>
        </p:nvPicPr>
        <p:blipFill>
          <a:blip r:embed="rId3">
            <a:alphaModFix/>
          </a:blip>
          <a:stretch>
            <a:fillRect/>
          </a:stretch>
        </p:blipFill>
        <p:spPr>
          <a:xfrm>
            <a:off x="1767050" y="1747825"/>
            <a:ext cx="5609900" cy="323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789775"/>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u="sng"/>
              <a:t>The histogram is strongly skewed to the right, towards high NDVI values, indicating a highly vegetated area.</a:t>
            </a:r>
            <a:endParaRPr sz="1600" u="sng"/>
          </a:p>
          <a:p>
            <a:pPr marL="0" marR="0" lvl="0" indent="0" algn="l" rtl="0">
              <a:lnSpc>
                <a:spcPct val="100000"/>
              </a:lnSpc>
              <a:spcBef>
                <a:spcPts val="0"/>
              </a:spcBef>
              <a:spcAft>
                <a:spcPts val="0"/>
              </a:spcAft>
              <a:buNone/>
            </a:pPr>
            <a:endParaRPr sz="1600"/>
          </a:p>
          <a:p>
            <a:pPr marL="0" marR="0" lvl="0" indent="0" algn="l" rtl="0">
              <a:lnSpc>
                <a:spcPct val="100000"/>
              </a:lnSpc>
              <a:spcBef>
                <a:spcPts val="0"/>
              </a:spcBef>
              <a:spcAft>
                <a:spcPts val="0"/>
              </a:spcAft>
              <a:buNone/>
            </a:pPr>
            <a:r>
              <a:rPr lang="en" sz="1600"/>
              <a:t>Now that we know that this area has lots of vegetation, we can also mask the pixels with an NDVI value of less than 0.4 (less likely to be vegetation) to highlight where the vegetated areas occur.</a:t>
            </a:r>
            <a:endParaRPr sz="1600"/>
          </a:p>
          <a:p>
            <a:pPr marL="0" marR="0" lvl="0" indent="0" algn="l" rtl="0">
              <a:lnSpc>
                <a:spcPct val="100000"/>
              </a:lnSpc>
              <a:spcBef>
                <a:spcPts val="0"/>
              </a:spcBef>
              <a:spcAft>
                <a:spcPts val="0"/>
              </a:spcAft>
              <a:buNone/>
            </a:pPr>
            <a:endParaRPr sz="1600"/>
          </a:p>
          <a:p>
            <a:pPr marL="0" marR="0" lvl="0" indent="0" algn="l" rtl="0">
              <a:lnSpc>
                <a:spcPct val="100000"/>
              </a:lnSpc>
              <a:spcBef>
                <a:spcPts val="0"/>
              </a:spcBef>
              <a:spcAft>
                <a:spcPts val="0"/>
              </a:spcAft>
              <a:buNone/>
            </a:pPr>
            <a:r>
              <a:rPr lang="en" sz="1600"/>
              <a:t>Hence in the next step we classify and mask the areas that show ndvi value less than 0.4 and hence get the following output.</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208" name="Google Shape;208;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5" name="Google Shape;215;p25"/>
          <p:cNvPicPr preferRelativeResize="0"/>
          <p:nvPr/>
        </p:nvPicPr>
        <p:blipFill>
          <a:blip r:embed="rId3">
            <a:alphaModFix/>
          </a:blip>
          <a:stretch>
            <a:fillRect/>
          </a:stretch>
        </p:blipFill>
        <p:spPr>
          <a:xfrm>
            <a:off x="911250" y="945575"/>
            <a:ext cx="7369374" cy="375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2915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After this analysis we can check the levels of the stack made. If the levels are not huge numbers and the latitude and longitudes are given in decimal degrees, we can structure and rename the levels according to the vegetation to get a clearer classification.</a:t>
            </a:r>
            <a:endParaRPr sz="1600"/>
          </a:p>
          <a:p>
            <a:pPr marL="0" lvl="0" indent="0" algn="l" rtl="0">
              <a:spcBef>
                <a:spcPts val="0"/>
              </a:spcBef>
              <a:spcAft>
                <a:spcPts val="0"/>
              </a:spcAft>
              <a:buNone/>
            </a:pPr>
            <a:r>
              <a:rPr lang="en" sz="1600"/>
              <a:t>But a here the number of levels come out to be huge and the grid is not in decimal degrees, this classification becomes an burden task and is hence neglected but a screenshot of how to structure it for if levels were only 22.</a:t>
            </a:r>
            <a:endParaRPr sz="1600"/>
          </a:p>
          <a:p>
            <a:pPr marL="0" lvl="0" indent="0" algn="l" rtl="0">
              <a:spcBef>
                <a:spcPts val="0"/>
              </a:spcBef>
              <a:spcAft>
                <a:spcPts val="0"/>
              </a:spcAft>
              <a:buNone/>
            </a:pPr>
            <a:endParaRPr sz="1600"/>
          </a:p>
        </p:txBody>
      </p:sp>
      <p:sp>
        <p:nvSpPr>
          <p:cNvPr id="221" name="Google Shape;221;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26"/>
          <p:cNvPicPr preferRelativeResize="0"/>
          <p:nvPr/>
        </p:nvPicPr>
        <p:blipFill>
          <a:blip r:embed="rId3">
            <a:alphaModFix/>
          </a:blip>
          <a:stretch>
            <a:fillRect/>
          </a:stretch>
        </p:blipFill>
        <p:spPr>
          <a:xfrm>
            <a:off x="136902" y="2571750"/>
            <a:ext cx="8870200" cy="225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841769" y="797736"/>
            <a:ext cx="5254991" cy="391045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Find and download Sentinel 2 data:</a:t>
            </a:r>
            <a:endParaRPr b="1" u="sng"/>
          </a:p>
        </p:txBody>
      </p:sp>
      <p:sp>
        <p:nvSpPr>
          <p:cNvPr id="142" name="Google Shape;142;p14"/>
          <p:cNvSpPr txBox="1">
            <a:spLocks noGrp="1"/>
          </p:cNvSpPr>
          <p:nvPr>
            <p:ph type="body" idx="1"/>
          </p:nvPr>
        </p:nvSpPr>
        <p:spPr>
          <a:xfrm>
            <a:off x="1297500" y="1567550"/>
            <a:ext cx="7038900" cy="30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satellite images of the area to be analysed is downloaded through sen2r application which can be accessed by calling sen2r() in the r console. The input could also be taken from the getSpatiaData app but it has less resolution and more time consuming for the same data area taken.</a:t>
            </a:r>
            <a:endParaRPr sz="1600"/>
          </a:p>
          <a:p>
            <a:pPr marL="0" lvl="0" indent="0" algn="l" rtl="0">
              <a:spcBef>
                <a:spcPts val="1600"/>
              </a:spcBef>
              <a:spcAft>
                <a:spcPts val="0"/>
              </a:spcAft>
              <a:buNone/>
            </a:pPr>
            <a:r>
              <a:rPr lang="en" sz="1600"/>
              <a:t>The area selected is converted to GeoTiff format and stored in the specified directory. For the use of analysis we need to set the directory to the same using setwd(). </a:t>
            </a:r>
            <a:endParaRPr sz="1600"/>
          </a:p>
          <a:p>
            <a:pPr marL="0" lvl="0" indent="0" algn="l" rtl="0">
              <a:spcBef>
                <a:spcPts val="1600"/>
              </a:spcBef>
              <a:spcAft>
                <a:spcPts val="1600"/>
              </a:spcAft>
              <a:buNone/>
            </a:pPr>
            <a:r>
              <a:rPr lang="en" sz="1600"/>
              <a:t>The area considered for this trial is taken to be New Town + Rajarhat area of Kolkata and the thumbnail for the images downloaded is given below.</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t>Time frame: </a:t>
            </a:r>
            <a:r>
              <a:rPr lang="en" sz="1100">
                <a:solidFill>
                  <a:srgbClr val="000000"/>
                </a:solidFill>
                <a:latin typeface="Calibri"/>
                <a:ea typeface="Calibri"/>
                <a:cs typeface="Calibri"/>
                <a:sym typeface="Calibri"/>
              </a:rPr>
              <a:t>["</a:t>
            </a:r>
            <a:r>
              <a:rPr lang="en" sz="1600"/>
              <a:t>2020-05-17", "2020-05-24"]</a:t>
            </a:r>
            <a:endParaRPr sz="1600"/>
          </a:p>
        </p:txBody>
      </p:sp>
      <p:sp>
        <p:nvSpPr>
          <p:cNvPr id="148" name="Google Shape;148;p15"/>
          <p:cNvSpPr txBox="1">
            <a:spLocks noGrp="1"/>
          </p:cNvSpPr>
          <p:nvPr>
            <p:ph type="body" idx="1"/>
          </p:nvPr>
        </p:nvSpPr>
        <p:spPr>
          <a:xfrm>
            <a:off x="1297500" y="1058400"/>
            <a:ext cx="7038900" cy="408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15"/>
          <p:cNvPicPr preferRelativeResize="0"/>
          <p:nvPr/>
        </p:nvPicPr>
        <p:blipFill>
          <a:blip r:embed="rId3">
            <a:alphaModFix/>
          </a:blip>
          <a:stretch>
            <a:fillRect/>
          </a:stretch>
        </p:blipFill>
        <p:spPr>
          <a:xfrm>
            <a:off x="2472838" y="1148325"/>
            <a:ext cx="4543425" cy="390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246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After setting the working directory and calling all the libraries, we create a list of all the .tif extension file here seen as rlist. Viewing rlist and the raster of each input we see it contains of 2 .tiff files, each having 11 bands. So we stack all the bands together using stack() and create a stack called as st.</a:t>
            </a:r>
            <a:endParaRPr sz="1600"/>
          </a:p>
          <a:p>
            <a:pPr marL="0" lvl="0" indent="0" algn="l" rtl="0">
              <a:spcBef>
                <a:spcPts val="0"/>
              </a:spcBef>
              <a:spcAft>
                <a:spcPts val="0"/>
              </a:spcAft>
              <a:buNone/>
            </a:pPr>
            <a:r>
              <a:rPr lang="en" sz="1600"/>
              <a:t>On plotting the stack we get the following:</a:t>
            </a:r>
            <a:endParaRPr sz="1600"/>
          </a:p>
        </p:txBody>
      </p:sp>
      <p:sp>
        <p:nvSpPr>
          <p:cNvPr id="155" name="Google Shape;155;p16"/>
          <p:cNvSpPr txBox="1">
            <a:spLocks noGrp="1"/>
          </p:cNvSpPr>
          <p:nvPr>
            <p:ph type="body" idx="1"/>
          </p:nvPr>
        </p:nvSpPr>
        <p:spPr>
          <a:xfrm>
            <a:off x="1297500" y="18514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16"/>
          <p:cNvPicPr preferRelativeResize="0"/>
          <p:nvPr/>
        </p:nvPicPr>
        <p:blipFill>
          <a:blip r:embed="rId3">
            <a:alphaModFix/>
          </a:blip>
          <a:stretch>
            <a:fillRect/>
          </a:stretch>
        </p:blipFill>
        <p:spPr>
          <a:xfrm>
            <a:off x="1964300" y="1946174"/>
            <a:ext cx="5598549" cy="31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246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On plotting levelplot() we get:</a:t>
            </a:r>
            <a:endParaRPr sz="1600"/>
          </a:p>
        </p:txBody>
      </p:sp>
      <p:sp>
        <p:nvSpPr>
          <p:cNvPr id="162" name="Google Shape;162;p17"/>
          <p:cNvSpPr txBox="1">
            <a:spLocks noGrp="1"/>
          </p:cNvSpPr>
          <p:nvPr>
            <p:ph type="body" idx="1"/>
          </p:nvPr>
        </p:nvSpPr>
        <p:spPr>
          <a:xfrm>
            <a:off x="1297500" y="18514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17"/>
          <p:cNvPicPr preferRelativeResize="0"/>
          <p:nvPr/>
        </p:nvPicPr>
        <p:blipFill>
          <a:blip r:embed="rId3">
            <a:alphaModFix/>
          </a:blip>
          <a:stretch>
            <a:fillRect/>
          </a:stretch>
        </p:blipFill>
        <p:spPr>
          <a:xfrm>
            <a:off x="1581150" y="871538"/>
            <a:ext cx="5981700" cy="34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8139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Different earth surfaces reflect the solar radiation differently and each raster layer represents how much incident solar radiation is reflected at a particular wavelength bandwidth. </a:t>
            </a:r>
            <a:endParaRPr sz="1600"/>
          </a:p>
          <a:p>
            <a:pPr marL="0" lvl="0" indent="0" algn="l" rtl="0">
              <a:spcBef>
                <a:spcPts val="0"/>
              </a:spcBef>
              <a:spcAft>
                <a:spcPts val="0"/>
              </a:spcAft>
              <a:buNone/>
            </a:pPr>
            <a:r>
              <a:rPr lang="en" sz="1600"/>
              <a:t>Vegetation reflects more NIR than other wavelengths but water absorbs NIR, therefore the lighter areas with high reflectance values are likely to be vegetation and the dark blue, low reflectance value areas, likely to be water. </a:t>
            </a:r>
            <a:endParaRPr sz="1600"/>
          </a:p>
          <a:p>
            <a:pPr marL="0" lvl="0" indent="0" algn="l" rtl="0">
              <a:spcBef>
                <a:spcPts val="0"/>
              </a:spcBef>
              <a:spcAft>
                <a:spcPts val="0"/>
              </a:spcAft>
              <a:buNone/>
            </a:pPr>
            <a:r>
              <a:rPr lang="en" sz="1600"/>
              <a:t>As the area selected has almost no water bodies, we aren’t able to see any blue areas.</a:t>
            </a:r>
            <a:endParaRPr sz="1600"/>
          </a:p>
          <a:p>
            <a:pPr marL="0" lvl="0" indent="0" algn="l" rtl="0">
              <a:spcBef>
                <a:spcPts val="0"/>
              </a:spcBef>
              <a:spcAft>
                <a:spcPts val="0"/>
              </a:spcAft>
              <a:buNone/>
            </a:pPr>
            <a:r>
              <a:rPr lang="en" sz="1600"/>
              <a:t>We can also see the results if we plot a single raster layer from rlist (taken in the program as lc) and plot it.</a:t>
            </a:r>
            <a:endParaRPr sz="1600"/>
          </a:p>
          <a:p>
            <a:pPr marL="0" lvl="0" indent="0" algn="l" rtl="0">
              <a:spcBef>
                <a:spcPts val="0"/>
              </a:spcBef>
              <a:spcAft>
                <a:spcPts val="0"/>
              </a:spcAft>
              <a:buNone/>
            </a:pPr>
            <a:r>
              <a:rPr lang="en" sz="1600"/>
              <a:t> </a:t>
            </a:r>
            <a:endParaRPr sz="1600"/>
          </a:p>
        </p:txBody>
      </p:sp>
      <p:sp>
        <p:nvSpPr>
          <p:cNvPr id="169" name="Google Shape;169;p18"/>
          <p:cNvSpPr txBox="1">
            <a:spLocks noGrp="1"/>
          </p:cNvSpPr>
          <p:nvPr>
            <p:ph type="body" idx="1"/>
          </p:nvPr>
        </p:nvSpPr>
        <p:spPr>
          <a:xfrm>
            <a:off x="1297500" y="18514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19"/>
          <p:cNvPicPr preferRelativeResize="0"/>
          <p:nvPr/>
        </p:nvPicPr>
        <p:blipFill>
          <a:blip r:embed="rId3">
            <a:alphaModFix/>
          </a:blip>
          <a:stretch>
            <a:fillRect/>
          </a:stretch>
        </p:blipFill>
        <p:spPr>
          <a:xfrm>
            <a:off x="1782625" y="251100"/>
            <a:ext cx="5430650" cy="47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Manipulating rasters: </a:t>
            </a:r>
            <a:r>
              <a:rPr lang="en"/>
              <a:t>For deeper analysis</a:t>
            </a:r>
            <a:endParaRPr/>
          </a:p>
        </p:txBody>
      </p:sp>
      <p:sp>
        <p:nvSpPr>
          <p:cNvPr id="182" name="Google Shape;182;p20"/>
          <p:cNvSpPr txBox="1">
            <a:spLocks noGrp="1"/>
          </p:cNvSpPr>
          <p:nvPr>
            <p:ph type="body" idx="1"/>
          </p:nvPr>
        </p:nvSpPr>
        <p:spPr>
          <a:xfrm>
            <a:off x="1297500" y="1217025"/>
            <a:ext cx="7038900" cy="2911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latin typeface="Montserrat"/>
                <a:ea typeface="Montserrat"/>
                <a:cs typeface="Montserrat"/>
                <a:sym typeface="Montserrat"/>
              </a:rPr>
              <a:t>Here we are going to use NDVI and KMN classification.</a:t>
            </a:r>
            <a:endParaRPr sz="1600">
              <a:latin typeface="Montserrat"/>
              <a:ea typeface="Montserrat"/>
              <a:cs typeface="Montserrat"/>
              <a:sym typeface="Montserrat"/>
            </a:endParaRPr>
          </a:p>
          <a:p>
            <a:pPr marL="0" marR="0" lvl="0" indent="0" algn="l" rtl="0">
              <a:lnSpc>
                <a:spcPct val="100000"/>
              </a:lnSpc>
              <a:spcBef>
                <a:spcPts val="0"/>
              </a:spcBef>
              <a:spcAft>
                <a:spcPts val="0"/>
              </a:spcAft>
              <a:buNone/>
            </a:pPr>
            <a:endParaRPr sz="1600">
              <a:latin typeface="Montserrat"/>
              <a:ea typeface="Montserrat"/>
              <a:cs typeface="Montserrat"/>
              <a:sym typeface="Montserrat"/>
            </a:endParaRPr>
          </a:p>
          <a:p>
            <a:pPr marL="0" marR="0" lvl="0" indent="0" algn="l" rtl="0">
              <a:lnSpc>
                <a:spcPct val="100000"/>
              </a:lnSpc>
              <a:spcBef>
                <a:spcPts val="0"/>
              </a:spcBef>
              <a:spcAft>
                <a:spcPts val="0"/>
              </a:spcAft>
              <a:buNone/>
            </a:pPr>
            <a:r>
              <a:rPr lang="en" sz="1600">
                <a:latin typeface="Montserrat"/>
                <a:ea typeface="Montserrat"/>
                <a:cs typeface="Montserrat"/>
                <a:sym typeface="Montserrat"/>
              </a:rPr>
              <a:t>The </a:t>
            </a:r>
            <a:r>
              <a:rPr lang="en" sz="1600">
                <a:uFill>
                  <a:noFill/>
                </a:uFill>
                <a:latin typeface="Montserrat"/>
                <a:ea typeface="Montserrat"/>
                <a:cs typeface="Montserrat"/>
                <a:sym typeface="Montserrat"/>
                <a:hlinkClick r:id="rId3"/>
              </a:rPr>
              <a:t>Normalised Difference Vegetation Index (NDVI)</a:t>
            </a:r>
            <a:r>
              <a:rPr lang="en" sz="1600">
                <a:latin typeface="Montserrat"/>
                <a:ea typeface="Montserrat"/>
                <a:cs typeface="Montserrat"/>
                <a:sym typeface="Montserrat"/>
              </a:rPr>
              <a:t> is a widely used vegetation index that quantifies vegetation presence, health or structure. It is calculated using the Near Infrared (NIR) and Red bandwith of the spectrum. Healthy vegetation reflects light strongly in the NIR part of the spectrum and absorbs light in red part of the visible spectrum for photosynthesis. A high ratio between light refected in the NIR part of the spectrum and light reflected in the red part of the spectrum would represent areas that potentially have healthy vegetation. It is worth noting that different plant species absorb light in the red part of the spectrum at different rates. </a:t>
            </a:r>
            <a:endParaRPr sz="16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body" idx="1"/>
          </p:nvPr>
        </p:nvSpPr>
        <p:spPr>
          <a:xfrm>
            <a:off x="1297500" y="1217025"/>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Montserrat"/>
                <a:ea typeface="Montserrat"/>
                <a:cs typeface="Montserrat"/>
                <a:sym typeface="Montserrat"/>
              </a:rPr>
              <a:t>The same plant will also absorb light in the red band differently depending on whether it is stressed or healthy, or the time of year. It is often used over large areas as an indication of land cover change.</a:t>
            </a:r>
            <a:endParaRPr sz="1600">
              <a:latin typeface="Montserrat"/>
              <a:ea typeface="Montserrat"/>
              <a:cs typeface="Montserrat"/>
              <a:sym typeface="Montserrat"/>
            </a:endParaRPr>
          </a:p>
          <a:p>
            <a:pPr marL="0" lvl="0" indent="0" algn="l" rtl="0">
              <a:lnSpc>
                <a:spcPct val="100000"/>
              </a:lnSpc>
              <a:spcBef>
                <a:spcPts val="0"/>
              </a:spcBef>
              <a:spcAft>
                <a:spcPts val="0"/>
              </a:spcAft>
              <a:buNone/>
            </a:pPr>
            <a:r>
              <a:rPr lang="en" sz="1600">
                <a:latin typeface="Montserrat"/>
                <a:ea typeface="Montserrat"/>
                <a:cs typeface="Montserrat"/>
                <a:sym typeface="Montserrat"/>
              </a:rPr>
              <a:t>The NDVI ratio is calculated using (NIR - Red) / (NIR + Red). For example, a pixel with an NDVI of less than 0.2 is not likely to be dominated by vegetation, and an NDVI of 0.6 and above is likely to be dense vegetation.</a:t>
            </a:r>
            <a:endParaRPr sz="1600">
              <a:latin typeface="Montserrat"/>
              <a:ea typeface="Montserrat"/>
              <a:cs typeface="Montserrat"/>
              <a:sym typeface="Montserrat"/>
            </a:endParaRPr>
          </a:p>
          <a:p>
            <a:pPr marL="0" lvl="0" indent="0" algn="l" rtl="0">
              <a:lnSpc>
                <a:spcPct val="100000"/>
              </a:lnSpc>
              <a:spcBef>
                <a:spcPts val="0"/>
              </a:spcBef>
              <a:spcAft>
                <a:spcPts val="0"/>
              </a:spcAft>
              <a:buNone/>
            </a:pPr>
            <a:r>
              <a:rPr lang="en" sz="1600">
                <a:latin typeface="Montserrat"/>
                <a:ea typeface="Montserrat"/>
                <a:cs typeface="Montserrat"/>
                <a:sym typeface="Montserrat"/>
              </a:rPr>
              <a:t>Hence here we create a function to do the above calculation and call it to the variable ndvi and plot it to get the below results.</a:t>
            </a:r>
            <a:endParaRPr sz="1600">
              <a:latin typeface="Montserrat"/>
              <a:ea typeface="Montserrat"/>
              <a:cs typeface="Montserrat"/>
              <a:sym typeface="Montserrat"/>
            </a:endParaRPr>
          </a:p>
          <a:p>
            <a:pPr marL="0" lvl="0" indent="0" algn="l" rtl="0">
              <a:lnSpc>
                <a:spcPct val="100000"/>
              </a:lnSpc>
              <a:spcBef>
                <a:spcPts val="0"/>
              </a:spcBef>
              <a:spcAft>
                <a:spcPts val="0"/>
              </a:spcAft>
              <a:buNone/>
            </a:pPr>
            <a:endParaRPr sz="1600">
              <a:latin typeface="Montserrat"/>
              <a:ea typeface="Montserrat"/>
              <a:cs typeface="Montserrat"/>
              <a:sym typeface="Montserrat"/>
            </a:endParaRPr>
          </a:p>
          <a:p>
            <a:pPr marL="0" marR="0" lvl="0" indent="0" algn="l" rtl="0">
              <a:lnSpc>
                <a:spcPct val="100000"/>
              </a:lnSpc>
              <a:spcBef>
                <a:spcPts val="0"/>
              </a:spcBef>
              <a:spcAft>
                <a:spcPts val="0"/>
              </a:spcAft>
              <a:buNone/>
            </a:pP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On-screen Show (16:9)</PresentationFormat>
  <Paragraphs>32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Lato</vt:lpstr>
      <vt:lpstr>Calibri</vt:lpstr>
      <vt:lpstr>Focus</vt:lpstr>
      <vt:lpstr>Raster analysis in R</vt:lpstr>
      <vt:lpstr>Find and download Sentinel 2 data:</vt:lpstr>
      <vt:lpstr>Time frame: ["2020-05-17", "2020-05-24"]</vt:lpstr>
      <vt:lpstr>After setting the working directory and calling all the libraries, we create a list of all the .tif extension file here seen as rlist. Viewing rlist and the raster of each input we see it contains of 2 .tiff files, each having 11 bands. So we stack all the bands together using stack() and create a stack called as st. On plotting the stack we get the following:</vt:lpstr>
      <vt:lpstr>On plotting levelplot() we get:</vt:lpstr>
      <vt:lpstr>Different earth surfaces reflect the solar radiation differently and each raster layer represents how much incident solar radiation is reflected at a particular wavelength bandwidth.  Vegetation reflects more NIR than other wavelengths but water absorbs NIR, therefore the lighter areas with high reflectance values are likely to be vegetation and the dark blue, low reflectance value areas, likely to be water.  As the area selected has almost no water bodies, we aren’t able to see any blue areas. We can also see the results if we plot a single raster layer from rlist (taken in the program as lc) and plot it.  </vt:lpstr>
      <vt:lpstr>Slide 7</vt:lpstr>
      <vt:lpstr>Manipulating rasters: For deeper analysis</vt:lpstr>
      <vt:lpstr>Slide 9</vt:lpstr>
      <vt:lpstr>Slide 10</vt:lpstr>
      <vt:lpstr>To find out the distribution of the pixel NDVI values, we can plot a histogram.  The histogram skewness tells us what kind of vegetation is present in majority in the selected area. </vt:lpstr>
      <vt:lpstr>The histogram is strongly skewed to the right, towards high NDVI values, indicating a highly vegetated area.  Now that we know that this area has lots of vegetation, we can also mask the pixels with an NDVI value of less than 0.4 (less likely to be vegetation) to highlight where the vegetated areas occur.  Hence in the next step we classify and mask the areas that show ndvi value less than 0.4 and hence get the following output.  </vt:lpstr>
      <vt:lpstr>Slide 13</vt:lpstr>
      <vt:lpstr>After this analysis we can check the levels of the stack made. If the levels are not huge numbers and the latitude and longitudes are given in decimal degrees, we can structure and rename the levels according to the vegetation to get a clearer classification. But a here the number of levels come out to be huge and the grid is not in decimal degrees, this classification becomes an burden task and is hence neglected but a screenshot of how to structure it for if levels were only 22.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Raster analysis in R</dc:title>
  <cp:lastModifiedBy>Owner</cp:lastModifiedBy>
  <cp:revision>1</cp:revision>
  <dcterms:modified xsi:type="dcterms:W3CDTF">2020-08-16T18:38:39Z</dcterms:modified>
</cp:coreProperties>
</file>