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71" r:id="rId6"/>
    <p:sldId id="259" r:id="rId7"/>
    <p:sldId id="266" r:id="rId8"/>
    <p:sldId id="272" r:id="rId9"/>
    <p:sldId id="260" r:id="rId10"/>
    <p:sldId id="273" r:id="rId11"/>
    <p:sldId id="274" r:id="rId12"/>
    <p:sldId id="268" r:id="rId13"/>
    <p:sldId id="269" r:id="rId14"/>
    <p:sldId id="261" r:id="rId15"/>
    <p:sldId id="275" r:id="rId16"/>
    <p:sldId id="276" r:id="rId17"/>
    <p:sldId id="277" r:id="rId18"/>
    <p:sldId id="265" r:id="rId19"/>
    <p:sldId id="270"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505033-4460-41EF-B08C-F24AAB4342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20746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17910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03468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327276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05033-4460-41EF-B08C-F24AAB43425A}"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23913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05033-4460-41EF-B08C-F24AAB4342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1929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05033-4460-41EF-B08C-F24AAB43425A}"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86919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05033-4460-41EF-B08C-F24AAB43425A}"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53278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05033-4460-41EF-B08C-F24AAB43425A}"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37088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217347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00669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05033-4460-41EF-B08C-F24AAB43425A}"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646A-9C6B-48A2-841D-CF0114097838}" type="slidenum">
              <a:rPr lang="en-US" smtClean="0"/>
              <a:t>‹#›</a:t>
            </a:fld>
            <a:endParaRPr lang="en-US"/>
          </a:p>
        </p:txBody>
      </p:sp>
    </p:spTree>
    <p:extLst>
      <p:ext uri="{BB962C8B-B14F-4D97-AF65-F5344CB8AC3E}">
        <p14:creationId xmlns:p14="http://schemas.microsoft.com/office/powerpoint/2010/main" val="228259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pencv.org/master/d7/d8b/tutorial_py_face_detec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6458"/>
            <a:ext cx="9144000" cy="972825"/>
          </a:xfrm>
        </p:spPr>
        <p:txBody>
          <a:bodyPr>
            <a:normAutofit/>
          </a:bodyPr>
          <a:lstStyle/>
          <a:p>
            <a:r>
              <a:rPr lang="en-US" sz="4400" dirty="0">
                <a:latin typeface="Times New Roman" panose="02020603050405020304" pitchFamily="18" charset="0"/>
                <a:cs typeface="Times New Roman" panose="02020603050405020304" pitchFamily="18" charset="0"/>
              </a:rPr>
              <a:t>“</a:t>
            </a:r>
            <a:r>
              <a:rPr lang="en-US" sz="4400" dirty="0">
                <a:latin typeface="Angsana New" panose="02020603050405020304" pitchFamily="18" charset="-34"/>
                <a:cs typeface="Angsana New" panose="02020603050405020304" pitchFamily="18" charset="-34"/>
              </a:rPr>
              <a:t>Face Recognition Attendance System</a:t>
            </a:r>
            <a:r>
              <a:rPr lang="en-US" sz="4400" dirty="0">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1523999" y="2265159"/>
            <a:ext cx="9144000" cy="2682852"/>
          </a:xfrm>
        </p:spPr>
        <p:txBody>
          <a:bodyPr>
            <a:no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Under the guidance of</a:t>
            </a:r>
          </a:p>
          <a:p>
            <a:r>
              <a:rPr lang="en-US" sz="2000" dirty="0">
                <a:latin typeface="Times New Roman" panose="02020603050405020304" pitchFamily="18" charset="0"/>
                <a:cs typeface="Times New Roman" panose="02020603050405020304" pitchFamily="18" charset="0"/>
              </a:rPr>
              <a:t>Guide Name</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Vishwajit</a:t>
            </a:r>
            <a:r>
              <a:rPr lang="en-US" sz="2000" b="1" dirty="0">
                <a:latin typeface="Times New Roman" panose="02020603050405020304" pitchFamily="18" charset="0"/>
                <a:cs typeface="Times New Roman" panose="02020603050405020304" pitchFamily="18" charset="0"/>
              </a:rPr>
              <a:t> Gaikwad</a:t>
            </a:r>
          </a:p>
          <a:p>
            <a:r>
              <a:rPr lang="en-US" sz="2000" dirty="0">
                <a:latin typeface="Times New Roman" panose="02020603050405020304" pitchFamily="18" charset="0"/>
                <a:cs typeface="Times New Roman" panose="02020603050405020304" pitchFamily="18" charset="0"/>
              </a:rPr>
              <a:t>Academic Year</a:t>
            </a:r>
          </a:p>
          <a:p>
            <a:r>
              <a:rPr lang="en-US" sz="2000" dirty="0">
                <a:latin typeface="Times New Roman" panose="02020603050405020304" pitchFamily="18" charset="0"/>
                <a:cs typeface="Times New Roman" panose="02020603050405020304" pitchFamily="18" charset="0"/>
              </a:rPr>
              <a:t>2022-23</a:t>
            </a:r>
          </a:p>
        </p:txBody>
      </p:sp>
      <p:pic>
        <p:nvPicPr>
          <p:cNvPr id="4" name="Picture 3"/>
          <p:cNvPicPr>
            <a:picLocks noChangeAspect="1"/>
          </p:cNvPicPr>
          <p:nvPr/>
        </p:nvPicPr>
        <p:blipFill>
          <a:blip r:embed="rId2"/>
          <a:stretch>
            <a:fillRect/>
          </a:stretch>
        </p:blipFill>
        <p:spPr>
          <a:xfrm>
            <a:off x="343048" y="283633"/>
            <a:ext cx="1811246" cy="759555"/>
          </a:xfrm>
          <a:prstGeom prst="rect">
            <a:avLst/>
          </a:prstGeom>
        </p:spPr>
      </p:pic>
      <p:sp>
        <p:nvSpPr>
          <p:cNvPr id="5" name="Title 1"/>
          <p:cNvSpPr txBox="1">
            <a:spLocks/>
          </p:cNvSpPr>
          <p:nvPr/>
        </p:nvSpPr>
        <p:spPr>
          <a:xfrm>
            <a:off x="1019578" y="283633"/>
            <a:ext cx="9144000" cy="97282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4100" b="1" dirty="0">
                <a:latin typeface="Times New Roman" panose="02020603050405020304" pitchFamily="18" charset="0"/>
                <a:cs typeface="Times New Roman" panose="02020603050405020304" pitchFamily="18" charset="0"/>
              </a:rPr>
              <a:t>TERNA ENGINEERING COLLEGE</a:t>
            </a:r>
          </a:p>
          <a:p>
            <a:pPr>
              <a:lnSpc>
                <a:spcPct val="150000"/>
              </a:lnSpc>
            </a:pPr>
            <a:r>
              <a:rPr lang="en-US" sz="1900" b="1" i="1" dirty="0">
                <a:latin typeface="Sitka Subheading Semibold" pitchFamily="2" charset="0"/>
                <a:cs typeface="Times New Roman" panose="02020603050405020304" pitchFamily="18" charset="0"/>
              </a:rPr>
              <a:t>DEPARTMENT OF COMPUTER ENGINEERING</a:t>
            </a:r>
            <a:r>
              <a:rPr lang="en-US" sz="2200" b="1" dirty="0">
                <a:latin typeface="Sitka Subheading Semibold" pitchFamily="2" charset="0"/>
                <a:cs typeface="Times New Roman" panose="02020603050405020304" pitchFamily="18" charset="0"/>
              </a:rPr>
              <a:t> </a:t>
            </a:r>
          </a:p>
        </p:txBody>
      </p:sp>
      <p:sp>
        <p:nvSpPr>
          <p:cNvPr id="6" name="TextBox 5">
            <a:extLst>
              <a:ext uri="{FF2B5EF4-FFF2-40B4-BE49-F238E27FC236}">
                <a16:creationId xmlns:a16="http://schemas.microsoft.com/office/drawing/2014/main" id="{85DC0CEE-289F-07DD-73D1-1EC077ED38A0}"/>
              </a:ext>
            </a:extLst>
          </p:cNvPr>
          <p:cNvSpPr txBox="1"/>
          <p:nvPr/>
        </p:nvSpPr>
        <p:spPr>
          <a:xfrm>
            <a:off x="2675964" y="2505670"/>
            <a:ext cx="6840071" cy="923330"/>
          </a:xfrm>
          <a:prstGeom prst="rect">
            <a:avLst/>
          </a:prstGeom>
          <a:noFill/>
          <a:ln>
            <a:solidFill>
              <a:schemeClr val="tx1"/>
            </a:solidFill>
            <a:prstDash val="solid"/>
          </a:ln>
        </p:spPr>
        <p:txBody>
          <a:bodyPr wrap="square" rtlCol="0">
            <a:spAutoFit/>
          </a:bodyPr>
          <a:lstStyle/>
          <a:p>
            <a:r>
              <a:rPr lang="en-US" sz="18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Class SE/Sem 4/ Div B /Roll No B40,B29   </a:t>
            </a:r>
          </a:p>
          <a:p>
            <a:r>
              <a:rPr lang="en-US" sz="1800" dirty="0">
                <a:latin typeface="Times New Roman" panose="02020603050405020304" pitchFamily="18" charset="0"/>
                <a:cs typeface="Times New Roman" panose="02020603050405020304" pitchFamily="18" charset="0"/>
              </a:rPr>
              <a:t> 	           Group members name : Yash Phuke</a:t>
            </a:r>
          </a:p>
          <a:p>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Kiran Mishra   </a:t>
            </a:r>
          </a:p>
        </p:txBody>
      </p:sp>
    </p:spTree>
    <p:extLst>
      <p:ext uri="{BB962C8B-B14F-4D97-AF65-F5344CB8AC3E}">
        <p14:creationId xmlns:p14="http://schemas.microsoft.com/office/powerpoint/2010/main" val="381472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F074-99DC-18A6-59FC-B0FF4BA04100}"/>
              </a:ext>
            </a:extLst>
          </p:cNvPr>
          <p:cNvSpPr>
            <a:spLocks noGrp="1"/>
          </p:cNvSpPr>
          <p:nvPr>
            <p:ph type="title"/>
          </p:nvPr>
        </p:nvSpPr>
        <p:spPr/>
        <p:txBody>
          <a:bodyPr/>
          <a:lstStyle/>
          <a:p>
            <a:r>
              <a:rPr lang="en-US" u="sng" dirty="0">
                <a:latin typeface="Sitka Display" pitchFamily="2" charset="0"/>
              </a:rPr>
              <a:t>Gantt Chart</a:t>
            </a:r>
            <a:endParaRPr lang="en-IN" u="sng" dirty="0">
              <a:latin typeface="Sitka Display" pitchFamily="2" charset="0"/>
            </a:endParaRPr>
          </a:p>
        </p:txBody>
      </p:sp>
      <p:sp>
        <p:nvSpPr>
          <p:cNvPr id="4" name="AutoShape 2" descr="Face Recognition | Creately">
            <a:extLst>
              <a:ext uri="{FF2B5EF4-FFF2-40B4-BE49-F238E27FC236}">
                <a16:creationId xmlns:a16="http://schemas.microsoft.com/office/drawing/2014/main" id="{4348243D-6B2B-87E2-975F-49694B2C8F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ace Recognition | Creately">
            <a:extLst>
              <a:ext uri="{FF2B5EF4-FFF2-40B4-BE49-F238E27FC236}">
                <a16:creationId xmlns:a16="http://schemas.microsoft.com/office/drawing/2014/main" id="{3255EE0A-9B2A-29DD-A6A1-6C2C119385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5B0797E5-1F50-CB90-90D9-161648A23993}"/>
              </a:ext>
            </a:extLst>
          </p:cNvPr>
          <p:cNvPicPr>
            <a:picLocks noChangeAspect="1"/>
          </p:cNvPicPr>
          <p:nvPr/>
        </p:nvPicPr>
        <p:blipFill>
          <a:blip r:embed="rId2"/>
          <a:stretch>
            <a:fillRect/>
          </a:stretch>
        </p:blipFill>
        <p:spPr>
          <a:xfrm>
            <a:off x="2274774" y="1388918"/>
            <a:ext cx="6672002" cy="4725624"/>
          </a:xfrm>
          <a:prstGeom prst="rect">
            <a:avLst/>
          </a:prstGeom>
          <a:ln>
            <a:solidFill>
              <a:schemeClr val="tx1"/>
            </a:solidFill>
            <a:prstDash val="solid"/>
          </a:ln>
        </p:spPr>
      </p:pic>
    </p:spTree>
    <p:extLst>
      <p:ext uri="{BB962C8B-B14F-4D97-AF65-F5344CB8AC3E}">
        <p14:creationId xmlns:p14="http://schemas.microsoft.com/office/powerpoint/2010/main" val="404080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5C14-02F3-EADE-5FC7-D5D52F8A9B5E}"/>
              </a:ext>
            </a:extLst>
          </p:cNvPr>
          <p:cNvSpPr>
            <a:spLocks noGrp="1"/>
          </p:cNvSpPr>
          <p:nvPr>
            <p:ph type="title"/>
          </p:nvPr>
        </p:nvSpPr>
        <p:spPr/>
        <p:txBody>
          <a:bodyPr/>
          <a:lstStyle/>
          <a:p>
            <a:r>
              <a:rPr lang="en-US" u="sng" dirty="0">
                <a:latin typeface="Sitka Display" pitchFamily="2" charset="0"/>
              </a:rPr>
              <a:t>Student Contribution</a:t>
            </a:r>
            <a:endParaRPr lang="en-IN" u="sng" dirty="0">
              <a:latin typeface="Sitka Display" pitchFamily="2" charset="0"/>
            </a:endParaRPr>
          </a:p>
        </p:txBody>
      </p:sp>
      <p:sp>
        <p:nvSpPr>
          <p:cNvPr id="3" name="Content Placeholder 2">
            <a:extLst>
              <a:ext uri="{FF2B5EF4-FFF2-40B4-BE49-F238E27FC236}">
                <a16:creationId xmlns:a16="http://schemas.microsoft.com/office/drawing/2014/main" id="{D27E8619-78E9-2494-61CC-61110D23749A}"/>
              </a:ext>
            </a:extLst>
          </p:cNvPr>
          <p:cNvSpPr>
            <a:spLocks noGrp="1"/>
          </p:cNvSpPr>
          <p:nvPr>
            <p:ph idx="1"/>
          </p:nvPr>
        </p:nvSpPr>
        <p:spPr/>
        <p:txBody>
          <a:bodyPr/>
          <a:lstStyle/>
          <a:p>
            <a:pPr marL="0" indent="0">
              <a:buNone/>
            </a:pPr>
            <a:r>
              <a:rPr lang="en-US" dirty="0">
                <a:latin typeface="Sitka Display" pitchFamily="2" charset="0"/>
              </a:rPr>
              <a:t>As a Team , each individual has equally participated in all parts of project areas. Hence ,we could roughly </a:t>
            </a:r>
            <a:r>
              <a:rPr lang="en-US" dirty="0" err="1">
                <a:latin typeface="Sitka Display" pitchFamily="2" charset="0"/>
              </a:rPr>
              <a:t>categorise</a:t>
            </a:r>
            <a:r>
              <a:rPr lang="en-US" dirty="0">
                <a:latin typeface="Sitka Display" pitchFamily="2" charset="0"/>
              </a:rPr>
              <a:t> as:</a:t>
            </a:r>
          </a:p>
          <a:p>
            <a:pPr marL="0" indent="0">
              <a:buNone/>
            </a:pPr>
            <a:r>
              <a:rPr lang="en-US" dirty="0">
                <a:latin typeface="Sitka Display" pitchFamily="2" charset="0"/>
              </a:rPr>
              <a:t>Yash : Project Researching about OpenCV,  Code Implementation majorly Backend  , Coding Testing ,Camera Set up ,Firebase Set up and Execution .</a:t>
            </a:r>
          </a:p>
          <a:p>
            <a:pPr marL="0" indent="0">
              <a:buNone/>
            </a:pPr>
            <a:r>
              <a:rPr lang="en-US" dirty="0">
                <a:latin typeface="Sitka Display" pitchFamily="2" charset="0"/>
              </a:rPr>
              <a:t>Kiran : Project Researching about OpenCV,  Code Implementation majorly GUI, Coding Testing ,Firebase Set up and Execution .</a:t>
            </a:r>
          </a:p>
        </p:txBody>
      </p:sp>
    </p:spTree>
    <p:extLst>
      <p:ext uri="{BB962C8B-B14F-4D97-AF65-F5344CB8AC3E}">
        <p14:creationId xmlns:p14="http://schemas.microsoft.com/office/powerpoint/2010/main" val="243936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4EEDA-AB24-AE2E-FBEC-637F9F49CCC6}"/>
              </a:ext>
            </a:extLst>
          </p:cNvPr>
          <p:cNvSpPr>
            <a:spLocks noGrp="1"/>
          </p:cNvSpPr>
          <p:nvPr>
            <p:ph idx="1"/>
          </p:nvPr>
        </p:nvSpPr>
        <p:spPr>
          <a:xfrm>
            <a:off x="739589" y="507813"/>
            <a:ext cx="10515600" cy="3716175"/>
          </a:xfrm>
        </p:spPr>
        <p:txBody>
          <a:bodyPr>
            <a:normAutofit lnSpcReduction="10000"/>
          </a:bodyPr>
          <a:lstStyle/>
          <a:p>
            <a:pPr marL="0" indent="0" algn="l">
              <a:buNone/>
            </a:pPr>
            <a:r>
              <a:rPr lang="en-US" sz="4400" b="0" i="0" dirty="0">
                <a:effectLst/>
                <a:latin typeface="Angsana New" panose="02020603050405020304" pitchFamily="18" charset="-34"/>
                <a:cs typeface="Angsana New" panose="02020603050405020304" pitchFamily="18" charset="-34"/>
              </a:rPr>
              <a:t>Architecture:</a:t>
            </a:r>
          </a:p>
          <a:p>
            <a:pPr algn="l"/>
            <a:r>
              <a:rPr lang="en-US" sz="2400" b="0" i="0" dirty="0">
                <a:effectLst/>
                <a:latin typeface="Sitka Display" pitchFamily="2" charset="0"/>
              </a:rPr>
              <a:t>This </a:t>
            </a:r>
            <a:r>
              <a:rPr lang="en-US" sz="2400" dirty="0">
                <a:latin typeface="Sitka Display" pitchFamily="2" charset="0"/>
              </a:rPr>
              <a:t>A</a:t>
            </a:r>
            <a:r>
              <a:rPr lang="en-US" sz="2400" b="0" i="0" dirty="0">
                <a:effectLst/>
                <a:latin typeface="Sitka Display" pitchFamily="2" charset="0"/>
              </a:rPr>
              <a:t>ttendance system has a client-server architecture, consisting of two main components: the client-side and the server-side. The client-side includes the camera, which captures images of individuals' faces, and the user interface, which displays attendance data and allows users to monitor attendance in real-time. The server-side includes the face detection algorithm, which analyzes images and recognizes faces, and the database management system, which stores attendance data.</a:t>
            </a:r>
          </a:p>
          <a:p>
            <a:pPr marL="0" indent="0">
              <a:buNone/>
            </a:pPr>
            <a:r>
              <a:rPr lang="en-US" sz="4000" dirty="0">
                <a:latin typeface="Angsana New" panose="02020603050405020304" pitchFamily="18" charset="-34"/>
                <a:cs typeface="Angsana New" panose="02020603050405020304" pitchFamily="18" charset="-34"/>
              </a:rPr>
              <a:t>Flowchart:</a:t>
            </a:r>
          </a:p>
        </p:txBody>
      </p:sp>
      <p:sp>
        <p:nvSpPr>
          <p:cNvPr id="5" name="Rectangle: Rounded Corners 4">
            <a:extLst>
              <a:ext uri="{FF2B5EF4-FFF2-40B4-BE49-F238E27FC236}">
                <a16:creationId xmlns:a16="http://schemas.microsoft.com/office/drawing/2014/main" id="{C51D4196-6B03-DC17-AC91-DA73806FB3D3}"/>
              </a:ext>
            </a:extLst>
          </p:cNvPr>
          <p:cNvSpPr/>
          <p:nvPr/>
        </p:nvSpPr>
        <p:spPr>
          <a:xfrm>
            <a:off x="923365" y="4899632"/>
            <a:ext cx="1048870"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Söhne Mono"/>
              </a:rPr>
              <a:t>Start</a:t>
            </a:r>
            <a:endParaRPr lang="en-US"/>
          </a:p>
        </p:txBody>
      </p:sp>
      <p:sp>
        <p:nvSpPr>
          <p:cNvPr id="6" name="Rectangle: Rounded Corners 5">
            <a:extLst>
              <a:ext uri="{FF2B5EF4-FFF2-40B4-BE49-F238E27FC236}">
                <a16:creationId xmlns:a16="http://schemas.microsoft.com/office/drawing/2014/main" id="{B86AEA7A-68D5-A86E-249B-B35205DDC25F}"/>
              </a:ext>
            </a:extLst>
          </p:cNvPr>
          <p:cNvSpPr/>
          <p:nvPr/>
        </p:nvSpPr>
        <p:spPr>
          <a:xfrm>
            <a:off x="2465293" y="4899633"/>
            <a:ext cx="1676401" cy="461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Söhne Mono"/>
              </a:rPr>
              <a:t>Capture image</a:t>
            </a:r>
            <a:endParaRPr lang="en-US" dirty="0"/>
          </a:p>
        </p:txBody>
      </p:sp>
      <p:sp>
        <p:nvSpPr>
          <p:cNvPr id="7" name="Rectangle: Rounded Corners 6">
            <a:extLst>
              <a:ext uri="{FF2B5EF4-FFF2-40B4-BE49-F238E27FC236}">
                <a16:creationId xmlns:a16="http://schemas.microsoft.com/office/drawing/2014/main" id="{736A5AF8-B7EC-640C-F43A-6CA3ACB2C031}"/>
              </a:ext>
            </a:extLst>
          </p:cNvPr>
          <p:cNvSpPr/>
          <p:nvPr/>
        </p:nvSpPr>
        <p:spPr>
          <a:xfrm>
            <a:off x="4948518" y="4899632"/>
            <a:ext cx="3361763"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Söhne Mono"/>
              </a:rPr>
              <a:t>Apply face detection algorithm</a:t>
            </a:r>
            <a:endParaRPr lang="en-US" dirty="0"/>
          </a:p>
        </p:txBody>
      </p:sp>
      <p:sp>
        <p:nvSpPr>
          <p:cNvPr id="8" name="Rectangle: Rounded Corners 7">
            <a:extLst>
              <a:ext uri="{FF2B5EF4-FFF2-40B4-BE49-F238E27FC236}">
                <a16:creationId xmlns:a16="http://schemas.microsoft.com/office/drawing/2014/main" id="{898CAE25-EC6E-4719-C7F2-96C469314B2D}"/>
              </a:ext>
            </a:extLst>
          </p:cNvPr>
          <p:cNvSpPr/>
          <p:nvPr/>
        </p:nvSpPr>
        <p:spPr>
          <a:xfrm>
            <a:off x="8875059" y="4881703"/>
            <a:ext cx="2106706"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Söhne Mono"/>
              </a:rPr>
              <a:t>Recognize faces</a:t>
            </a:r>
            <a:endParaRPr lang="en-US" dirty="0"/>
          </a:p>
        </p:txBody>
      </p:sp>
      <p:sp>
        <p:nvSpPr>
          <p:cNvPr id="9" name="Rectangle: Rounded Corners 8">
            <a:extLst>
              <a:ext uri="{FF2B5EF4-FFF2-40B4-BE49-F238E27FC236}">
                <a16:creationId xmlns:a16="http://schemas.microsoft.com/office/drawing/2014/main" id="{49AF0245-A6B7-AD92-9F63-F0FC2C694380}"/>
              </a:ext>
            </a:extLst>
          </p:cNvPr>
          <p:cNvSpPr/>
          <p:nvPr/>
        </p:nvSpPr>
        <p:spPr>
          <a:xfrm>
            <a:off x="7315203" y="5972176"/>
            <a:ext cx="3433483"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Söhne Mono"/>
              </a:rPr>
              <a:t>Store attendance data in database</a:t>
            </a:r>
            <a:endParaRPr lang="en-US" dirty="0"/>
          </a:p>
        </p:txBody>
      </p:sp>
      <p:sp>
        <p:nvSpPr>
          <p:cNvPr id="10" name="Rectangle: Rounded Corners 9">
            <a:extLst>
              <a:ext uri="{FF2B5EF4-FFF2-40B4-BE49-F238E27FC236}">
                <a16:creationId xmlns:a16="http://schemas.microsoft.com/office/drawing/2014/main" id="{79132B53-FC35-FE29-D98B-B19256C7975F}"/>
              </a:ext>
            </a:extLst>
          </p:cNvPr>
          <p:cNvSpPr/>
          <p:nvPr/>
        </p:nvSpPr>
        <p:spPr>
          <a:xfrm>
            <a:off x="3186954" y="6018610"/>
            <a:ext cx="2913530"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Söhne Mono"/>
              </a:rPr>
              <a:t>Display attendance data</a:t>
            </a:r>
            <a:endParaRPr lang="en-US" dirty="0"/>
          </a:p>
        </p:txBody>
      </p:sp>
      <p:sp>
        <p:nvSpPr>
          <p:cNvPr id="11" name="Rectangle: Rounded Corners 10">
            <a:extLst>
              <a:ext uri="{FF2B5EF4-FFF2-40B4-BE49-F238E27FC236}">
                <a16:creationId xmlns:a16="http://schemas.microsoft.com/office/drawing/2014/main" id="{F82DECF5-A14E-54EC-93CB-32A632BBFA8B}"/>
              </a:ext>
            </a:extLst>
          </p:cNvPr>
          <p:cNvSpPr/>
          <p:nvPr/>
        </p:nvSpPr>
        <p:spPr>
          <a:xfrm>
            <a:off x="923365" y="5986813"/>
            <a:ext cx="1048870" cy="497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Söhne Mono"/>
              </a:rPr>
              <a:t>End</a:t>
            </a:r>
            <a:endParaRPr lang="en-US" dirty="0"/>
          </a:p>
        </p:txBody>
      </p:sp>
      <p:cxnSp>
        <p:nvCxnSpPr>
          <p:cNvPr id="16" name="Straight Arrow Connector 15">
            <a:extLst>
              <a:ext uri="{FF2B5EF4-FFF2-40B4-BE49-F238E27FC236}">
                <a16:creationId xmlns:a16="http://schemas.microsoft.com/office/drawing/2014/main" id="{76F3C165-EAB6-79F2-7A09-4F18262BDD27}"/>
              </a:ext>
            </a:extLst>
          </p:cNvPr>
          <p:cNvCxnSpPr>
            <a:cxnSpLocks/>
            <a:stCxn id="6" idx="1"/>
            <a:endCxn id="6" idx="1"/>
          </p:cNvCxnSpPr>
          <p:nvPr/>
        </p:nvCxnSpPr>
        <p:spPr>
          <a:xfrm>
            <a:off x="2465293" y="513026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F463F616-F701-55F7-AC46-F436EA5243ED}"/>
              </a:ext>
            </a:extLst>
          </p:cNvPr>
          <p:cNvSpPr/>
          <p:nvPr/>
        </p:nvSpPr>
        <p:spPr>
          <a:xfrm>
            <a:off x="1972235" y="5082988"/>
            <a:ext cx="493058" cy="149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20966C28-1C05-0F0F-1AB6-8E26A40ECAD5}"/>
              </a:ext>
            </a:extLst>
          </p:cNvPr>
          <p:cNvSpPr/>
          <p:nvPr/>
        </p:nvSpPr>
        <p:spPr>
          <a:xfrm>
            <a:off x="4141694" y="5082988"/>
            <a:ext cx="806824" cy="149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3BCA408-0F5F-522B-82AF-185524E6C827}"/>
              </a:ext>
            </a:extLst>
          </p:cNvPr>
          <p:cNvSpPr/>
          <p:nvPr/>
        </p:nvSpPr>
        <p:spPr>
          <a:xfrm>
            <a:off x="8310281" y="5055288"/>
            <a:ext cx="564778" cy="149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D10920D-0AE8-4360-3752-9FF3A79C2FE9}"/>
              </a:ext>
            </a:extLst>
          </p:cNvPr>
          <p:cNvSpPr/>
          <p:nvPr/>
        </p:nvSpPr>
        <p:spPr>
          <a:xfrm rot="5400000">
            <a:off x="9737291" y="5581364"/>
            <a:ext cx="613294" cy="208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A1DD569-3F6D-E2B9-06FC-1FEA600479F8}"/>
              </a:ext>
            </a:extLst>
          </p:cNvPr>
          <p:cNvSpPr/>
          <p:nvPr/>
        </p:nvSpPr>
        <p:spPr>
          <a:xfrm rot="10800000">
            <a:off x="6096000" y="6160397"/>
            <a:ext cx="1219203" cy="189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7BC846EC-B0F9-0E5A-4C74-171C7D5C18B7}"/>
              </a:ext>
            </a:extLst>
          </p:cNvPr>
          <p:cNvSpPr/>
          <p:nvPr/>
        </p:nvSpPr>
        <p:spPr>
          <a:xfrm rot="10800000" flipV="1">
            <a:off x="1967750" y="6146568"/>
            <a:ext cx="1219204" cy="218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2D522B5-FE6A-2509-4E79-6FA449FFD50B}"/>
              </a:ext>
            </a:extLst>
          </p:cNvPr>
          <p:cNvPicPr>
            <a:picLocks noChangeAspect="1"/>
          </p:cNvPicPr>
          <p:nvPr/>
        </p:nvPicPr>
        <p:blipFill>
          <a:blip r:embed="rId2"/>
          <a:stretch>
            <a:fillRect/>
          </a:stretch>
        </p:blipFill>
        <p:spPr>
          <a:xfrm>
            <a:off x="923365" y="4170422"/>
            <a:ext cx="10237694" cy="2373324"/>
          </a:xfrm>
          <a:prstGeom prst="rect">
            <a:avLst/>
          </a:prstGeom>
          <a:ln>
            <a:solidFill>
              <a:schemeClr val="tx1"/>
            </a:solidFill>
            <a:prstDash val="solid"/>
          </a:ln>
        </p:spPr>
      </p:pic>
    </p:spTree>
    <p:extLst>
      <p:ext uri="{BB962C8B-B14F-4D97-AF65-F5344CB8AC3E}">
        <p14:creationId xmlns:p14="http://schemas.microsoft.com/office/powerpoint/2010/main" val="293066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A5B40C9-78AF-885D-F970-4A1B8292D345}"/>
              </a:ext>
            </a:extLst>
          </p:cNvPr>
          <p:cNvSpPr>
            <a:spLocks noGrp="1"/>
          </p:cNvSpPr>
          <p:nvPr>
            <p:ph idx="1"/>
          </p:nvPr>
        </p:nvSpPr>
        <p:spPr>
          <a:xfrm>
            <a:off x="822512" y="474196"/>
            <a:ext cx="10553700" cy="933263"/>
          </a:xfrm>
        </p:spPr>
        <p:txBody>
          <a:bodyPr>
            <a:normAutofit fontScale="55000" lnSpcReduction="20000"/>
          </a:bodyPr>
          <a:lstStyle/>
          <a:p>
            <a:pPr marL="0" indent="0" algn="l">
              <a:buNone/>
            </a:pPr>
            <a:r>
              <a:rPr lang="en-US" sz="8700" b="0" i="0" u="sng" dirty="0">
                <a:effectLst/>
                <a:latin typeface="Angsana New" panose="02020603050405020304" pitchFamily="18" charset="-34"/>
                <a:cs typeface="Angsana New" panose="02020603050405020304" pitchFamily="18" charset="-34"/>
              </a:rPr>
              <a:t>Block Diagram:</a:t>
            </a:r>
          </a:p>
          <a:p>
            <a:pPr marL="0" indent="0" algn="l">
              <a:buNone/>
            </a:pPr>
            <a:r>
              <a:rPr lang="en-US" b="0" i="0" dirty="0">
                <a:effectLst/>
                <a:latin typeface="Sitka Display" pitchFamily="2" charset="0"/>
              </a:rPr>
              <a:t>The following block diagram illustrates the components of the proposed face detection attendance system and their interactions:</a:t>
            </a:r>
          </a:p>
          <a:p>
            <a:endParaRPr lang="en-US" dirty="0"/>
          </a:p>
        </p:txBody>
      </p:sp>
      <p:sp>
        <p:nvSpPr>
          <p:cNvPr id="6" name="Rectangle: Rounded Corners 5">
            <a:extLst>
              <a:ext uri="{FF2B5EF4-FFF2-40B4-BE49-F238E27FC236}">
                <a16:creationId xmlns:a16="http://schemas.microsoft.com/office/drawing/2014/main" id="{AA5CD666-0AB5-788C-E29C-FF7B25EFB408}"/>
              </a:ext>
            </a:extLst>
          </p:cNvPr>
          <p:cNvSpPr/>
          <p:nvPr/>
        </p:nvSpPr>
        <p:spPr>
          <a:xfrm>
            <a:off x="6840055" y="1853777"/>
            <a:ext cx="2196351" cy="111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Upload Data In Firebase</a:t>
            </a:r>
            <a:r>
              <a:rPr lang="en-US" b="0" i="0" dirty="0">
                <a:solidFill>
                  <a:srgbClr val="FFFFFF"/>
                </a:solidFill>
                <a:effectLst/>
                <a:latin typeface="Söhne Mono"/>
              </a:rPr>
              <a:t> </a:t>
            </a:r>
            <a:endParaRPr lang="en-US" dirty="0"/>
          </a:p>
        </p:txBody>
      </p:sp>
      <p:sp>
        <p:nvSpPr>
          <p:cNvPr id="7" name="Rectangle: Rounded Corners 6">
            <a:extLst>
              <a:ext uri="{FF2B5EF4-FFF2-40B4-BE49-F238E27FC236}">
                <a16:creationId xmlns:a16="http://schemas.microsoft.com/office/drawing/2014/main" id="{E23620F0-5711-EB4F-C46E-93FADB8D6B15}"/>
              </a:ext>
            </a:extLst>
          </p:cNvPr>
          <p:cNvSpPr/>
          <p:nvPr/>
        </p:nvSpPr>
        <p:spPr>
          <a:xfrm>
            <a:off x="3966874" y="1792616"/>
            <a:ext cx="2079810" cy="1241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Registration</a:t>
            </a:r>
            <a:r>
              <a:rPr lang="en-US" b="0" i="0" dirty="0">
                <a:solidFill>
                  <a:schemeClr val="tx1"/>
                </a:solidFill>
                <a:effectLst/>
                <a:latin typeface="Söhne Mono"/>
              </a:rPr>
              <a:t> </a:t>
            </a:r>
            <a:endParaRPr lang="en-US" dirty="0">
              <a:solidFill>
                <a:schemeClr val="tx1"/>
              </a:solidFill>
            </a:endParaRPr>
          </a:p>
        </p:txBody>
      </p:sp>
      <p:sp>
        <p:nvSpPr>
          <p:cNvPr id="8" name="Rectangle: Rounded Corners 7">
            <a:extLst>
              <a:ext uri="{FF2B5EF4-FFF2-40B4-BE49-F238E27FC236}">
                <a16:creationId xmlns:a16="http://schemas.microsoft.com/office/drawing/2014/main" id="{FE7E9185-D30A-2815-9C6F-94F68C04C12A}"/>
              </a:ext>
            </a:extLst>
          </p:cNvPr>
          <p:cNvSpPr/>
          <p:nvPr/>
        </p:nvSpPr>
        <p:spPr>
          <a:xfrm>
            <a:off x="950321" y="3702424"/>
            <a:ext cx="2182926" cy="1381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Updating Records In Firebase</a:t>
            </a:r>
            <a:endParaRPr lang="en-US" dirty="0">
              <a:solidFill>
                <a:schemeClr val="tx1"/>
              </a:solidFill>
            </a:endParaRPr>
          </a:p>
        </p:txBody>
      </p:sp>
      <p:sp>
        <p:nvSpPr>
          <p:cNvPr id="9" name="Rectangle: Rounded Corners 8">
            <a:extLst>
              <a:ext uri="{FF2B5EF4-FFF2-40B4-BE49-F238E27FC236}">
                <a16:creationId xmlns:a16="http://schemas.microsoft.com/office/drawing/2014/main" id="{32B7163F-1134-1077-81F3-8D907AAE21A7}"/>
              </a:ext>
            </a:extLst>
          </p:cNvPr>
          <p:cNvSpPr/>
          <p:nvPr/>
        </p:nvSpPr>
        <p:spPr>
          <a:xfrm>
            <a:off x="3953478" y="3709148"/>
            <a:ext cx="2138082" cy="1381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Söhne Mono"/>
              </a:rPr>
              <a:t>Taking Attendance</a:t>
            </a:r>
            <a:r>
              <a:rPr lang="en-US" b="0" i="0" dirty="0">
                <a:solidFill>
                  <a:schemeClr val="bg2">
                    <a:lumMod val="10000"/>
                  </a:schemeClr>
                </a:solidFill>
                <a:effectLst/>
                <a:latin typeface="Söhne Mono"/>
              </a:rPr>
              <a:t> </a:t>
            </a:r>
            <a:endParaRPr lang="en-US" dirty="0">
              <a:solidFill>
                <a:schemeClr val="bg2">
                  <a:lumMod val="10000"/>
                </a:schemeClr>
              </a:solidFill>
            </a:endParaRPr>
          </a:p>
        </p:txBody>
      </p:sp>
      <p:sp>
        <p:nvSpPr>
          <p:cNvPr id="10" name="Arrow: Down 9">
            <a:extLst>
              <a:ext uri="{FF2B5EF4-FFF2-40B4-BE49-F238E27FC236}">
                <a16:creationId xmlns:a16="http://schemas.microsoft.com/office/drawing/2014/main" id="{0DE90D48-406D-AE95-D271-333F29266C28}"/>
              </a:ext>
            </a:extLst>
          </p:cNvPr>
          <p:cNvSpPr/>
          <p:nvPr/>
        </p:nvSpPr>
        <p:spPr>
          <a:xfrm rot="16200000">
            <a:off x="6125839" y="1941254"/>
            <a:ext cx="621603" cy="806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DC4D30B0-99B8-2380-D901-D3DC077F6F02}"/>
              </a:ext>
            </a:extLst>
          </p:cNvPr>
          <p:cNvSpPr/>
          <p:nvPr/>
        </p:nvSpPr>
        <p:spPr>
          <a:xfrm>
            <a:off x="7705148" y="2958677"/>
            <a:ext cx="676852" cy="750471"/>
          </a:xfrm>
          <a:prstGeom prst="downArrow">
            <a:avLst>
              <a:gd name="adj1" fmla="val 50000"/>
              <a:gd name="adj2" fmla="val 47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AE207741-942E-B534-B944-385AE5ED7509}"/>
              </a:ext>
            </a:extLst>
          </p:cNvPr>
          <p:cNvSpPr/>
          <p:nvPr/>
        </p:nvSpPr>
        <p:spPr>
          <a:xfrm>
            <a:off x="977152" y="1853778"/>
            <a:ext cx="2196351" cy="1111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Mono"/>
              </a:rPr>
              <a:t>Camera</a:t>
            </a:r>
            <a:r>
              <a:rPr lang="en-US" b="0" i="0" dirty="0">
                <a:solidFill>
                  <a:srgbClr val="FFFFFF"/>
                </a:solidFill>
                <a:effectLst/>
                <a:latin typeface="Söhne Mono"/>
              </a:rPr>
              <a:t> </a:t>
            </a:r>
            <a:endParaRPr lang="en-US" dirty="0"/>
          </a:p>
        </p:txBody>
      </p:sp>
      <p:sp>
        <p:nvSpPr>
          <p:cNvPr id="3" name="Arrow: Down 2">
            <a:extLst>
              <a:ext uri="{FF2B5EF4-FFF2-40B4-BE49-F238E27FC236}">
                <a16:creationId xmlns:a16="http://schemas.microsoft.com/office/drawing/2014/main" id="{633E27B2-3157-E5C4-9A3B-66F055A0EE17}"/>
              </a:ext>
            </a:extLst>
          </p:cNvPr>
          <p:cNvSpPr/>
          <p:nvPr/>
        </p:nvSpPr>
        <p:spPr>
          <a:xfrm rot="16200000">
            <a:off x="3252658" y="1941255"/>
            <a:ext cx="621603" cy="806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8C97BC5A-2877-CA70-4181-2802791F0F82}"/>
              </a:ext>
            </a:extLst>
          </p:cNvPr>
          <p:cNvSpPr/>
          <p:nvPr/>
        </p:nvSpPr>
        <p:spPr>
          <a:xfrm>
            <a:off x="6907270" y="3702424"/>
            <a:ext cx="2138082" cy="1267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Checking Whether </a:t>
            </a:r>
            <a:r>
              <a:rPr lang="en-US" dirty="0" err="1">
                <a:solidFill>
                  <a:schemeClr val="tx1"/>
                </a:solidFill>
                <a:latin typeface="Söhne Mono"/>
              </a:rPr>
              <a:t>Encod</a:t>
            </a:r>
            <a:r>
              <a:rPr lang="en-US" dirty="0">
                <a:solidFill>
                  <a:schemeClr val="tx1"/>
                </a:solidFill>
                <a:latin typeface="Söhne Mono"/>
              </a:rPr>
              <a:t> Is Generated</a:t>
            </a:r>
            <a:endParaRPr lang="en-US" dirty="0">
              <a:solidFill>
                <a:schemeClr val="tx1"/>
              </a:solidFill>
            </a:endParaRPr>
          </a:p>
        </p:txBody>
      </p:sp>
      <p:sp>
        <p:nvSpPr>
          <p:cNvPr id="13" name="Arrow: Down 12">
            <a:extLst>
              <a:ext uri="{FF2B5EF4-FFF2-40B4-BE49-F238E27FC236}">
                <a16:creationId xmlns:a16="http://schemas.microsoft.com/office/drawing/2014/main" id="{C7A96B70-A6FE-C431-EB46-A7D73B4F71A7}"/>
              </a:ext>
            </a:extLst>
          </p:cNvPr>
          <p:cNvSpPr/>
          <p:nvPr/>
        </p:nvSpPr>
        <p:spPr>
          <a:xfrm rot="5400000">
            <a:off x="6193054" y="3932793"/>
            <a:ext cx="621603" cy="806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8BD2CACE-33DB-95DF-F9E7-34E9DE34F9A8}"/>
              </a:ext>
            </a:extLst>
          </p:cNvPr>
          <p:cNvSpPr/>
          <p:nvPr/>
        </p:nvSpPr>
        <p:spPr>
          <a:xfrm rot="5400000">
            <a:off x="3225860" y="3930211"/>
            <a:ext cx="621603" cy="806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773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u="sng" dirty="0">
                <a:latin typeface="Angsana New" panose="02020603050405020304" pitchFamily="18" charset="-34"/>
                <a:cs typeface="Angsana New" panose="02020603050405020304" pitchFamily="18" charset="-34"/>
              </a:rPr>
              <a:t>Methodology:</a:t>
            </a:r>
          </a:p>
        </p:txBody>
      </p:sp>
      <p:sp>
        <p:nvSpPr>
          <p:cNvPr id="3" name="Content Placeholder 2"/>
          <p:cNvSpPr>
            <a:spLocks noGrp="1"/>
          </p:cNvSpPr>
          <p:nvPr>
            <p:ph idx="1"/>
          </p:nvPr>
        </p:nvSpPr>
        <p:spPr>
          <a:xfrm>
            <a:off x="838200" y="1825624"/>
            <a:ext cx="10515600" cy="4853081"/>
          </a:xfrm>
        </p:spPr>
        <p:txBody>
          <a:bodyPr>
            <a:normAutofit fontScale="70000" lnSpcReduction="20000"/>
          </a:bodyPr>
          <a:lstStyle/>
          <a:p>
            <a:pPr algn="l"/>
            <a:r>
              <a:rPr lang="en-US" sz="2800" b="0" i="0" dirty="0">
                <a:solidFill>
                  <a:srgbClr val="374151"/>
                </a:solidFill>
                <a:effectLst/>
                <a:latin typeface="Sitka Display" pitchFamily="2" charset="0"/>
              </a:rPr>
              <a:t>The project involves three main steps :face detection, face Recognition, and Attendance marking.</a:t>
            </a:r>
            <a:endParaRPr lang="en-US" dirty="0">
              <a:latin typeface="Sitka Display" pitchFamily="2" charset="0"/>
            </a:endParaRPr>
          </a:p>
          <a:p>
            <a:pPr algn="l"/>
            <a:r>
              <a:rPr lang="en-US" b="0" i="0" dirty="0">
                <a:effectLst/>
                <a:latin typeface="Sitka Display" pitchFamily="2" charset="0"/>
              </a:rPr>
              <a:t>The proposed system works as follows:</a:t>
            </a:r>
          </a:p>
          <a:p>
            <a:pPr marL="514350" indent="-514350">
              <a:buFont typeface="+mj-lt"/>
              <a:buAutoNum type="arabicPeriod"/>
            </a:pPr>
            <a:r>
              <a:rPr lang="en-US" sz="2800" b="0" i="0" dirty="0">
                <a:solidFill>
                  <a:srgbClr val="374151"/>
                </a:solidFill>
                <a:effectLst/>
                <a:latin typeface="Sitka Display" pitchFamily="2" charset="0"/>
              </a:rPr>
              <a:t>First, we use OpenCV's </a:t>
            </a:r>
            <a:r>
              <a:rPr lang="en-US" sz="2800" b="0" i="0" dirty="0" err="1">
                <a:solidFill>
                  <a:srgbClr val="374151"/>
                </a:solidFill>
                <a:effectLst/>
                <a:latin typeface="Sitka Display" pitchFamily="2" charset="0"/>
              </a:rPr>
              <a:t>Haar</a:t>
            </a:r>
            <a:r>
              <a:rPr lang="en-US" sz="2800" b="0" i="0" dirty="0">
                <a:solidFill>
                  <a:srgbClr val="374151"/>
                </a:solidFill>
                <a:effectLst/>
                <a:latin typeface="Sitka Display" pitchFamily="2" charset="0"/>
              </a:rPr>
              <a:t> cascades to detect faces in the input stream .</a:t>
            </a:r>
            <a:r>
              <a:rPr lang="en-US" b="0" i="0" dirty="0">
                <a:effectLst/>
                <a:latin typeface="Sitka Display" pitchFamily="2" charset="0"/>
              </a:rPr>
              <a:t>The  captured images of individuals' faces are forwarded for face detection.</a:t>
            </a:r>
          </a:p>
          <a:p>
            <a:pPr marL="514350" indent="-514350">
              <a:buFont typeface="+mj-lt"/>
              <a:buAutoNum type="arabicPeriod"/>
            </a:pPr>
            <a:r>
              <a:rPr lang="en-US" sz="2800" b="0" i="0" dirty="0">
                <a:solidFill>
                  <a:srgbClr val="374151"/>
                </a:solidFill>
                <a:effectLst/>
                <a:latin typeface="Sitka Display" pitchFamily="2" charset="0"/>
              </a:rPr>
              <a:t>Once a face is detected, we use facial recognition algorithms to match the detected face with the faces stored in the Firebase real-time database .</a:t>
            </a:r>
          </a:p>
          <a:p>
            <a:pPr marL="514350" indent="-514350">
              <a:buFont typeface="+mj-lt"/>
              <a:buAutoNum type="arabicPeriod"/>
            </a:pPr>
            <a:r>
              <a:rPr lang="en-US" sz="2800" b="0" i="0" dirty="0">
                <a:solidFill>
                  <a:srgbClr val="374151"/>
                </a:solidFill>
                <a:effectLst/>
                <a:latin typeface="Sitka Display" pitchFamily="2" charset="0"/>
              </a:rPr>
              <a:t>If a match is found, we mark the attendance for that individual, and the attendance record is updated in Firebase.</a:t>
            </a:r>
          </a:p>
          <a:p>
            <a:pPr marL="514350" indent="-514350">
              <a:buFont typeface="+mj-lt"/>
              <a:buAutoNum type="arabicPeriod"/>
            </a:pPr>
            <a:r>
              <a:rPr lang="en-US" sz="2800" b="0" i="0" dirty="0">
                <a:solidFill>
                  <a:srgbClr val="374151"/>
                </a:solidFill>
                <a:effectLst/>
                <a:latin typeface="Sitka Display" pitchFamily="2" charset="0"/>
              </a:rPr>
              <a:t>The attendance data is then accessible in real-time, which can be used to generate reports and     insights on attendance patterns. The system can also be integrated with other applications to automate further tasks, such as sending notifications to absentees or generating alerts for latecomers.</a:t>
            </a:r>
          </a:p>
          <a:p>
            <a:pPr algn="l">
              <a:buFont typeface="+mj-lt"/>
              <a:buAutoNum type="arabicPeriod"/>
            </a:pPr>
            <a:endParaRPr lang="en-US" b="0" i="0" dirty="0">
              <a:effectLst/>
              <a:latin typeface="Sitka Display" pitchFamily="2" charset="0"/>
            </a:endParaRPr>
          </a:p>
          <a:p>
            <a:pPr algn="l"/>
            <a:r>
              <a:rPr lang="en-US" b="0" i="0" dirty="0">
                <a:effectLst/>
                <a:latin typeface="Sitka Display" pitchFamily="2" charset="0"/>
              </a:rPr>
              <a:t>Overall, the proposed system offers an efficient and accurate solution for attendance-taking, which can save time and improve productivity in various domains. The system can be customized to meet the specific requirements of different organizations, making it a versatile solution for attendance management.</a:t>
            </a:r>
          </a:p>
          <a:p>
            <a:endParaRPr lang="en-US" dirty="0"/>
          </a:p>
        </p:txBody>
      </p:sp>
    </p:spTree>
    <p:extLst>
      <p:ext uri="{BB962C8B-B14F-4D97-AF65-F5344CB8AC3E}">
        <p14:creationId xmlns:p14="http://schemas.microsoft.com/office/powerpoint/2010/main" val="87269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9770-639C-6378-B2D4-76AB9CD3CE6F}"/>
              </a:ext>
            </a:extLst>
          </p:cNvPr>
          <p:cNvSpPr>
            <a:spLocks noGrp="1"/>
          </p:cNvSpPr>
          <p:nvPr>
            <p:ph type="title"/>
          </p:nvPr>
        </p:nvSpPr>
        <p:spPr/>
        <p:txBody>
          <a:bodyPr/>
          <a:lstStyle/>
          <a:p>
            <a:r>
              <a:rPr lang="en-US" u="sng" dirty="0">
                <a:latin typeface="Sitka Display" pitchFamily="2" charset="0"/>
              </a:rPr>
              <a:t>Result &amp; Discussion:</a:t>
            </a:r>
            <a:endParaRPr lang="en-IN" u="sng" dirty="0">
              <a:latin typeface="Sitka Display" pitchFamily="2" charset="0"/>
            </a:endParaRPr>
          </a:p>
        </p:txBody>
      </p:sp>
      <p:pic>
        <p:nvPicPr>
          <p:cNvPr id="4" name="Content Placeholder 3">
            <a:extLst>
              <a:ext uri="{FF2B5EF4-FFF2-40B4-BE49-F238E27FC236}">
                <a16:creationId xmlns:a16="http://schemas.microsoft.com/office/drawing/2014/main" id="{A5173BD0-ACC9-E744-3850-65F0686A96E8}"/>
              </a:ext>
            </a:extLst>
          </p:cNvPr>
          <p:cNvPicPr>
            <a:picLocks noGrp="1" noChangeAspect="1"/>
          </p:cNvPicPr>
          <p:nvPr>
            <p:ph idx="1"/>
          </p:nvPr>
        </p:nvPicPr>
        <p:blipFill>
          <a:blip r:embed="rId2"/>
          <a:stretch>
            <a:fillRect/>
          </a:stretch>
        </p:blipFill>
        <p:spPr>
          <a:xfrm>
            <a:off x="1479176" y="2291073"/>
            <a:ext cx="9874624" cy="371540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E31AF6B-117D-8269-1AED-F780C9B5BE05}"/>
              </a:ext>
            </a:extLst>
          </p:cNvPr>
          <p:cNvSpPr txBox="1"/>
          <p:nvPr/>
        </p:nvSpPr>
        <p:spPr>
          <a:xfrm>
            <a:off x="2026024" y="1690688"/>
            <a:ext cx="8713694" cy="369332"/>
          </a:xfrm>
          <a:prstGeom prst="rect">
            <a:avLst/>
          </a:prstGeom>
          <a:noFill/>
        </p:spPr>
        <p:txBody>
          <a:bodyPr wrap="square" rtlCol="0">
            <a:spAutoFit/>
          </a:bodyPr>
          <a:lstStyle/>
          <a:p>
            <a:r>
              <a:rPr lang="en-US" dirty="0">
                <a:latin typeface="Sitka Display" pitchFamily="2" charset="0"/>
              </a:rPr>
              <a:t>Here , the main section containing all the process units :</a:t>
            </a:r>
            <a:endParaRPr lang="en-IN" dirty="0">
              <a:latin typeface="Sitka Display" pitchFamily="2" charset="0"/>
            </a:endParaRPr>
          </a:p>
        </p:txBody>
      </p:sp>
    </p:spTree>
    <p:extLst>
      <p:ext uri="{BB962C8B-B14F-4D97-AF65-F5344CB8AC3E}">
        <p14:creationId xmlns:p14="http://schemas.microsoft.com/office/powerpoint/2010/main" val="313696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EF7ED8-6ADC-AB16-CD50-63671010E190}"/>
              </a:ext>
            </a:extLst>
          </p:cNvPr>
          <p:cNvPicPr>
            <a:picLocks noGrp="1" noChangeAspect="1"/>
          </p:cNvPicPr>
          <p:nvPr>
            <p:ph idx="1"/>
          </p:nvPr>
        </p:nvPicPr>
        <p:blipFill>
          <a:blip r:embed="rId2"/>
          <a:stretch>
            <a:fillRect/>
          </a:stretch>
        </p:blipFill>
        <p:spPr>
          <a:xfrm>
            <a:off x="226528" y="3429000"/>
            <a:ext cx="5586897" cy="31614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4BD5B6A-CBC1-AE7B-7FEE-DE2D87E8829C}"/>
              </a:ext>
            </a:extLst>
          </p:cNvPr>
          <p:cNvPicPr>
            <a:picLocks noChangeAspect="1"/>
          </p:cNvPicPr>
          <p:nvPr/>
        </p:nvPicPr>
        <p:blipFill>
          <a:blip r:embed="rId3"/>
          <a:stretch>
            <a:fillRect/>
          </a:stretch>
        </p:blipFill>
        <p:spPr>
          <a:xfrm>
            <a:off x="6250458" y="3429000"/>
            <a:ext cx="5415471" cy="31614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76AA666-C832-9D1E-DE80-788936E22B0C}"/>
              </a:ext>
            </a:extLst>
          </p:cNvPr>
          <p:cNvPicPr>
            <a:picLocks noChangeAspect="1"/>
          </p:cNvPicPr>
          <p:nvPr/>
        </p:nvPicPr>
        <p:blipFill>
          <a:blip r:embed="rId4"/>
          <a:stretch>
            <a:fillRect/>
          </a:stretch>
        </p:blipFill>
        <p:spPr>
          <a:xfrm>
            <a:off x="81280" y="220718"/>
            <a:ext cx="5732145" cy="3077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98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EDB20-7307-BF06-B0B7-04F80EE93E56}"/>
              </a:ext>
            </a:extLst>
          </p:cNvPr>
          <p:cNvPicPr>
            <a:picLocks noChangeAspect="1"/>
          </p:cNvPicPr>
          <p:nvPr/>
        </p:nvPicPr>
        <p:blipFill>
          <a:blip r:embed="rId2"/>
          <a:stretch>
            <a:fillRect/>
          </a:stretch>
        </p:blipFill>
        <p:spPr>
          <a:xfrm>
            <a:off x="507047" y="1615757"/>
            <a:ext cx="8758873" cy="4671981"/>
          </a:xfrm>
          <a:prstGeom prst="rect">
            <a:avLst/>
          </a:prstGeom>
          <a:ln>
            <a:solidFill>
              <a:schemeClr val="tx1"/>
            </a:solidFill>
            <a:prstDash val="solid"/>
          </a:ln>
        </p:spPr>
      </p:pic>
    </p:spTree>
    <p:extLst>
      <p:ext uri="{BB962C8B-B14F-4D97-AF65-F5344CB8AC3E}">
        <p14:creationId xmlns:p14="http://schemas.microsoft.com/office/powerpoint/2010/main" val="135089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45B9-63B8-0319-CB4A-3F299F0470AA}"/>
              </a:ext>
            </a:extLst>
          </p:cNvPr>
          <p:cNvSpPr>
            <a:spLocks noGrp="1"/>
          </p:cNvSpPr>
          <p:nvPr>
            <p:ph type="title"/>
          </p:nvPr>
        </p:nvSpPr>
        <p:spPr>
          <a:xfrm>
            <a:off x="838200" y="338232"/>
            <a:ext cx="9982200" cy="872004"/>
          </a:xfrm>
        </p:spPr>
        <p:txBody>
          <a:bodyPr>
            <a:normAutofit/>
          </a:bodyPr>
          <a:lstStyle/>
          <a:p>
            <a:r>
              <a:rPr lang="en-IN" sz="5400" b="1" u="sng" dirty="0">
                <a:latin typeface="Angsana New" panose="02020603050405020304" pitchFamily="18" charset="-34"/>
                <a:cs typeface="Angsana New" panose="02020603050405020304" pitchFamily="18" charset="-34"/>
              </a:rPr>
              <a:t>Conclusion</a:t>
            </a:r>
            <a:r>
              <a:rPr lang="en-IN" sz="5400" b="1" dirty="0">
                <a:latin typeface="Angsana New" panose="02020603050405020304" pitchFamily="18" charset="-34"/>
                <a:cs typeface="Angsana New" panose="02020603050405020304" pitchFamily="18" charset="-34"/>
              </a:rPr>
              <a:t>:</a:t>
            </a:r>
          </a:p>
        </p:txBody>
      </p:sp>
      <p:sp>
        <p:nvSpPr>
          <p:cNvPr id="3" name="Content Placeholder 2">
            <a:extLst>
              <a:ext uri="{FF2B5EF4-FFF2-40B4-BE49-F238E27FC236}">
                <a16:creationId xmlns:a16="http://schemas.microsoft.com/office/drawing/2014/main" id="{EF6337A0-2713-F07B-28F8-73FD232C7D76}"/>
              </a:ext>
            </a:extLst>
          </p:cNvPr>
          <p:cNvSpPr>
            <a:spLocks noGrp="1"/>
          </p:cNvSpPr>
          <p:nvPr>
            <p:ph idx="1"/>
          </p:nvPr>
        </p:nvSpPr>
        <p:spPr>
          <a:xfrm>
            <a:off x="721659" y="1547719"/>
            <a:ext cx="10515600" cy="4844116"/>
          </a:xfrm>
        </p:spPr>
        <p:txBody>
          <a:bodyPr>
            <a:normAutofit/>
          </a:bodyPr>
          <a:lstStyle/>
          <a:p>
            <a:pPr algn="l"/>
            <a:r>
              <a:rPr lang="en-US" sz="2400" b="0" i="0" dirty="0">
                <a:effectLst/>
                <a:latin typeface="Sitka Banner" pitchFamily="2" charset="0"/>
              </a:rPr>
              <a:t>This system is an efficient and accurate solution for attendance-taking that leverages computer vision and AI algorithms. The system automates the attendance-taking process by recognizing individuals' faces and storing attendance data in a database  system. The user interface allows users to monitor attendance in real-time and generate reports, making it an ideal solution for various domains, including education, healthcare, and corporate settings.</a:t>
            </a:r>
          </a:p>
          <a:p>
            <a:pPr algn="l"/>
            <a:r>
              <a:rPr lang="en-US" sz="2400" b="0" i="0" dirty="0">
                <a:effectLst/>
                <a:latin typeface="Sitka Banner" pitchFamily="2" charset="0"/>
              </a:rPr>
              <a:t>The system's implementation requires a camera capable of capturing high-quality images, a face detection algorithm capable of recognizing faces in various lighting conditions, and a database management system capable of storing attendance data. The system can be customized to meet the specific requirements of different organizations, making it a versatile solution for attendance management.</a:t>
            </a:r>
          </a:p>
          <a:p>
            <a:endParaRPr lang="en-IN" dirty="0"/>
          </a:p>
        </p:txBody>
      </p:sp>
    </p:spTree>
    <p:extLst>
      <p:ext uri="{BB962C8B-B14F-4D97-AF65-F5344CB8AC3E}">
        <p14:creationId xmlns:p14="http://schemas.microsoft.com/office/powerpoint/2010/main" val="387915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81D4E-4BF8-E518-80A4-F0D550DC3FF5}"/>
              </a:ext>
            </a:extLst>
          </p:cNvPr>
          <p:cNvSpPr>
            <a:spLocks noGrp="1"/>
          </p:cNvSpPr>
          <p:nvPr>
            <p:ph idx="1"/>
          </p:nvPr>
        </p:nvSpPr>
        <p:spPr>
          <a:xfrm>
            <a:off x="757518" y="597460"/>
            <a:ext cx="10412506" cy="5722657"/>
          </a:xfrm>
        </p:spPr>
        <p:txBody>
          <a:bodyPr>
            <a:normAutofit fontScale="92500" lnSpcReduction="10000"/>
          </a:bodyPr>
          <a:lstStyle/>
          <a:p>
            <a:pPr marL="0" indent="0" algn="l">
              <a:buNone/>
            </a:pPr>
            <a:r>
              <a:rPr lang="en-US" sz="5200" b="1" i="0" u="sng" dirty="0">
                <a:effectLst/>
                <a:latin typeface="Angsana New" panose="02020603050405020304" pitchFamily="18" charset="-34"/>
                <a:cs typeface="Angsana New" panose="02020603050405020304" pitchFamily="18" charset="-34"/>
              </a:rPr>
              <a:t>Future Scope:</a:t>
            </a:r>
          </a:p>
          <a:p>
            <a:pPr algn="l"/>
            <a:r>
              <a:rPr lang="en-US" b="0" i="0" dirty="0">
                <a:effectLst/>
                <a:latin typeface="Sitka Display" pitchFamily="2" charset="0"/>
              </a:rPr>
              <a:t>The face </a:t>
            </a:r>
            <a:r>
              <a:rPr lang="en-US" dirty="0">
                <a:latin typeface="Sitka Display" pitchFamily="2" charset="0"/>
              </a:rPr>
              <a:t>Recognition </a:t>
            </a:r>
            <a:r>
              <a:rPr lang="en-US" b="0" i="0" dirty="0">
                <a:effectLst/>
                <a:latin typeface="Sitka Display" pitchFamily="2" charset="0"/>
              </a:rPr>
              <a:t>attendance system can be further enhanced in several ways to improve its accuracy, efficiency, and usability. Some of the future scope areas include:</a:t>
            </a:r>
          </a:p>
          <a:p>
            <a:pPr algn="l">
              <a:buFont typeface="+mj-lt"/>
              <a:buAutoNum type="arabicPeriod"/>
            </a:pPr>
            <a:r>
              <a:rPr lang="en-US" b="0" i="0" dirty="0">
                <a:effectLst/>
                <a:latin typeface="Sitka Display" pitchFamily="2" charset="0"/>
              </a:rPr>
              <a:t>Integration with other biometric authentication methods such as fingerprint, iris, or voice recognition to increase security.</a:t>
            </a:r>
          </a:p>
          <a:p>
            <a:pPr algn="l">
              <a:buFont typeface="+mj-lt"/>
              <a:buAutoNum type="arabicPeriod"/>
            </a:pPr>
            <a:r>
              <a:rPr lang="en-US" b="0" i="0" dirty="0">
                <a:effectLst/>
                <a:latin typeface="Sitka Display" pitchFamily="2" charset="0"/>
              </a:rPr>
              <a:t>Integration with machine learning algorithms to improve face detection accuracy and reduce false positives and false negatives.</a:t>
            </a:r>
          </a:p>
          <a:p>
            <a:pPr algn="l">
              <a:buFont typeface="+mj-lt"/>
              <a:buAutoNum type="arabicPeriod"/>
            </a:pPr>
            <a:r>
              <a:rPr lang="en-US" dirty="0">
                <a:latin typeface="Sitka Display" pitchFamily="2" charset="0"/>
              </a:rPr>
              <a:t>Adding </a:t>
            </a:r>
            <a:r>
              <a:rPr lang="en-US" dirty="0" err="1">
                <a:latin typeface="Sitka Display" pitchFamily="2" charset="0"/>
              </a:rPr>
              <a:t>Featues</a:t>
            </a:r>
            <a:r>
              <a:rPr lang="en-US" dirty="0">
                <a:latin typeface="Sitka Display" pitchFamily="2" charset="0"/>
              </a:rPr>
              <a:t> Of Online Video Conferencing &amp;  </a:t>
            </a:r>
            <a:r>
              <a:rPr lang="en-US" dirty="0" err="1">
                <a:latin typeface="Sitka Display" pitchFamily="2" charset="0"/>
              </a:rPr>
              <a:t>Chatbox</a:t>
            </a:r>
            <a:r>
              <a:rPr lang="en-US" b="0" i="0" dirty="0">
                <a:effectLst/>
                <a:latin typeface="Sitka Display" pitchFamily="2" charset="0"/>
              </a:rPr>
              <a:t>.</a:t>
            </a:r>
          </a:p>
          <a:p>
            <a:pPr algn="l">
              <a:buFont typeface="+mj-lt"/>
              <a:buAutoNum type="arabicPeriod"/>
            </a:pPr>
            <a:r>
              <a:rPr lang="en-US" b="0" i="0" dirty="0">
                <a:effectLst/>
                <a:latin typeface="Sitka Display" pitchFamily="2" charset="0"/>
              </a:rPr>
              <a:t>Development of a mobile application that can access attendance data and provide real-time notifications to students, teachers, or administrators.</a:t>
            </a:r>
          </a:p>
          <a:p>
            <a:pPr algn="l">
              <a:buFont typeface="+mj-lt"/>
              <a:buAutoNum type="arabicPeriod"/>
            </a:pPr>
            <a:r>
              <a:rPr lang="en-US" b="0" i="0" dirty="0">
                <a:effectLst/>
                <a:latin typeface="Sitka Display" pitchFamily="2" charset="0"/>
              </a:rPr>
              <a:t>Integration with blockchain technology to increase data security and transparency.</a:t>
            </a:r>
          </a:p>
          <a:p>
            <a:pPr marL="0" indent="0">
              <a:buNone/>
            </a:pPr>
            <a:endParaRPr lang="en-US" dirty="0"/>
          </a:p>
        </p:txBody>
      </p:sp>
    </p:spTree>
    <p:extLst>
      <p:ext uri="{BB962C8B-B14F-4D97-AF65-F5344CB8AC3E}">
        <p14:creationId xmlns:p14="http://schemas.microsoft.com/office/powerpoint/2010/main" val="292750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294" y="436843"/>
            <a:ext cx="10515600" cy="1325563"/>
          </a:xfrm>
        </p:spPr>
        <p:txBody>
          <a:bodyPr>
            <a:normAutofit/>
          </a:bodyPr>
          <a:lstStyle/>
          <a:p>
            <a:r>
              <a:rPr lang="en-US" sz="6000" u="sng" dirty="0">
                <a:latin typeface="Angsana New" panose="02020603050405020304" pitchFamily="18" charset="-34"/>
                <a:cs typeface="Angsana New" panose="02020603050405020304" pitchFamily="18" charset="-34"/>
              </a:rPr>
              <a:t>Abstract:</a:t>
            </a:r>
          </a:p>
        </p:txBody>
      </p:sp>
      <p:sp>
        <p:nvSpPr>
          <p:cNvPr id="5" name="Rectangle 2">
            <a:extLst>
              <a:ext uri="{FF2B5EF4-FFF2-40B4-BE49-F238E27FC236}">
                <a16:creationId xmlns:a16="http://schemas.microsoft.com/office/drawing/2014/main" id="{7E33EC27-DAD2-E218-0681-6E29C2CB6577}"/>
              </a:ext>
            </a:extLst>
          </p:cNvPr>
          <p:cNvSpPr>
            <a:spLocks noGrp="1" noChangeArrowheads="1"/>
          </p:cNvSpPr>
          <p:nvPr>
            <p:ph idx="1"/>
          </p:nvPr>
        </p:nvSpPr>
        <p:spPr bwMode="auto">
          <a:xfrm>
            <a:off x="314035" y="1441273"/>
            <a:ext cx="11563929"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0" i="0" dirty="0">
                <a:solidFill>
                  <a:srgbClr val="374151"/>
                </a:solidFill>
                <a:effectLst/>
                <a:latin typeface="Sitka Display" pitchFamily="2" charset="0"/>
              </a:rPr>
              <a:t>The face detection &amp; Attendance marking system is a computer vision project that utilizes OpenCV, Firebase, and facial recognition algorithms. The objective of this project is to create an automated attendance system that can capture an image or video stream, detect faces using </a:t>
            </a:r>
            <a:r>
              <a:rPr lang="en-US" sz="2400" dirty="0" err="1">
                <a:solidFill>
                  <a:srgbClr val="374151"/>
                </a:solidFill>
                <a:latin typeface="Sitka Display" pitchFamily="2" charset="0"/>
              </a:rPr>
              <a:t>face_recognition</a:t>
            </a:r>
            <a:r>
              <a:rPr lang="en-US" sz="2400" dirty="0">
                <a:solidFill>
                  <a:srgbClr val="374151"/>
                </a:solidFill>
                <a:latin typeface="Sitka Display" pitchFamily="2" charset="0"/>
              </a:rPr>
              <a:t> (</a:t>
            </a:r>
            <a:r>
              <a:rPr lang="en-US" sz="2400" dirty="0" err="1">
                <a:solidFill>
                  <a:srgbClr val="374151"/>
                </a:solidFill>
                <a:latin typeface="Sitka Display" pitchFamily="2" charset="0"/>
              </a:rPr>
              <a:t>dlib</a:t>
            </a:r>
            <a:r>
              <a:rPr lang="en-US" sz="2400" dirty="0">
                <a:solidFill>
                  <a:srgbClr val="374151"/>
                </a:solidFill>
                <a:latin typeface="Sitka Display" pitchFamily="2" charset="0"/>
              </a:rPr>
              <a:t>)</a:t>
            </a:r>
            <a:r>
              <a:rPr lang="en-US" sz="2400" b="0" i="0" dirty="0">
                <a:solidFill>
                  <a:srgbClr val="374151"/>
                </a:solidFill>
                <a:effectLst/>
                <a:latin typeface="Sitka Display" pitchFamily="2" charset="0"/>
              </a:rPr>
              <a:t>, match the detected faces with the faces stored in Firebase's real-time database, and finally, mark attendance for recognized faces.</a:t>
            </a:r>
          </a:p>
          <a:p>
            <a:pPr algn="l"/>
            <a:r>
              <a:rPr lang="en-US" sz="2400" b="0" i="0" dirty="0">
                <a:solidFill>
                  <a:srgbClr val="374151"/>
                </a:solidFill>
                <a:effectLst/>
                <a:latin typeface="Sitka Display" pitchFamily="2" charset="0"/>
              </a:rPr>
              <a:t>This project has various potential applications in the education and corporate sector, where attendance management is a critical task. The automated attendance marking system can help reduce the time and effort required for manual attendance marking, improve accuracy, and provide real-time insights into attendance patterns.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638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b="1" u="sng" dirty="0">
                <a:latin typeface="Angsana New" panose="02020603050405020304" pitchFamily="18" charset="-34"/>
                <a:cs typeface="Angsana New" panose="02020603050405020304" pitchFamily="18" charset="-34"/>
              </a:rPr>
              <a:t>References: </a:t>
            </a:r>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IN" dirty="0">
                <a:latin typeface="Sitka Display" pitchFamily="2" charset="0"/>
              </a:rPr>
              <a:t>https://ieeexplore.ieee.org/document/8974493</a:t>
            </a:r>
          </a:p>
          <a:p>
            <a:pPr>
              <a:buFont typeface="+mj-lt"/>
              <a:buAutoNum type="arabicPeriod"/>
            </a:pPr>
            <a:r>
              <a:rPr lang="en-IN" dirty="0">
                <a:latin typeface="Sitka Display" pitchFamily="2" charset="0"/>
              </a:rPr>
              <a:t>https://www.researchgate.net/publication/323390774_Face_detection_and_Recognition_A_review/</a:t>
            </a:r>
            <a:endParaRPr lang="en-US" b="0" i="0" dirty="0">
              <a:effectLst/>
              <a:latin typeface="Sitka Display" pitchFamily="2" charset="0"/>
            </a:endParaRPr>
          </a:p>
          <a:p>
            <a:pPr algn="l">
              <a:buFont typeface="+mj-lt"/>
              <a:buAutoNum type="arabicPeriod"/>
            </a:pPr>
            <a:r>
              <a:rPr lang="en-US" b="0" i="0" dirty="0">
                <a:effectLst/>
                <a:latin typeface="Sitka Display" pitchFamily="2" charset="0"/>
              </a:rPr>
              <a:t>OpenCV: Face Detection. Retrieved from </a:t>
            </a:r>
            <a:r>
              <a:rPr lang="en-US" b="0" i="0" u="sng" dirty="0">
                <a:effectLst/>
                <a:latin typeface="Sitka Display" pitchFamily="2" charset="0"/>
                <a:hlinkClick r:id="rId2">
                  <a:extLst>
                    <a:ext uri="{A12FA001-AC4F-418D-AE19-62706E023703}">
                      <ahyp:hlinkClr xmlns:ahyp="http://schemas.microsoft.com/office/drawing/2018/hyperlinkcolor" val="tx"/>
                    </a:ext>
                  </a:extLst>
                </a:hlinkClick>
              </a:rPr>
              <a:t>https://docs.opencv.org/master/d7/d8b/tutorial_py_face_detection.html</a:t>
            </a:r>
            <a:endParaRPr lang="en-US" b="0" i="0" dirty="0">
              <a:effectLst/>
              <a:latin typeface="Sitka Display" pitchFamily="2" charset="0"/>
            </a:endParaRPr>
          </a:p>
          <a:p>
            <a:pPr algn="l">
              <a:buFont typeface="+mj-lt"/>
              <a:buAutoNum type="arabicPeriod"/>
            </a:pPr>
            <a:r>
              <a:rPr lang="en-US" b="0" i="0" dirty="0">
                <a:effectLst/>
                <a:latin typeface="Sitka Display" pitchFamily="2" charset="0"/>
              </a:rPr>
              <a:t>https://medium.com/@ageitgey/machine-learning-is-fun-part-4-modern-face-recognition-with-deep-learning-c3cffc121d78</a:t>
            </a:r>
          </a:p>
          <a:p>
            <a:pPr>
              <a:buFont typeface="+mj-lt"/>
              <a:buAutoNum type="arabicPeriod"/>
            </a:pPr>
            <a:r>
              <a:rPr lang="en-IN" dirty="0">
                <a:latin typeface="Sitka Display" pitchFamily="2" charset="0"/>
              </a:rPr>
              <a:t>https://www.youtube.com/watch?v=6qQZr9h8qL0/</a:t>
            </a:r>
          </a:p>
          <a:p>
            <a:pPr algn="l">
              <a:buFont typeface="+mj-lt"/>
              <a:buAutoNum type="arabicPeriod"/>
            </a:pPr>
            <a:r>
              <a:rPr lang="en-US" b="0" i="0" dirty="0">
                <a:effectLst/>
                <a:latin typeface="Sitka Display" pitchFamily="2" charset="0"/>
              </a:rPr>
              <a:t>Ingle, R., &amp; Bhardwaj, R. K. (2017). Development of attendance management system using face recognition. International Journal of Advanced Research in Computer Engineering &amp; Technology, 6(11), 249-251.</a:t>
            </a:r>
          </a:p>
          <a:p>
            <a:pPr marL="0" indent="0">
              <a:buNone/>
            </a:pPr>
            <a:endParaRPr lang="en-US" dirty="0"/>
          </a:p>
        </p:txBody>
      </p:sp>
    </p:spTree>
    <p:extLst>
      <p:ext uri="{BB962C8B-B14F-4D97-AF65-F5344CB8AC3E}">
        <p14:creationId xmlns:p14="http://schemas.microsoft.com/office/powerpoint/2010/main" val="85984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a:latin typeface="Angsana New" panose="02020603050405020304" pitchFamily="18" charset="-34"/>
                <a:cs typeface="Angsana New" panose="02020603050405020304" pitchFamily="18" charset="-34"/>
              </a:rPr>
              <a:t>Introduction:</a:t>
            </a:r>
          </a:p>
        </p:txBody>
      </p:sp>
      <p:sp>
        <p:nvSpPr>
          <p:cNvPr id="3" name="Content Placeholder 2"/>
          <p:cNvSpPr>
            <a:spLocks noGrp="1"/>
          </p:cNvSpPr>
          <p:nvPr>
            <p:ph idx="1"/>
          </p:nvPr>
        </p:nvSpPr>
        <p:spPr/>
        <p:txBody>
          <a:bodyPr>
            <a:normAutofit fontScale="92500" lnSpcReduction="10000"/>
          </a:bodyPr>
          <a:lstStyle/>
          <a:p>
            <a:pPr algn="l"/>
            <a:r>
              <a:rPr lang="en-US" sz="2600" i="0" dirty="0">
                <a:solidFill>
                  <a:schemeClr val="bg2">
                    <a:lumMod val="10000"/>
                  </a:schemeClr>
                </a:solidFill>
                <a:effectLst/>
                <a:latin typeface="Sitka Display" pitchFamily="2" charset="0"/>
              </a:rPr>
              <a:t>The traditional method of taking attendance in schools, colleges, and organizations involves calling out the names and marking attendance manually, which is not only time-consuming but also prone to errors. With the advancement in technology, automated attendance systems have become increasingly popular, and one such system is the face detection attendance system.</a:t>
            </a:r>
          </a:p>
          <a:p>
            <a:pPr algn="l"/>
            <a:r>
              <a:rPr lang="en-US" sz="2600" i="0" dirty="0">
                <a:solidFill>
                  <a:schemeClr val="bg2">
                    <a:lumMod val="10000"/>
                  </a:schemeClr>
                </a:solidFill>
                <a:effectLst/>
                <a:latin typeface="Sitka Display" pitchFamily="2" charset="0"/>
              </a:rPr>
              <a:t>The face </a:t>
            </a:r>
            <a:r>
              <a:rPr lang="en-US" sz="2600" dirty="0">
                <a:solidFill>
                  <a:schemeClr val="bg2">
                    <a:lumMod val="10000"/>
                  </a:schemeClr>
                </a:solidFill>
                <a:latin typeface="Sitka Display" pitchFamily="2" charset="0"/>
              </a:rPr>
              <a:t>Recognition A</a:t>
            </a:r>
            <a:r>
              <a:rPr lang="en-US" sz="2600" i="0" dirty="0">
                <a:solidFill>
                  <a:schemeClr val="bg2">
                    <a:lumMod val="10000"/>
                  </a:schemeClr>
                </a:solidFill>
                <a:effectLst/>
                <a:latin typeface="Sitka Display" pitchFamily="2" charset="0"/>
              </a:rPr>
              <a:t>ttendance system is a modern-day solution that leverages computer vision and artificial intelligence (AI) algorithms to automatically capture attendance data by recognizing the faces of individuals. The system is designed to streamline the attendance-taking process, minimize human intervention, and eliminate errors.</a:t>
            </a:r>
          </a:p>
          <a:p>
            <a:pPr algn="l"/>
            <a:r>
              <a:rPr lang="en-US" sz="2600" i="0" dirty="0">
                <a:solidFill>
                  <a:schemeClr val="bg2">
                    <a:lumMod val="10000"/>
                  </a:schemeClr>
                </a:solidFill>
                <a:effectLst/>
                <a:latin typeface="Sitka Display" pitchFamily="2" charset="0"/>
              </a:rPr>
              <a:t>Overall, this report aims to provide insights into the development of a face detection attendance system and its potential to revolutionize the attendance-taking process.</a:t>
            </a:r>
          </a:p>
          <a:p>
            <a:endParaRPr lang="en-US" dirty="0"/>
          </a:p>
        </p:txBody>
      </p:sp>
    </p:spTree>
    <p:extLst>
      <p:ext uri="{BB962C8B-B14F-4D97-AF65-F5344CB8AC3E}">
        <p14:creationId xmlns:p14="http://schemas.microsoft.com/office/powerpoint/2010/main" val="207601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2" y="596034"/>
            <a:ext cx="10515600" cy="1325563"/>
          </a:xfrm>
        </p:spPr>
        <p:txBody>
          <a:bodyPr/>
          <a:lstStyle/>
          <a:p>
            <a:r>
              <a:rPr lang="en-US" u="sng" dirty="0">
                <a:latin typeface="Angsana New" panose="02020603050405020304" pitchFamily="18" charset="-34"/>
                <a:cs typeface="Angsana New" panose="02020603050405020304" pitchFamily="18" charset="-34"/>
              </a:rPr>
              <a:t>Literature survey:</a:t>
            </a:r>
          </a:p>
        </p:txBody>
      </p:sp>
      <p:graphicFrame>
        <p:nvGraphicFramePr>
          <p:cNvPr id="8" name="Table 7">
            <a:extLst>
              <a:ext uri="{FF2B5EF4-FFF2-40B4-BE49-F238E27FC236}">
                <a16:creationId xmlns:a16="http://schemas.microsoft.com/office/drawing/2014/main" id="{49C4B5C6-1C37-1C3D-5302-1034004C2B4C}"/>
              </a:ext>
            </a:extLst>
          </p:cNvPr>
          <p:cNvGraphicFramePr>
            <a:graphicFrameLocks noGrp="1"/>
          </p:cNvGraphicFramePr>
          <p:nvPr>
            <p:extLst>
              <p:ext uri="{D42A27DB-BD31-4B8C-83A1-F6EECF244321}">
                <p14:modId xmlns:p14="http://schemas.microsoft.com/office/powerpoint/2010/main" val="4181919354"/>
              </p:ext>
            </p:extLst>
          </p:nvPr>
        </p:nvGraphicFramePr>
        <p:xfrm>
          <a:off x="147782" y="1687750"/>
          <a:ext cx="11665527" cy="4052778"/>
        </p:xfrm>
        <a:graphic>
          <a:graphicData uri="http://schemas.openxmlformats.org/drawingml/2006/table">
            <a:tbl>
              <a:tblPr>
                <a:tableStyleId>{3C2FFA5D-87B4-456A-9821-1D502468CF0F}</a:tableStyleId>
              </a:tblPr>
              <a:tblGrid>
                <a:gridCol w="3888509">
                  <a:extLst>
                    <a:ext uri="{9D8B030D-6E8A-4147-A177-3AD203B41FA5}">
                      <a16:colId xmlns:a16="http://schemas.microsoft.com/office/drawing/2014/main" val="1535716678"/>
                    </a:ext>
                  </a:extLst>
                </a:gridCol>
                <a:gridCol w="3888509">
                  <a:extLst>
                    <a:ext uri="{9D8B030D-6E8A-4147-A177-3AD203B41FA5}">
                      <a16:colId xmlns:a16="http://schemas.microsoft.com/office/drawing/2014/main" val="3626136791"/>
                    </a:ext>
                  </a:extLst>
                </a:gridCol>
                <a:gridCol w="3888509">
                  <a:extLst>
                    <a:ext uri="{9D8B030D-6E8A-4147-A177-3AD203B41FA5}">
                      <a16:colId xmlns:a16="http://schemas.microsoft.com/office/drawing/2014/main" val="1056468624"/>
                    </a:ext>
                  </a:extLst>
                </a:gridCol>
              </a:tblGrid>
              <a:tr h="482796">
                <a:tc>
                  <a:txBody>
                    <a:bodyPr/>
                    <a:lstStyle/>
                    <a:p>
                      <a:pPr fontAlgn="b"/>
                      <a:r>
                        <a:rPr lang="en-US" sz="1600" b="1" dirty="0">
                          <a:effectLst/>
                        </a:rPr>
                        <a:t>Face Detection System</a:t>
                      </a:r>
                    </a:p>
                  </a:txBody>
                  <a:tcPr marL="42660" marR="42660" marT="21330" marB="21330" anchor="b"/>
                </a:tc>
                <a:tc>
                  <a:txBody>
                    <a:bodyPr/>
                    <a:lstStyle/>
                    <a:p>
                      <a:pPr fontAlgn="b"/>
                      <a:r>
                        <a:rPr lang="en-US" sz="1600" b="1" dirty="0">
                          <a:effectLst/>
                        </a:rPr>
                        <a:t>Key Features</a:t>
                      </a:r>
                    </a:p>
                  </a:txBody>
                  <a:tcPr marL="42660" marR="42660" marT="21330" marB="21330" anchor="b"/>
                </a:tc>
                <a:tc>
                  <a:txBody>
                    <a:bodyPr/>
                    <a:lstStyle/>
                    <a:p>
                      <a:pPr fontAlgn="b"/>
                      <a:r>
                        <a:rPr lang="en-US" sz="1600" b="1" dirty="0">
                          <a:effectLst/>
                        </a:rPr>
                        <a:t>Applications</a:t>
                      </a:r>
                    </a:p>
                  </a:txBody>
                  <a:tcPr marL="42660" marR="42660" marT="21330" marB="21330" anchor="b"/>
                </a:tc>
                <a:extLst>
                  <a:ext uri="{0D108BD9-81ED-4DB2-BD59-A6C34878D82A}">
                    <a16:rowId xmlns:a16="http://schemas.microsoft.com/office/drawing/2014/main" val="2388877173"/>
                  </a:ext>
                </a:extLst>
              </a:tr>
              <a:tr h="713997">
                <a:tc>
                  <a:txBody>
                    <a:bodyPr/>
                    <a:lstStyle/>
                    <a:p>
                      <a:pPr fontAlgn="base"/>
                      <a:r>
                        <a:rPr lang="en-US" sz="1600" dirty="0">
                          <a:effectLst/>
                        </a:rPr>
                        <a:t>Amazon </a:t>
                      </a:r>
                      <a:r>
                        <a:rPr lang="en-US" sz="1600" dirty="0" err="1">
                          <a:effectLst/>
                        </a:rPr>
                        <a:t>Rekognition</a:t>
                      </a:r>
                      <a:endParaRPr lang="en-US" sz="1600" dirty="0">
                        <a:effectLst/>
                      </a:endParaRPr>
                    </a:p>
                  </a:txBody>
                  <a:tcPr marL="42660" marR="42660" marT="21330" marB="21330" anchor="ctr"/>
                </a:tc>
                <a:tc>
                  <a:txBody>
                    <a:bodyPr/>
                    <a:lstStyle/>
                    <a:p>
                      <a:pPr fontAlgn="base"/>
                      <a:r>
                        <a:rPr lang="en-US" sz="1600">
                          <a:effectLst/>
                        </a:rPr>
                        <a:t>Facial analysis, facial recognition, and face search</a:t>
                      </a:r>
                    </a:p>
                  </a:txBody>
                  <a:tcPr marL="42660" marR="42660" marT="21330" marB="21330" anchor="ctr"/>
                </a:tc>
                <a:tc>
                  <a:txBody>
                    <a:bodyPr/>
                    <a:lstStyle/>
                    <a:p>
                      <a:pPr fontAlgn="base"/>
                      <a:r>
                        <a:rPr lang="en-US" sz="1600">
                          <a:effectLst/>
                        </a:rPr>
                        <a:t>Security and surveillance, customer engagement, and user verification</a:t>
                      </a:r>
                    </a:p>
                  </a:txBody>
                  <a:tcPr marL="42660" marR="42660" marT="21330" marB="21330" anchor="ctr"/>
                </a:tc>
                <a:extLst>
                  <a:ext uri="{0D108BD9-81ED-4DB2-BD59-A6C34878D82A}">
                    <a16:rowId xmlns:a16="http://schemas.microsoft.com/office/drawing/2014/main" val="238583673"/>
                  </a:ext>
                </a:extLst>
              </a:tr>
              <a:tr h="601260">
                <a:tc>
                  <a:txBody>
                    <a:bodyPr/>
                    <a:lstStyle/>
                    <a:p>
                      <a:pPr fontAlgn="base"/>
                      <a:r>
                        <a:rPr lang="en-US" sz="1600" dirty="0">
                          <a:effectLst/>
                        </a:rPr>
                        <a:t>Microsoft Azure </a:t>
                      </a:r>
                      <a:r>
                        <a:rPr lang="en-US" dirty="0"/>
                        <a:t>Face</a:t>
                      </a:r>
                      <a:endParaRPr lang="en-US" sz="1600" dirty="0">
                        <a:effectLst/>
                      </a:endParaRPr>
                    </a:p>
                  </a:txBody>
                  <a:tcPr marL="42660" marR="42660" marT="21330" marB="21330" anchor="ctr"/>
                </a:tc>
                <a:tc>
                  <a:txBody>
                    <a:bodyPr/>
                    <a:lstStyle/>
                    <a:p>
                      <a:pPr fontAlgn="base"/>
                      <a:r>
                        <a:rPr lang="en-US" sz="1600">
                          <a:effectLst/>
                        </a:rPr>
                        <a:t>Face detection, verification, identification, and grouping</a:t>
                      </a:r>
                    </a:p>
                  </a:txBody>
                  <a:tcPr marL="42660" marR="42660" marT="21330" marB="21330" anchor="ctr"/>
                </a:tc>
                <a:tc>
                  <a:txBody>
                    <a:bodyPr/>
                    <a:lstStyle/>
                    <a:p>
                      <a:pPr fontAlgn="base"/>
                      <a:r>
                        <a:rPr lang="en-US" sz="1600">
                          <a:effectLst/>
                        </a:rPr>
                        <a:t>Security and surveillance, access control, and digital marketing</a:t>
                      </a:r>
                    </a:p>
                  </a:txBody>
                  <a:tcPr marL="42660" marR="42660" marT="21330" marB="21330" anchor="ctr"/>
                </a:tc>
                <a:extLst>
                  <a:ext uri="{0D108BD9-81ED-4DB2-BD59-A6C34878D82A}">
                    <a16:rowId xmlns:a16="http://schemas.microsoft.com/office/drawing/2014/main" val="384566707"/>
                  </a:ext>
                </a:extLst>
              </a:tr>
              <a:tr h="939468">
                <a:tc>
                  <a:txBody>
                    <a:bodyPr/>
                    <a:lstStyle/>
                    <a:p>
                      <a:pPr fontAlgn="base"/>
                      <a:r>
                        <a:rPr lang="en-US" sz="1600" dirty="0">
                          <a:effectLst/>
                        </a:rPr>
                        <a:t>IBM Watson Visual Recognition</a:t>
                      </a:r>
                    </a:p>
                  </a:txBody>
                  <a:tcPr marL="42660" marR="42660" marT="21330" marB="21330" anchor="ctr"/>
                </a:tc>
                <a:tc>
                  <a:txBody>
                    <a:bodyPr/>
                    <a:lstStyle/>
                    <a:p>
                      <a:pPr fontAlgn="base"/>
                      <a:r>
                        <a:rPr lang="en-US" sz="1600">
                          <a:effectLst/>
                        </a:rPr>
                        <a:t>Image and facial analysis, face detection and recognition, and age and gender estimation</a:t>
                      </a:r>
                    </a:p>
                  </a:txBody>
                  <a:tcPr marL="42660" marR="42660" marT="21330" marB="21330" anchor="ctr"/>
                </a:tc>
                <a:tc>
                  <a:txBody>
                    <a:bodyPr/>
                    <a:lstStyle/>
                    <a:p>
                      <a:pPr fontAlgn="base"/>
                      <a:r>
                        <a:rPr lang="en-US" sz="1600">
                          <a:effectLst/>
                        </a:rPr>
                        <a:t>Security and surveillance, retail and e-commerce, and healthcare</a:t>
                      </a:r>
                    </a:p>
                  </a:txBody>
                  <a:tcPr marL="42660" marR="42660" marT="21330" marB="21330" anchor="ctr"/>
                </a:tc>
                <a:extLst>
                  <a:ext uri="{0D108BD9-81ED-4DB2-BD59-A6C34878D82A}">
                    <a16:rowId xmlns:a16="http://schemas.microsoft.com/office/drawing/2014/main" val="712311133"/>
                  </a:ext>
                </a:extLst>
              </a:tr>
              <a:tr h="601260">
                <a:tc>
                  <a:txBody>
                    <a:bodyPr/>
                    <a:lstStyle/>
                    <a:p>
                      <a:pPr fontAlgn="base"/>
                      <a:r>
                        <a:rPr lang="en-US" sz="1600">
                          <a:effectLst/>
                        </a:rPr>
                        <a:t>Google Cloud Vision</a:t>
                      </a:r>
                    </a:p>
                  </a:txBody>
                  <a:tcPr marL="42660" marR="42660" marT="21330" marB="21330" anchor="ctr"/>
                </a:tc>
                <a:tc>
                  <a:txBody>
                    <a:bodyPr/>
                    <a:lstStyle/>
                    <a:p>
                      <a:pPr fontAlgn="base"/>
                      <a:r>
                        <a:rPr lang="en-US" sz="1600">
                          <a:effectLst/>
                        </a:rPr>
                        <a:t>Face detection, recognition, and tracking</a:t>
                      </a:r>
                    </a:p>
                  </a:txBody>
                  <a:tcPr marL="42660" marR="42660" marT="21330" marB="21330" anchor="ctr"/>
                </a:tc>
                <a:tc>
                  <a:txBody>
                    <a:bodyPr/>
                    <a:lstStyle/>
                    <a:p>
                      <a:pPr fontAlgn="base"/>
                      <a:r>
                        <a:rPr lang="en-US" sz="1600">
                          <a:effectLst/>
                        </a:rPr>
                        <a:t>Security and surveillance, access control, and digital marketing</a:t>
                      </a:r>
                    </a:p>
                  </a:txBody>
                  <a:tcPr marL="42660" marR="42660" marT="21330" marB="21330" anchor="ctr"/>
                </a:tc>
                <a:extLst>
                  <a:ext uri="{0D108BD9-81ED-4DB2-BD59-A6C34878D82A}">
                    <a16:rowId xmlns:a16="http://schemas.microsoft.com/office/drawing/2014/main" val="1991126000"/>
                  </a:ext>
                </a:extLst>
              </a:tr>
              <a:tr h="713997">
                <a:tc>
                  <a:txBody>
                    <a:bodyPr/>
                    <a:lstStyle/>
                    <a:p>
                      <a:pPr fontAlgn="base"/>
                      <a:r>
                        <a:rPr lang="en-US" sz="1600">
                          <a:effectLst/>
                        </a:rPr>
                        <a:t>FaceFirst</a:t>
                      </a:r>
                    </a:p>
                  </a:txBody>
                  <a:tcPr marL="42660" marR="42660" marT="21330" marB="21330" anchor="ctr"/>
                </a:tc>
                <a:tc>
                  <a:txBody>
                    <a:bodyPr/>
                    <a:lstStyle/>
                    <a:p>
                      <a:pPr fontAlgn="base"/>
                      <a:r>
                        <a:rPr lang="en-US" sz="1600">
                          <a:effectLst/>
                        </a:rPr>
                        <a:t>Face detection and recognition, face matching, and real-time alerts</a:t>
                      </a:r>
                    </a:p>
                  </a:txBody>
                  <a:tcPr marL="42660" marR="42660" marT="21330" marB="21330" anchor="ctr"/>
                </a:tc>
                <a:tc>
                  <a:txBody>
                    <a:bodyPr/>
                    <a:lstStyle/>
                    <a:p>
                      <a:pPr fontAlgn="base"/>
                      <a:r>
                        <a:rPr lang="en-US" sz="1600" dirty="0">
                          <a:effectLst/>
                        </a:rPr>
                        <a:t>Law enforcement, retail and e-commerce, and event security</a:t>
                      </a:r>
                    </a:p>
                  </a:txBody>
                  <a:tcPr marL="42660" marR="42660" marT="21330" marB="21330" anchor="ctr"/>
                </a:tc>
                <a:extLst>
                  <a:ext uri="{0D108BD9-81ED-4DB2-BD59-A6C34878D82A}">
                    <a16:rowId xmlns:a16="http://schemas.microsoft.com/office/drawing/2014/main" val="3774081269"/>
                  </a:ext>
                </a:extLst>
              </a:tr>
            </a:tbl>
          </a:graphicData>
        </a:graphic>
      </p:graphicFrame>
      <p:sp>
        <p:nvSpPr>
          <p:cNvPr id="9" name="Rectangle 3">
            <a:extLst>
              <a:ext uri="{FF2B5EF4-FFF2-40B4-BE49-F238E27FC236}">
                <a16:creationId xmlns:a16="http://schemas.microsoft.com/office/drawing/2014/main" id="{AF8AA213-5C85-23FF-B86D-EB8F5F51422C}"/>
              </a:ext>
            </a:extLst>
          </p:cNvPr>
          <p:cNvSpPr>
            <a:spLocks noChangeArrowheads="1"/>
          </p:cNvSpPr>
          <p:nvPr/>
        </p:nvSpPr>
        <p:spPr bwMode="auto">
          <a:xfrm flipV="1">
            <a:off x="4935538" y="1525318"/>
            <a:ext cx="309325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41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80E9-37B9-45E3-5D80-49BD96F13EEB}"/>
              </a:ext>
            </a:extLst>
          </p:cNvPr>
          <p:cNvSpPr>
            <a:spLocks noGrp="1"/>
          </p:cNvSpPr>
          <p:nvPr>
            <p:ph type="title"/>
          </p:nvPr>
        </p:nvSpPr>
        <p:spPr/>
        <p:txBody>
          <a:bodyPr/>
          <a:lstStyle/>
          <a:p>
            <a:r>
              <a:rPr lang="en-US" u="sng" dirty="0">
                <a:latin typeface="Sitka Display" pitchFamily="2" charset="0"/>
              </a:rPr>
              <a:t>Need Of Work</a:t>
            </a:r>
            <a:endParaRPr lang="en-IN" u="sng" dirty="0">
              <a:latin typeface="Sitka Display" pitchFamily="2" charset="0"/>
            </a:endParaRPr>
          </a:p>
        </p:txBody>
      </p:sp>
      <p:sp>
        <p:nvSpPr>
          <p:cNvPr id="3" name="Content Placeholder 2">
            <a:extLst>
              <a:ext uri="{FF2B5EF4-FFF2-40B4-BE49-F238E27FC236}">
                <a16:creationId xmlns:a16="http://schemas.microsoft.com/office/drawing/2014/main" id="{6AD4917D-50B6-F372-D245-885785B724C8}"/>
              </a:ext>
            </a:extLst>
          </p:cNvPr>
          <p:cNvSpPr>
            <a:spLocks noGrp="1"/>
          </p:cNvSpPr>
          <p:nvPr>
            <p:ph idx="1"/>
          </p:nvPr>
        </p:nvSpPr>
        <p:spPr/>
        <p:txBody>
          <a:bodyPr>
            <a:normAutofit lnSpcReduction="10000"/>
          </a:bodyPr>
          <a:lstStyle/>
          <a:p>
            <a:r>
              <a:rPr lang="en-US" dirty="0">
                <a:latin typeface="Sitka Display" pitchFamily="2" charset="0"/>
              </a:rPr>
              <a:t>Work in face recognition systems is essential for a variety of applications, including security, access control, and personal identification. By accurately identifying and verifying individuals based on their facial features, these systems can help prevent fraud, enhance public safety, and improve the overall efficiency of various processes.</a:t>
            </a:r>
          </a:p>
          <a:p>
            <a:r>
              <a:rPr lang="en-US" dirty="0">
                <a:latin typeface="Sitka Display" pitchFamily="2" charset="0"/>
              </a:rPr>
              <a:t>It has become crucial for organizations to implement robust security measures to protect sensitive information and assets. Face recognition systems provide a non-intrusive and convenient way of verifying a person's identity, making them an attractive option for applications such as access control, surveillance, and law enforcement. However, to achieve high levels of accuracy and reliability</a:t>
            </a:r>
            <a:endParaRPr lang="en-IN" dirty="0">
              <a:latin typeface="Sitka Display" pitchFamily="2" charset="0"/>
            </a:endParaRPr>
          </a:p>
        </p:txBody>
      </p:sp>
    </p:spTree>
    <p:extLst>
      <p:ext uri="{BB962C8B-B14F-4D97-AF65-F5344CB8AC3E}">
        <p14:creationId xmlns:p14="http://schemas.microsoft.com/office/powerpoint/2010/main" val="258598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normAutofit/>
          </a:bodyPr>
          <a:lstStyle/>
          <a:p>
            <a:r>
              <a:rPr lang="en-US" sz="5400" u="sng" dirty="0">
                <a:latin typeface="Angsana New" panose="02020603050405020304" pitchFamily="18" charset="-34"/>
                <a:cs typeface="Angsana New" panose="02020603050405020304" pitchFamily="18" charset="-34"/>
              </a:rPr>
              <a:t>Problem Statement :</a:t>
            </a:r>
          </a:p>
        </p:txBody>
      </p:sp>
      <p:sp>
        <p:nvSpPr>
          <p:cNvPr id="3" name="Content Placeholder 2"/>
          <p:cNvSpPr>
            <a:spLocks noGrp="1"/>
          </p:cNvSpPr>
          <p:nvPr>
            <p:ph idx="1"/>
          </p:nvPr>
        </p:nvSpPr>
        <p:spPr/>
        <p:txBody>
          <a:bodyPr>
            <a:normAutofit/>
          </a:bodyPr>
          <a:lstStyle/>
          <a:p>
            <a:pPr marL="0" indent="0" algn="l">
              <a:buNone/>
            </a:pPr>
            <a:endParaRPr lang="en-US" b="0" i="0" dirty="0">
              <a:solidFill>
                <a:schemeClr val="tx1">
                  <a:lumMod val="95000"/>
                  <a:lumOff val="5000"/>
                </a:schemeClr>
              </a:solidFill>
              <a:effectLst/>
              <a:latin typeface="Sitka Display" pitchFamily="2" charset="0"/>
            </a:endParaRPr>
          </a:p>
          <a:p>
            <a:pPr algn="l"/>
            <a:r>
              <a:rPr lang="en-US" b="0" i="0" dirty="0">
                <a:solidFill>
                  <a:schemeClr val="tx1">
                    <a:lumMod val="95000"/>
                    <a:lumOff val="5000"/>
                  </a:schemeClr>
                </a:solidFill>
                <a:effectLst/>
                <a:latin typeface="Sitka Display" pitchFamily="2" charset="0"/>
              </a:rPr>
              <a:t>Traditional attendance taking methods involve manual recording of attendance, which is time-consuming and prone to errors. Furthermore, it can be difficult to identify students or employees who are absent or tardy, which can lead to issues with accountability and productivity. To overcome these challenges, there is a need for an automated attendance system that can accurately and efficiently record attendance.</a:t>
            </a:r>
          </a:p>
          <a:p>
            <a:pPr marL="0" indent="0">
              <a:buNone/>
            </a:pPr>
            <a:endParaRPr lang="en-US" dirty="0">
              <a:solidFill>
                <a:schemeClr val="bg2">
                  <a:lumMod val="10000"/>
                </a:schemeClr>
              </a:solidFill>
            </a:endParaRPr>
          </a:p>
        </p:txBody>
      </p:sp>
    </p:spTree>
    <p:extLst>
      <p:ext uri="{BB962C8B-B14F-4D97-AF65-F5344CB8AC3E}">
        <p14:creationId xmlns:p14="http://schemas.microsoft.com/office/powerpoint/2010/main" val="164638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C71E0-8BCC-C03C-495D-60144DAB6178}"/>
              </a:ext>
            </a:extLst>
          </p:cNvPr>
          <p:cNvSpPr>
            <a:spLocks noGrp="1"/>
          </p:cNvSpPr>
          <p:nvPr>
            <p:ph idx="1"/>
          </p:nvPr>
        </p:nvSpPr>
        <p:spPr>
          <a:xfrm>
            <a:off x="403412" y="1075765"/>
            <a:ext cx="10887635" cy="5226704"/>
          </a:xfrm>
        </p:spPr>
        <p:txBody>
          <a:bodyPr>
            <a:normAutofit/>
          </a:bodyPr>
          <a:lstStyle/>
          <a:p>
            <a:pPr marL="514350" indent="-514350" algn="l">
              <a:buFont typeface="+mj-lt"/>
              <a:buAutoNum type="arabicPeriod"/>
            </a:pPr>
            <a:r>
              <a:rPr lang="en-US" sz="2400" b="0" i="0" dirty="0">
                <a:effectLst/>
                <a:latin typeface="Sitka Display" pitchFamily="2" charset="0"/>
              </a:rPr>
              <a:t>To design a face detection attendance system that can accurately and efficiently capture attendance data.</a:t>
            </a:r>
          </a:p>
          <a:p>
            <a:pPr marL="514350" indent="-514350" algn="l">
              <a:buFont typeface="+mj-lt"/>
              <a:buAutoNum type="arabicPeriod"/>
            </a:pPr>
            <a:r>
              <a:rPr lang="en-US" sz="2400" b="0" i="0" dirty="0">
                <a:effectLst/>
                <a:latin typeface="Sitka Display" pitchFamily="2" charset="0"/>
              </a:rPr>
              <a:t>To develop an algorithm that can recognize faces in various lighting conditions and orientations.</a:t>
            </a:r>
          </a:p>
          <a:p>
            <a:pPr marL="514350" indent="-514350" algn="l">
              <a:buFont typeface="+mj-lt"/>
              <a:buAutoNum type="arabicPeriod"/>
            </a:pPr>
            <a:r>
              <a:rPr lang="en-US" sz="2400" b="0" i="0" dirty="0">
                <a:effectLst/>
                <a:latin typeface="Sitka Display" pitchFamily="2" charset="0"/>
              </a:rPr>
              <a:t>To integrate the face detection algorithm with a database to enable real-time attendance recording and monitoring.</a:t>
            </a:r>
          </a:p>
          <a:p>
            <a:pPr marL="514350" indent="-514350" algn="l">
              <a:buFont typeface="+mj-lt"/>
              <a:buAutoNum type="arabicPeriod"/>
            </a:pPr>
            <a:r>
              <a:rPr lang="en-US" sz="2400" b="0" i="0" dirty="0">
                <a:effectLst/>
                <a:latin typeface="Sitka Display" pitchFamily="2" charset="0"/>
              </a:rPr>
              <a:t>To evaluate the performance of the system by comparing its accuracy and efficiency to traditional attendance taking methods.</a:t>
            </a:r>
          </a:p>
          <a:p>
            <a:pPr marL="514350" indent="-514350" algn="l">
              <a:buFont typeface="+mj-lt"/>
              <a:buAutoNum type="arabicPeriod"/>
            </a:pPr>
            <a:r>
              <a:rPr lang="en-US" sz="2400" b="0" i="0" dirty="0">
                <a:effectLst/>
                <a:latin typeface="Sitka Display" pitchFamily="2" charset="0"/>
              </a:rPr>
              <a:t>To assess the potential impact of the face detection attendance system on organizations, students, and teachers in terms of time-saving, improved accuracy, and enhanced productivity.</a:t>
            </a:r>
          </a:p>
          <a:p>
            <a:endParaRPr lang="en-US" dirty="0"/>
          </a:p>
        </p:txBody>
      </p:sp>
      <p:sp>
        <p:nvSpPr>
          <p:cNvPr id="4" name="TextBox 3">
            <a:extLst>
              <a:ext uri="{FF2B5EF4-FFF2-40B4-BE49-F238E27FC236}">
                <a16:creationId xmlns:a16="http://schemas.microsoft.com/office/drawing/2014/main" id="{BF348874-EDD0-0A98-C01B-200B4052EAE9}"/>
              </a:ext>
            </a:extLst>
          </p:cNvPr>
          <p:cNvSpPr txBox="1"/>
          <p:nvPr/>
        </p:nvSpPr>
        <p:spPr>
          <a:xfrm>
            <a:off x="403412" y="140032"/>
            <a:ext cx="4814047" cy="830997"/>
          </a:xfrm>
          <a:prstGeom prst="rect">
            <a:avLst/>
          </a:prstGeom>
          <a:noFill/>
        </p:spPr>
        <p:txBody>
          <a:bodyPr wrap="square" rtlCol="0">
            <a:spAutoFit/>
          </a:bodyPr>
          <a:lstStyle/>
          <a:p>
            <a:r>
              <a:rPr lang="en-US" sz="4800" u="sng" dirty="0">
                <a:latin typeface="Angsana New" panose="02020603050405020304" pitchFamily="18" charset="-34"/>
                <a:cs typeface="Angsana New" panose="02020603050405020304" pitchFamily="18" charset="-34"/>
              </a:rPr>
              <a:t>Objectives:</a:t>
            </a:r>
            <a:endParaRPr lang="en-IN" sz="4800" u="sng"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0658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5BC1-4AE9-0CB2-174B-CC738603E502}"/>
              </a:ext>
            </a:extLst>
          </p:cNvPr>
          <p:cNvSpPr>
            <a:spLocks noGrp="1"/>
          </p:cNvSpPr>
          <p:nvPr>
            <p:ph type="title"/>
          </p:nvPr>
        </p:nvSpPr>
        <p:spPr/>
        <p:txBody>
          <a:bodyPr/>
          <a:lstStyle/>
          <a:p>
            <a:r>
              <a:rPr lang="en-US" u="sng" dirty="0">
                <a:latin typeface="Sitka Display" pitchFamily="2" charset="0"/>
              </a:rPr>
              <a:t>Scope</a:t>
            </a:r>
            <a:endParaRPr lang="en-IN" u="sng" dirty="0">
              <a:latin typeface="Sitka Display" pitchFamily="2" charset="0"/>
            </a:endParaRPr>
          </a:p>
        </p:txBody>
      </p:sp>
      <p:sp>
        <p:nvSpPr>
          <p:cNvPr id="3" name="Content Placeholder 2">
            <a:extLst>
              <a:ext uri="{FF2B5EF4-FFF2-40B4-BE49-F238E27FC236}">
                <a16:creationId xmlns:a16="http://schemas.microsoft.com/office/drawing/2014/main" id="{E3D69BF7-736D-B2A4-C0B0-5C64E7C87D6A}"/>
              </a:ext>
            </a:extLst>
          </p:cNvPr>
          <p:cNvSpPr>
            <a:spLocks noGrp="1"/>
          </p:cNvSpPr>
          <p:nvPr>
            <p:ph idx="1"/>
          </p:nvPr>
        </p:nvSpPr>
        <p:spPr>
          <a:xfrm>
            <a:off x="605118" y="1272989"/>
            <a:ext cx="10515600" cy="4608139"/>
          </a:xfrm>
        </p:spPr>
        <p:txBody>
          <a:bodyPr/>
          <a:lstStyle/>
          <a:p>
            <a:endParaRPr lang="en-US" dirty="0"/>
          </a:p>
          <a:p>
            <a:endParaRPr lang="en-US" dirty="0"/>
          </a:p>
          <a:p>
            <a:r>
              <a:rPr lang="en-US" dirty="0">
                <a:latin typeface="Sitka Display" pitchFamily="2" charset="0"/>
              </a:rPr>
              <a:t>As Present  the Face recognition tool is at its early stage , as we develop it to a larger extend and make it commercial , we’ll probably keep costs of purchase lower than overrated market is currently providing , considering their prices to reach the sky later.</a:t>
            </a:r>
          </a:p>
          <a:p>
            <a:r>
              <a:rPr lang="en-IN" dirty="0">
                <a:latin typeface="Sitka Display" pitchFamily="2" charset="0"/>
              </a:rPr>
              <a:t>Other Face </a:t>
            </a:r>
            <a:r>
              <a:rPr lang="en-IN">
                <a:latin typeface="Sitka Display" pitchFamily="2" charset="0"/>
              </a:rPr>
              <a:t>recognition services </a:t>
            </a:r>
            <a:r>
              <a:rPr lang="en-IN" dirty="0">
                <a:latin typeface="Sitka Display" pitchFamily="2" charset="0"/>
              </a:rPr>
              <a:t>,only serve as Security Tool , </a:t>
            </a:r>
            <a:r>
              <a:rPr lang="en-IN">
                <a:latin typeface="Sitka Display" pitchFamily="2" charset="0"/>
              </a:rPr>
              <a:t>in this </a:t>
            </a:r>
            <a:r>
              <a:rPr lang="en-IN" dirty="0">
                <a:latin typeface="Sitka Display" pitchFamily="2" charset="0"/>
              </a:rPr>
              <a:t>we are going to merge the video conferencing , chat box  features so that it can also act as a substitute to Zoom , Google meet along with Face recognition service.</a:t>
            </a:r>
          </a:p>
        </p:txBody>
      </p:sp>
    </p:spTree>
    <p:extLst>
      <p:ext uri="{BB962C8B-B14F-4D97-AF65-F5344CB8AC3E}">
        <p14:creationId xmlns:p14="http://schemas.microsoft.com/office/powerpoint/2010/main" val="208776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normAutofit/>
          </a:bodyPr>
          <a:lstStyle/>
          <a:p>
            <a:r>
              <a:rPr lang="en-US" sz="5400" u="sng" dirty="0">
                <a:latin typeface="Angsana New" panose="02020603050405020304" pitchFamily="18" charset="-34"/>
                <a:cs typeface="Angsana New" panose="02020603050405020304" pitchFamily="18" charset="-34"/>
              </a:rPr>
              <a:t>Proposed system:</a:t>
            </a:r>
          </a:p>
        </p:txBody>
      </p:sp>
      <p:sp>
        <p:nvSpPr>
          <p:cNvPr id="3" name="Content Placeholder 2"/>
          <p:cNvSpPr>
            <a:spLocks noGrp="1"/>
          </p:cNvSpPr>
          <p:nvPr>
            <p:ph idx="1"/>
          </p:nvPr>
        </p:nvSpPr>
        <p:spPr>
          <a:xfrm>
            <a:off x="775446" y="1467035"/>
            <a:ext cx="10578353" cy="5202705"/>
          </a:xfrm>
        </p:spPr>
        <p:txBody>
          <a:bodyPr>
            <a:normAutofit/>
          </a:bodyPr>
          <a:lstStyle/>
          <a:p>
            <a:pPr algn="l"/>
            <a:r>
              <a:rPr lang="en-US" sz="2200" dirty="0">
                <a:latin typeface="Sitka Display" pitchFamily="2" charset="0"/>
              </a:rPr>
              <a:t>It</a:t>
            </a:r>
            <a:r>
              <a:rPr lang="en-US" sz="2200" b="0" i="0" dirty="0">
                <a:effectLst/>
                <a:latin typeface="Sitka Display" pitchFamily="2" charset="0"/>
              </a:rPr>
              <a:t> has the following components:</a:t>
            </a:r>
          </a:p>
          <a:p>
            <a:pPr algn="l">
              <a:buFont typeface="+mj-lt"/>
              <a:buAutoNum type="arabicPeriod"/>
            </a:pPr>
            <a:r>
              <a:rPr lang="en-US" sz="2200" b="0" i="0" dirty="0">
                <a:effectLst/>
                <a:latin typeface="Sitka Display" pitchFamily="2" charset="0"/>
              </a:rPr>
              <a:t>Camera: This system uses a high-resolution camera that captures images of individuals' faces in real-time.</a:t>
            </a:r>
          </a:p>
          <a:p>
            <a:pPr algn="l">
              <a:buFont typeface="+mj-lt"/>
              <a:buAutoNum type="arabicPeriod"/>
            </a:pPr>
            <a:r>
              <a:rPr lang="en-US" sz="2200" b="0" i="0" dirty="0">
                <a:effectLst/>
                <a:latin typeface="Sitka Display" pitchFamily="2" charset="0"/>
              </a:rPr>
              <a:t>Face detection algorithm: The system utilizes a face detection algorithm that can recognize faces in various lighting conditions and orientations. OpenCV is a popular face detection algorithm that </a:t>
            </a:r>
            <a:r>
              <a:rPr lang="en-US" sz="2200" dirty="0">
                <a:latin typeface="Sitka Display" pitchFamily="2" charset="0"/>
              </a:rPr>
              <a:t>was</a:t>
            </a:r>
            <a:r>
              <a:rPr lang="en-US" sz="2200" b="0" i="0" dirty="0">
                <a:effectLst/>
                <a:latin typeface="Sitka Display" pitchFamily="2" charset="0"/>
              </a:rPr>
              <a:t>  used.</a:t>
            </a:r>
          </a:p>
          <a:p>
            <a:pPr algn="l">
              <a:buFont typeface="+mj-lt"/>
              <a:buAutoNum type="arabicPeriod"/>
            </a:pPr>
            <a:r>
              <a:rPr lang="en-US" sz="2200" dirty="0">
                <a:latin typeface="Sitka Display" pitchFamily="2" charset="0"/>
              </a:rPr>
              <a:t>Firebase System</a:t>
            </a:r>
            <a:r>
              <a:rPr lang="en-US" sz="2200" b="0" i="0" dirty="0">
                <a:effectLst/>
                <a:latin typeface="Sitka Display" pitchFamily="2" charset="0"/>
              </a:rPr>
              <a:t>: It stores attendance data in its database system.</a:t>
            </a:r>
          </a:p>
          <a:p>
            <a:pPr algn="l">
              <a:buFont typeface="+mj-lt"/>
              <a:buAutoNum type="arabicPeriod"/>
            </a:pPr>
            <a:r>
              <a:rPr lang="en-US" sz="2200" b="0" i="0" dirty="0">
                <a:effectLst/>
                <a:latin typeface="Sitka Display" pitchFamily="2" charset="0"/>
              </a:rPr>
              <a:t>User interface: The system has a user interface that allows users to view attendance data, monitor attendance in real-time, and generate reports. </a:t>
            </a:r>
          </a:p>
          <a:p>
            <a:pPr algn="l">
              <a:buFont typeface="+mj-lt"/>
              <a:buAutoNum type="arabicPeriod"/>
            </a:pPr>
            <a:r>
              <a:rPr lang="en-US" sz="2200" b="0" i="0" dirty="0">
                <a:effectLst/>
                <a:latin typeface="Sitka Display" pitchFamily="2" charset="0"/>
              </a:rPr>
              <a:t>Real-time attendance monitoring: The system provides real-time attendance monitoring, allowing teachers or administrators to track attendance in real-time and take immediate action if necessary.</a:t>
            </a:r>
          </a:p>
          <a:p>
            <a:endParaRPr lang="en-US" dirty="0"/>
          </a:p>
        </p:txBody>
      </p:sp>
    </p:spTree>
    <p:extLst>
      <p:ext uri="{BB962C8B-B14F-4D97-AF65-F5344CB8AC3E}">
        <p14:creationId xmlns:p14="http://schemas.microsoft.com/office/powerpoint/2010/main" val="3858755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1751</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Angsana New</vt:lpstr>
      <vt:lpstr>Arial</vt:lpstr>
      <vt:lpstr>Calibri</vt:lpstr>
      <vt:lpstr>Calibri Light</vt:lpstr>
      <vt:lpstr>Sitka Banner</vt:lpstr>
      <vt:lpstr>Sitka Display</vt:lpstr>
      <vt:lpstr>Sitka Subheading Semibold</vt:lpstr>
      <vt:lpstr>Söhne Mono</vt:lpstr>
      <vt:lpstr>Times New Roman</vt:lpstr>
      <vt:lpstr>Office Theme</vt:lpstr>
      <vt:lpstr>“Face Recognition Attendance System”</vt:lpstr>
      <vt:lpstr>Abstract:</vt:lpstr>
      <vt:lpstr>Introduction:</vt:lpstr>
      <vt:lpstr>Literature survey:</vt:lpstr>
      <vt:lpstr>Need Of Work</vt:lpstr>
      <vt:lpstr>Problem Statement :</vt:lpstr>
      <vt:lpstr>PowerPoint Presentation</vt:lpstr>
      <vt:lpstr>Scope</vt:lpstr>
      <vt:lpstr>Proposed system:</vt:lpstr>
      <vt:lpstr>Gantt Chart</vt:lpstr>
      <vt:lpstr>Student Contribution</vt:lpstr>
      <vt:lpstr>PowerPoint Presentation</vt:lpstr>
      <vt:lpstr>PowerPoint Presentation</vt:lpstr>
      <vt:lpstr>Methodology:</vt:lpstr>
      <vt:lpstr>Result &amp; Discussion:</vt:lpstr>
      <vt:lpstr>PowerPoint Presentation</vt:lpstr>
      <vt:lpstr>PowerPoint Presentation</vt:lpstr>
      <vt:lpstr>Conclusion: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Microsoft account</dc:creator>
  <cp:lastModifiedBy>yash phuke</cp:lastModifiedBy>
  <cp:revision>47</cp:revision>
  <dcterms:created xsi:type="dcterms:W3CDTF">2022-08-03T09:08:17Z</dcterms:created>
  <dcterms:modified xsi:type="dcterms:W3CDTF">2023-05-03T04:20:57Z</dcterms:modified>
</cp:coreProperties>
</file>