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9" r:id="rId4"/>
    <p:sldId id="271" r:id="rId5"/>
    <p:sldId id="258" r:id="rId6"/>
    <p:sldId id="259" r:id="rId7"/>
    <p:sldId id="262" r:id="rId8"/>
    <p:sldId id="260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90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7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60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1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14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9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5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1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3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9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8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63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FE6D-DFC3-4006-9A7D-B724A50E5AE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19CAC4-5664-4B3E-9DA3-6E1555F0A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639D-63C7-A813-E646-0FF9B4F2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701" y="667163"/>
            <a:ext cx="10934299" cy="76700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CHARACTERISTICS OF IC’s: VOLTAGE &amp; CURRENT PARAMETER , NOISE IMMUNITY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2A9ED0-9492-1736-1D0F-A8CB27795A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02585" y="5267676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the guidance of : Prof. Yogesh Sharma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526240-FBB5-2AA9-A370-15F89C13E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42170"/>
              </p:ext>
            </p:extLst>
          </p:nvPr>
        </p:nvGraphicFramePr>
        <p:xfrm>
          <a:off x="2773145" y="292258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91228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20302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96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PRN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ANUSHKA BHAGWAT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22110043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1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ARYAN PANDITA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224004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22110146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YASHRAJ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224006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22110167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9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KAUSTUBH BHOSKAR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224007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22110970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40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F3B2-E1A3-937A-D4AC-2B5C936B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EQUATION OF NOISE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A69D-8D1E-5312-1E8D-6956BC7D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016" y="2296608"/>
            <a:ext cx="4323961" cy="3236942"/>
          </a:xfrm>
        </p:spPr>
        <p:txBody>
          <a:bodyPr/>
          <a:lstStyle/>
          <a:p>
            <a:r>
              <a:rPr lang="en-IN" dirty="0"/>
              <a:t>We can see the logic 1 range at input is bit greater than logic 1 range at output side</a:t>
            </a:r>
          </a:p>
          <a:p>
            <a:r>
              <a:rPr lang="en-IN" dirty="0"/>
              <a:t>And logic 0 range at input side is greater than logic – at 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8E305-1000-AEB5-2A1E-4C224DF2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5107755"/>
            <a:ext cx="3764028" cy="135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CF08B-730A-AE62-1BB0-1A2F37564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r="4766"/>
          <a:stretch/>
        </p:blipFill>
        <p:spPr>
          <a:xfrm>
            <a:off x="4990390" y="1905000"/>
            <a:ext cx="7068260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FD85-B4B7-879D-BACC-3239DE1B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9" y="2409824"/>
            <a:ext cx="6877051" cy="2200276"/>
          </a:xfrm>
        </p:spPr>
        <p:txBody>
          <a:bodyPr>
            <a:normAutofit/>
          </a:bodyPr>
          <a:lstStyle/>
          <a:p>
            <a:r>
              <a:rPr lang="en-IN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888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303-6DEB-D032-4BD7-C03980DB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INTRODUCTION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3D3B-92D4-F6C0-06B0-7D94D556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A group of compatible ICs with same logic levels and Supply Voltages fabricated for performing Various logical functions </a:t>
            </a:r>
            <a:r>
              <a:rPr lang="en-US" dirty="0" err="1"/>
              <a:t>refered</a:t>
            </a:r>
            <a:r>
              <a:rPr lang="en-US" dirty="0"/>
              <a:t> as a logic family.</a:t>
            </a:r>
            <a:r>
              <a:rPr lang="en-IN" dirty="0"/>
              <a:t> </a:t>
            </a:r>
          </a:p>
          <a:p>
            <a:r>
              <a:rPr lang="en-IN" dirty="0"/>
              <a:t>Logic gates are available in the form of integrated circuits(IC’s)</a:t>
            </a:r>
          </a:p>
          <a:p>
            <a:r>
              <a:rPr lang="en-IN" dirty="0"/>
              <a:t> As per the level of integration, the IC’s can accommodate more number of logic gates and digital functions.</a:t>
            </a:r>
          </a:p>
          <a:p>
            <a:r>
              <a:rPr lang="en-IN" dirty="0"/>
              <a:t> These forms are referred as logic family.</a:t>
            </a:r>
          </a:p>
        </p:txBody>
      </p:sp>
    </p:spTree>
    <p:extLst>
      <p:ext uri="{BB962C8B-B14F-4D97-AF65-F5344CB8AC3E}">
        <p14:creationId xmlns:p14="http://schemas.microsoft.com/office/powerpoint/2010/main" val="10707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1841-7F77-02A8-55C7-7D942511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1B16C-5081-5E80-F7F4-148F2B924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602" r="373" b="1"/>
          <a:stretch/>
        </p:blipFill>
        <p:spPr>
          <a:xfrm>
            <a:off x="2592925" y="818147"/>
            <a:ext cx="9015142" cy="46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04E69E-D4B6-97BF-CE9D-C1150A65E75A}"/>
              </a:ext>
            </a:extLst>
          </p:cNvPr>
          <p:cNvSpPr txBox="1"/>
          <p:nvPr/>
        </p:nvSpPr>
        <p:spPr>
          <a:xfrm>
            <a:off x="4639377" y="178741"/>
            <a:ext cx="490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Digital Logic Families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2DDC18-5E8F-954A-E368-8DE9A7FCABCA}"/>
              </a:ext>
            </a:extLst>
          </p:cNvPr>
          <p:cNvCxnSpPr>
            <a:cxnSpLocks/>
          </p:cNvCxnSpPr>
          <p:nvPr/>
        </p:nvCxnSpPr>
        <p:spPr>
          <a:xfrm>
            <a:off x="4232532" y="1307972"/>
            <a:ext cx="6078250" cy="1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EFF797-7C2D-6861-1B00-C9E5393526AA}"/>
              </a:ext>
            </a:extLst>
          </p:cNvPr>
          <p:cNvCxnSpPr>
            <a:cxnSpLocks/>
          </p:cNvCxnSpPr>
          <p:nvPr/>
        </p:nvCxnSpPr>
        <p:spPr>
          <a:xfrm>
            <a:off x="4232532" y="1322868"/>
            <a:ext cx="0" cy="36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A93EB2-7733-C045-EAC6-E9EAC3CC0EC7}"/>
              </a:ext>
            </a:extLst>
          </p:cNvPr>
          <p:cNvCxnSpPr>
            <a:cxnSpLocks/>
          </p:cNvCxnSpPr>
          <p:nvPr/>
        </p:nvCxnSpPr>
        <p:spPr>
          <a:xfrm>
            <a:off x="10309994" y="1322868"/>
            <a:ext cx="0" cy="36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649F70-9905-B23B-927F-A409A140ED80}"/>
              </a:ext>
            </a:extLst>
          </p:cNvPr>
          <p:cNvSpPr txBox="1"/>
          <p:nvPr/>
        </p:nvSpPr>
        <p:spPr>
          <a:xfrm>
            <a:off x="2769408" y="1656222"/>
            <a:ext cx="37788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Bipolar Logic Families</a:t>
            </a:r>
          </a:p>
          <a:p>
            <a:r>
              <a:rPr lang="en-IN" dirty="0"/>
              <a:t>[ It uses electrons &amp; holes as Charge carriers. ]</a:t>
            </a:r>
          </a:p>
          <a:p>
            <a:r>
              <a:rPr lang="en-IN" dirty="0"/>
              <a:t>-[ Resistor, transistor &amp; Diodes ]</a:t>
            </a:r>
          </a:p>
          <a:p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F9B633-423E-F73F-2741-80B97D5B68DD}"/>
              </a:ext>
            </a:extLst>
          </p:cNvPr>
          <p:cNvCxnSpPr>
            <a:cxnSpLocks/>
          </p:cNvCxnSpPr>
          <p:nvPr/>
        </p:nvCxnSpPr>
        <p:spPr>
          <a:xfrm>
            <a:off x="5371127" y="2749129"/>
            <a:ext cx="0" cy="373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3B62CB-0843-39C8-D497-2D7CD699DD2B}"/>
              </a:ext>
            </a:extLst>
          </p:cNvPr>
          <p:cNvCxnSpPr>
            <a:cxnSpLocks/>
          </p:cNvCxnSpPr>
          <p:nvPr/>
        </p:nvCxnSpPr>
        <p:spPr>
          <a:xfrm>
            <a:off x="3018403" y="3114123"/>
            <a:ext cx="4158342" cy="16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C3E73D-469F-D917-581E-0B5ABB8E6443}"/>
              </a:ext>
            </a:extLst>
          </p:cNvPr>
          <p:cNvCxnSpPr/>
          <p:nvPr/>
        </p:nvCxnSpPr>
        <p:spPr>
          <a:xfrm>
            <a:off x="3018403" y="3154400"/>
            <a:ext cx="0" cy="29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E9BB7-12B1-E343-934B-9588607C66DE}"/>
              </a:ext>
            </a:extLst>
          </p:cNvPr>
          <p:cNvCxnSpPr>
            <a:cxnSpLocks/>
          </p:cNvCxnSpPr>
          <p:nvPr/>
        </p:nvCxnSpPr>
        <p:spPr>
          <a:xfrm>
            <a:off x="7198515" y="3164327"/>
            <a:ext cx="0" cy="29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323836-5335-BF52-E2C1-64E8D3A3EC3F}"/>
              </a:ext>
            </a:extLst>
          </p:cNvPr>
          <p:cNvSpPr txBox="1"/>
          <p:nvPr/>
        </p:nvSpPr>
        <p:spPr>
          <a:xfrm>
            <a:off x="2372679" y="3405794"/>
            <a:ext cx="2266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Saturated</a:t>
            </a:r>
          </a:p>
          <a:p>
            <a:r>
              <a:rPr lang="en-IN" dirty="0"/>
              <a:t>[device will be ON (saturated region) or OFF(cutoff region)]</a:t>
            </a:r>
          </a:p>
          <a:p>
            <a:endParaRPr lang="en-IN" dirty="0"/>
          </a:p>
          <a:p>
            <a:r>
              <a:rPr lang="en-IN" dirty="0"/>
              <a:t>Ex. RTL,DTL,DCTL,IIL,HTL,TTL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1B5546-498B-24BB-5F7D-A7F431686E4D}"/>
              </a:ext>
            </a:extLst>
          </p:cNvPr>
          <p:cNvSpPr txBox="1"/>
          <p:nvPr/>
        </p:nvSpPr>
        <p:spPr>
          <a:xfrm>
            <a:off x="5634083" y="3529321"/>
            <a:ext cx="3128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Non-Saturated</a:t>
            </a:r>
          </a:p>
          <a:p>
            <a:r>
              <a:rPr lang="en-IN" dirty="0"/>
              <a:t>[ devices will be used in active region. ] </a:t>
            </a:r>
          </a:p>
          <a:p>
            <a:endParaRPr lang="en-IN" dirty="0"/>
          </a:p>
          <a:p>
            <a:r>
              <a:rPr lang="en-IN" dirty="0"/>
              <a:t>Ex. Schott Key TTL, ECL.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F7493-A41A-A8F6-A5FF-DA91B16EEB63}"/>
              </a:ext>
            </a:extLst>
          </p:cNvPr>
          <p:cNvSpPr txBox="1"/>
          <p:nvPr/>
        </p:nvSpPr>
        <p:spPr>
          <a:xfrm>
            <a:off x="8034981" y="1622033"/>
            <a:ext cx="312886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Unipolar Logic Families</a:t>
            </a:r>
          </a:p>
          <a:p>
            <a:r>
              <a:rPr lang="en-IN" dirty="0"/>
              <a:t>[ H uses One type Charge Carrier electrons or holes. ]</a:t>
            </a:r>
          </a:p>
          <a:p>
            <a:r>
              <a:rPr lang="en-IN" dirty="0"/>
              <a:t>-[MOS]</a:t>
            </a:r>
          </a:p>
          <a:p>
            <a:r>
              <a:rPr lang="en-IN" dirty="0"/>
              <a:t>-PMOS,NMOS,CMOS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C108D4-5420-DA61-8704-22CC9A390113}"/>
              </a:ext>
            </a:extLst>
          </p:cNvPr>
          <p:cNvCxnSpPr>
            <a:stCxn id="3" idx="2"/>
          </p:cNvCxnSpPr>
          <p:nvPr/>
        </p:nvCxnSpPr>
        <p:spPr>
          <a:xfrm>
            <a:off x="7092108" y="825072"/>
            <a:ext cx="0" cy="46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7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B1BE-092A-C462-52DB-3415205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CHARACTERISTICS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6370-CC61-E84E-F568-5FEEF261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15796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As per the level of integration, the IC’s can accommodate more number of logic gates and digital functions</a:t>
            </a:r>
          </a:p>
          <a:p>
            <a:endParaRPr lang="en-IN" dirty="0"/>
          </a:p>
          <a:p>
            <a:r>
              <a:rPr lang="en-IN" dirty="0"/>
              <a:t>The following are the characteristics of the Digital IC’s: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Speed of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Power Dissipation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Figure of Merit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Fanout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u="sng" dirty="0"/>
              <a:t>Current and Voltage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u="sng" dirty="0"/>
              <a:t>Noise immunity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Operating Temperature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Flexibility Available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85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9361-00CF-6C69-0DCB-403889FE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VOLTAGE</a:t>
            </a:r>
            <a:r>
              <a:rPr lang="en-IN" dirty="0"/>
              <a:t> </a:t>
            </a:r>
            <a:r>
              <a:rPr lang="en-IN" b="1" u="sng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BD18-658B-6FB0-7492-C45BE06F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9923"/>
            <a:ext cx="8915400" cy="49858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	</a:t>
            </a:r>
            <a:r>
              <a:rPr lang="en-IN" b="1" dirty="0"/>
              <a:t>OUTPUT VOL.</a:t>
            </a:r>
            <a:r>
              <a:rPr lang="en-IN" dirty="0"/>
              <a:t>  v/s  </a:t>
            </a:r>
            <a:r>
              <a:rPr lang="en-IN" b="1" dirty="0"/>
              <a:t>TIME                                        INPUT VOL.</a:t>
            </a:r>
            <a:r>
              <a:rPr lang="en-IN" dirty="0"/>
              <a:t>  v/s  </a:t>
            </a:r>
            <a:r>
              <a:rPr lang="en-IN" b="1" dirty="0"/>
              <a:t>TIME     </a:t>
            </a:r>
          </a:p>
          <a:p>
            <a:pPr marL="0" indent="0">
              <a:buNone/>
            </a:pPr>
            <a:r>
              <a:rPr lang="en-IN" b="1" dirty="0"/>
              <a:t>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57213-945B-6F57-53F2-40A25F76656C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7046912" y="1799923"/>
            <a:ext cx="0" cy="498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997BDB-0D9F-176E-BAF7-5677177B73D9}"/>
              </a:ext>
            </a:extLst>
          </p:cNvPr>
          <p:cNvCxnSpPr/>
          <p:nvPr/>
        </p:nvCxnSpPr>
        <p:spPr>
          <a:xfrm>
            <a:off x="2704699" y="2156059"/>
            <a:ext cx="835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C6E6C1-AB76-65A4-79CD-D5562B72D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942" y="2407119"/>
            <a:ext cx="3231641" cy="2531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4FC53-156A-4F83-75FD-22A470426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11" y="2500027"/>
            <a:ext cx="3486836" cy="2466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8299-064D-B75F-A017-70B77D2E4354}"/>
              </a:ext>
            </a:extLst>
          </p:cNvPr>
          <p:cNvSpPr txBox="1"/>
          <p:nvPr/>
        </p:nvSpPr>
        <p:spPr>
          <a:xfrm>
            <a:off x="2589212" y="5293895"/>
            <a:ext cx="384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V(oh): min o/p voltage for      				logic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V(</a:t>
            </a:r>
            <a:r>
              <a:rPr lang="en-IN" dirty="0" err="1"/>
              <a:t>ol</a:t>
            </a:r>
            <a:r>
              <a:rPr lang="en-IN" dirty="0"/>
              <a:t>): max o/p voltage for 				logic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FAC57-C276-D20D-57AA-9CC289EFF79E}"/>
              </a:ext>
            </a:extLst>
          </p:cNvPr>
          <p:cNvSpPr txBox="1"/>
          <p:nvPr/>
        </p:nvSpPr>
        <p:spPr>
          <a:xfrm>
            <a:off x="7448366" y="5184936"/>
            <a:ext cx="384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V(</a:t>
            </a:r>
            <a:r>
              <a:rPr lang="en-IN" dirty="0" err="1"/>
              <a:t>ih</a:t>
            </a:r>
            <a:r>
              <a:rPr lang="en-IN" dirty="0"/>
              <a:t>): min o/p voltage for      				logic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V(il): max o/p voltage for 				logic 0</a:t>
            </a:r>
          </a:p>
        </p:txBody>
      </p:sp>
    </p:spTree>
    <p:extLst>
      <p:ext uri="{BB962C8B-B14F-4D97-AF65-F5344CB8AC3E}">
        <p14:creationId xmlns:p14="http://schemas.microsoft.com/office/powerpoint/2010/main" val="10430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9361-00CF-6C69-0DCB-403889FE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CURRENT</a:t>
            </a:r>
            <a:r>
              <a:rPr lang="en-IN" dirty="0"/>
              <a:t> </a:t>
            </a:r>
            <a:r>
              <a:rPr lang="en-IN" b="1" u="sng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BD18-658B-6FB0-7492-C45BE06F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9923"/>
            <a:ext cx="8915400" cy="49858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	</a:t>
            </a:r>
            <a:r>
              <a:rPr lang="en-IN" b="1" dirty="0"/>
              <a:t>OUTPUT CURRENT.</a:t>
            </a:r>
            <a:r>
              <a:rPr lang="en-IN" dirty="0"/>
              <a:t>  v/s  </a:t>
            </a:r>
            <a:r>
              <a:rPr lang="en-IN" b="1" dirty="0"/>
              <a:t>TIME                                INPUT CURRENT.</a:t>
            </a:r>
            <a:r>
              <a:rPr lang="en-IN" dirty="0"/>
              <a:t>  v/s  </a:t>
            </a:r>
            <a:r>
              <a:rPr lang="en-IN" b="1" dirty="0"/>
              <a:t>TIME     </a:t>
            </a:r>
          </a:p>
          <a:p>
            <a:pPr marL="0" indent="0">
              <a:buNone/>
            </a:pPr>
            <a:r>
              <a:rPr lang="en-IN" b="1" dirty="0"/>
              <a:t>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57213-945B-6F57-53F2-40A25F76656C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7046912" y="1799923"/>
            <a:ext cx="0" cy="498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997BDB-0D9F-176E-BAF7-5677177B73D9}"/>
              </a:ext>
            </a:extLst>
          </p:cNvPr>
          <p:cNvCxnSpPr/>
          <p:nvPr/>
        </p:nvCxnSpPr>
        <p:spPr>
          <a:xfrm>
            <a:off x="2704699" y="2156059"/>
            <a:ext cx="835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632CFD8-EF9C-A0BD-4AA3-E1D3C2A97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69" y="2640698"/>
            <a:ext cx="3414706" cy="2162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844A3-7C14-7B44-4E9E-730B4CB5A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20" y="2640697"/>
            <a:ext cx="3387654" cy="2162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03E9AE-302D-4D6A-DCD7-7DCF8C9DEB56}"/>
              </a:ext>
            </a:extLst>
          </p:cNvPr>
          <p:cNvSpPr txBox="1"/>
          <p:nvPr/>
        </p:nvSpPr>
        <p:spPr>
          <a:xfrm>
            <a:off x="2761494" y="5074993"/>
            <a:ext cx="384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I(oh): high level output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I(</a:t>
            </a:r>
            <a:r>
              <a:rPr lang="en-IN" dirty="0" err="1"/>
              <a:t>ol</a:t>
            </a:r>
            <a:r>
              <a:rPr lang="en-IN" dirty="0"/>
              <a:t>): low level output current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37832-D33E-428D-3C66-3CB4618D8A88}"/>
              </a:ext>
            </a:extLst>
          </p:cNvPr>
          <p:cNvSpPr txBox="1"/>
          <p:nvPr/>
        </p:nvSpPr>
        <p:spPr>
          <a:xfrm>
            <a:off x="7353434" y="5074992"/>
            <a:ext cx="384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I(oh): high level input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I(</a:t>
            </a:r>
            <a:r>
              <a:rPr lang="en-IN" dirty="0" err="1"/>
              <a:t>ol</a:t>
            </a:r>
            <a:r>
              <a:rPr lang="en-IN" dirty="0"/>
              <a:t>): low level input current </a:t>
            </a:r>
          </a:p>
        </p:txBody>
      </p:sp>
    </p:spTree>
    <p:extLst>
      <p:ext uri="{BB962C8B-B14F-4D97-AF65-F5344CB8AC3E}">
        <p14:creationId xmlns:p14="http://schemas.microsoft.com/office/powerpoint/2010/main" val="111711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A020-B936-25F6-1253-9958ADA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EXAMPLE</a:t>
            </a:r>
            <a:r>
              <a:rPr lang="en-IN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8CF8B-FC4A-9AE5-7C78-7DFE22BAD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81" y="1733162"/>
            <a:ext cx="5710493" cy="2076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2A34-98FD-404C-B541-C3A32BA58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81" y="4270922"/>
            <a:ext cx="5710492" cy="2089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4ED13F-7FB8-4308-13F4-BAB6E83CD839}"/>
              </a:ext>
            </a:extLst>
          </p:cNvPr>
          <p:cNvSpPr txBox="1"/>
          <p:nvPr/>
        </p:nvSpPr>
        <p:spPr>
          <a:xfrm>
            <a:off x="8595360" y="1905000"/>
            <a:ext cx="32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When the input is 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0A4F1-340E-244E-9AB2-F24D2929A164}"/>
              </a:ext>
            </a:extLst>
          </p:cNvPr>
          <p:cNvSpPr txBox="1"/>
          <p:nvPr/>
        </p:nvSpPr>
        <p:spPr>
          <a:xfrm>
            <a:off x="8595359" y="4839101"/>
            <a:ext cx="32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When the input is High</a:t>
            </a:r>
          </a:p>
        </p:txBody>
      </p:sp>
    </p:spTree>
    <p:extLst>
      <p:ext uri="{BB962C8B-B14F-4D97-AF65-F5344CB8AC3E}">
        <p14:creationId xmlns:p14="http://schemas.microsoft.com/office/powerpoint/2010/main" val="253558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D5CA-3A71-5162-9DBD-DD03FF0C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BASIC OF NOISE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4C67-D03A-F02B-7EFD-B0FC427A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explains, up to what extent, </a:t>
            </a:r>
            <a:r>
              <a:rPr lang="en-IN" dirty="0" err="1"/>
              <a:t>Ic</a:t>
            </a:r>
            <a:r>
              <a:rPr lang="en-IN" dirty="0"/>
              <a:t> allows noise in the transmission of logic ‘0’ and logic ‘1’.</a:t>
            </a:r>
          </a:p>
          <a:p>
            <a:r>
              <a:rPr lang="en-IN" dirty="0"/>
              <a:t>In digital Integrated circuits, we don’t receive only two voltages(one for logic ‘0’ and another for logic ‘1’.</a:t>
            </a:r>
          </a:p>
          <a:p>
            <a:r>
              <a:rPr lang="en-IN" dirty="0"/>
              <a:t>Here we receive a range of voltages and we identify logic ‘0’ or ‘1’ based on it.</a:t>
            </a:r>
          </a:p>
          <a:p>
            <a:r>
              <a:rPr lang="en-IN" dirty="0"/>
              <a:t>Received voltage range widens based on noise in the circuit so, for errorless transmission, a noise margin is required.</a:t>
            </a:r>
          </a:p>
          <a:p>
            <a:r>
              <a:rPr lang="en-IN" dirty="0"/>
              <a:t>Noise immunity is the maximum noise that can be tolerated by the circuit</a:t>
            </a:r>
          </a:p>
        </p:txBody>
      </p:sp>
    </p:spTree>
    <p:extLst>
      <p:ext uri="{BB962C8B-B14F-4D97-AF65-F5344CB8AC3E}">
        <p14:creationId xmlns:p14="http://schemas.microsoft.com/office/powerpoint/2010/main" val="37121402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</TotalTime>
  <Words>576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CHARACTERISTICS OF IC’s: VOLTAGE &amp; CURRENT PARAMETER , NOISE IMMUNITY</vt:lpstr>
      <vt:lpstr>INTRODUCTION:</vt:lpstr>
      <vt:lpstr>PowerPoint Presentation</vt:lpstr>
      <vt:lpstr>PowerPoint Presentation</vt:lpstr>
      <vt:lpstr>CHARACTERISTICS:</vt:lpstr>
      <vt:lpstr>VOLTAGE PARAMETERS</vt:lpstr>
      <vt:lpstr>CURRENT PARAMETERS</vt:lpstr>
      <vt:lpstr>EXAMPLE:</vt:lpstr>
      <vt:lpstr>BASIC OF NOISE MARGIN</vt:lpstr>
      <vt:lpstr>EQUATION OF NOISE MARGIN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 Aware</dc:creator>
  <cp:lastModifiedBy>Yashraj Aware</cp:lastModifiedBy>
  <cp:revision>5</cp:revision>
  <dcterms:created xsi:type="dcterms:W3CDTF">2022-11-27T13:47:23Z</dcterms:created>
  <dcterms:modified xsi:type="dcterms:W3CDTF">2022-11-28T08:15:31Z</dcterms:modified>
</cp:coreProperties>
</file>