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6" r:id="rId4"/>
    <p:sldId id="265" r:id="rId5"/>
    <p:sldId id="268" r:id="rId6"/>
    <p:sldId id="269" r:id="rId7"/>
    <p:sldId id="270" r:id="rId8"/>
    <p:sldId id="271" r:id="rId9"/>
    <p:sldId id="27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7313A9-6908-4AA4-B647-5194A7EBC1D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233603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420994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2235372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049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1279828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7313A9-6908-4AA4-B647-5194A7EBC1D1}"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1758649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7313A9-6908-4AA4-B647-5194A7EBC1D1}"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2517578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313A9-6908-4AA4-B647-5194A7EBC1D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27814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313A9-6908-4AA4-B647-5194A7EBC1D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81325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313A9-6908-4AA4-B647-5194A7EBC1D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35290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313A9-6908-4AA4-B647-5194A7EBC1D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62059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20980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313A9-6908-4AA4-B647-5194A7EBC1D1}"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101850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7313A9-6908-4AA4-B647-5194A7EBC1D1}"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145584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313A9-6908-4AA4-B647-5194A7EBC1D1}"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195931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294792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313A9-6908-4AA4-B647-5194A7EBC1D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A79C-DE4D-4643-A3CA-797E2D77BE3C}" type="slidenum">
              <a:rPr lang="en-IN" smtClean="0"/>
              <a:t>‹#›</a:t>
            </a:fld>
            <a:endParaRPr lang="en-IN"/>
          </a:p>
        </p:txBody>
      </p:sp>
    </p:spTree>
    <p:extLst>
      <p:ext uri="{BB962C8B-B14F-4D97-AF65-F5344CB8AC3E}">
        <p14:creationId xmlns:p14="http://schemas.microsoft.com/office/powerpoint/2010/main" val="417487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C7313A9-6908-4AA4-B647-5194A7EBC1D1}" type="datetimeFigureOut">
              <a:rPr lang="en-IN" smtClean="0"/>
              <a:t>01-12-2022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38A79C-DE4D-4643-A3CA-797E2D77BE3C}" type="slidenum">
              <a:rPr lang="en-IN" smtClean="0"/>
              <a:t>‹#›</a:t>
            </a:fld>
            <a:endParaRPr lang="en-IN"/>
          </a:p>
        </p:txBody>
      </p:sp>
    </p:spTree>
    <p:extLst>
      <p:ext uri="{BB962C8B-B14F-4D97-AF65-F5344CB8AC3E}">
        <p14:creationId xmlns:p14="http://schemas.microsoft.com/office/powerpoint/2010/main" val="393583044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1BAC-0972-1910-BAA9-FE85DB4DBD41}"/>
              </a:ext>
            </a:extLst>
          </p:cNvPr>
          <p:cNvSpPr>
            <a:spLocks noGrp="1"/>
          </p:cNvSpPr>
          <p:nvPr>
            <p:ph type="ctrTitle"/>
          </p:nvPr>
        </p:nvSpPr>
        <p:spPr>
          <a:xfrm>
            <a:off x="1967139" y="711200"/>
            <a:ext cx="8033204" cy="1204687"/>
          </a:xfrm>
        </p:spPr>
        <p:txBody>
          <a:bodyPr>
            <a:normAutofit fontScale="90000"/>
          </a:bodyPr>
          <a:lstStyle/>
          <a:p>
            <a:r>
              <a:rPr lang="en-US" dirty="0"/>
              <a:t>LIGHT AUTOMATION USING PIR SENSORS</a:t>
            </a:r>
            <a:endParaRPr lang="en-IN" dirty="0"/>
          </a:p>
        </p:txBody>
      </p:sp>
      <p:sp>
        <p:nvSpPr>
          <p:cNvPr id="3" name="Subtitle 2">
            <a:extLst>
              <a:ext uri="{FF2B5EF4-FFF2-40B4-BE49-F238E27FC236}">
                <a16:creationId xmlns:a16="http://schemas.microsoft.com/office/drawing/2014/main" id="{0219BCF0-3C68-1945-1C8A-8E67A5B7786A}"/>
              </a:ext>
            </a:extLst>
          </p:cNvPr>
          <p:cNvSpPr>
            <a:spLocks noGrp="1"/>
          </p:cNvSpPr>
          <p:nvPr>
            <p:ph type="subTitle" idx="1"/>
          </p:nvPr>
        </p:nvSpPr>
        <p:spPr>
          <a:xfrm>
            <a:off x="1620383" y="2488009"/>
            <a:ext cx="9444719" cy="665162"/>
          </a:xfrm>
        </p:spPr>
        <p:txBody>
          <a:bodyPr>
            <a:normAutofit/>
          </a:bodyPr>
          <a:lstStyle/>
          <a:p>
            <a:pPr algn="l"/>
            <a:r>
              <a:rPr lang="en-IN" sz="2800" b="0" i="0" u="none" strike="noStrike" baseline="0" dirty="0">
                <a:latin typeface="Times New Roman" panose="02020603050405020304" pitchFamily="18" charset="0"/>
              </a:rPr>
              <a:t>Group Members :</a:t>
            </a:r>
          </a:p>
          <a:p>
            <a:pPr algn="l"/>
            <a:endParaRPr lang="en-IN" dirty="0"/>
          </a:p>
        </p:txBody>
      </p:sp>
      <p:graphicFrame>
        <p:nvGraphicFramePr>
          <p:cNvPr id="4" name="Table 4">
            <a:extLst>
              <a:ext uri="{FF2B5EF4-FFF2-40B4-BE49-F238E27FC236}">
                <a16:creationId xmlns:a16="http://schemas.microsoft.com/office/drawing/2014/main" id="{9206A563-EB73-FE17-684F-437C9FAB3331}"/>
              </a:ext>
            </a:extLst>
          </p:cNvPr>
          <p:cNvGraphicFramePr>
            <a:graphicFrameLocks noGrp="1"/>
          </p:cNvGraphicFramePr>
          <p:nvPr>
            <p:extLst>
              <p:ext uri="{D42A27DB-BD31-4B8C-83A1-F6EECF244321}">
                <p14:modId xmlns:p14="http://schemas.microsoft.com/office/powerpoint/2010/main" val="2166557392"/>
              </p:ext>
            </p:extLst>
          </p:nvPr>
        </p:nvGraphicFramePr>
        <p:xfrm>
          <a:off x="1620383" y="3580150"/>
          <a:ext cx="8951234" cy="2503598"/>
        </p:xfrm>
        <a:graphic>
          <a:graphicData uri="http://schemas.openxmlformats.org/drawingml/2006/table">
            <a:tbl>
              <a:tblPr firstRow="1" bandRow="1">
                <a:tableStyleId>{5C22544A-7EE6-4342-B048-85BDC9FD1C3A}</a:tableStyleId>
              </a:tblPr>
              <a:tblGrid>
                <a:gridCol w="4475617">
                  <a:extLst>
                    <a:ext uri="{9D8B030D-6E8A-4147-A177-3AD203B41FA5}">
                      <a16:colId xmlns:a16="http://schemas.microsoft.com/office/drawing/2014/main" val="4074098186"/>
                    </a:ext>
                  </a:extLst>
                </a:gridCol>
                <a:gridCol w="4475617">
                  <a:extLst>
                    <a:ext uri="{9D8B030D-6E8A-4147-A177-3AD203B41FA5}">
                      <a16:colId xmlns:a16="http://schemas.microsoft.com/office/drawing/2014/main" val="909501895"/>
                    </a:ext>
                  </a:extLst>
                </a:gridCol>
              </a:tblGrid>
              <a:tr h="498285">
                <a:tc>
                  <a:txBody>
                    <a:bodyPr/>
                    <a:lstStyle/>
                    <a:p>
                      <a:pPr algn="l"/>
                      <a:r>
                        <a:rPr lang="en-US" sz="1800" b="0" i="0" u="none" strike="noStrike" baseline="0" dirty="0">
                          <a:latin typeface="Times New Roman" panose="02020603050405020304" pitchFamily="18" charset="0"/>
                        </a:rPr>
                        <a:t>N</a:t>
                      </a:r>
                      <a:r>
                        <a:rPr lang="en-IN" sz="1800" b="0" i="0" u="none" strike="noStrike" baseline="0" dirty="0" err="1">
                          <a:latin typeface="Times New Roman" panose="02020603050405020304" pitchFamily="18" charset="0"/>
                        </a:rPr>
                        <a:t>ame</a:t>
                      </a:r>
                      <a:endParaRPr lang="en-IN" sz="1800" b="0" i="0" u="none" strike="noStrike" baseline="0" dirty="0">
                        <a:latin typeface="Times New Roman" panose="02020603050405020304" pitchFamily="18" charset="0"/>
                      </a:endParaRPr>
                    </a:p>
                  </a:txBody>
                  <a:tcPr/>
                </a:tc>
                <a:tc>
                  <a:txBody>
                    <a:bodyPr/>
                    <a:lstStyle/>
                    <a:p>
                      <a:r>
                        <a:rPr lang="en-US" dirty="0"/>
                        <a:t>Roll no.</a:t>
                      </a:r>
                      <a:endParaRPr lang="en-IN" dirty="0"/>
                    </a:p>
                  </a:txBody>
                  <a:tcPr/>
                </a:tc>
                <a:extLst>
                  <a:ext uri="{0D108BD9-81ED-4DB2-BD59-A6C34878D82A}">
                    <a16:rowId xmlns:a16="http://schemas.microsoft.com/office/drawing/2014/main" val="2636415980"/>
                  </a:ext>
                </a:extLst>
              </a:tr>
              <a:tr h="510458">
                <a:tc>
                  <a:txBody>
                    <a:bodyPr/>
                    <a:lstStyle/>
                    <a:p>
                      <a:r>
                        <a:rPr lang="en-US" dirty="0"/>
                        <a:t>Anushka Bhagwat</a:t>
                      </a:r>
                      <a:endParaRPr lang="en-IN" dirty="0"/>
                    </a:p>
                  </a:txBody>
                  <a:tcPr/>
                </a:tc>
                <a:tc>
                  <a:txBody>
                    <a:bodyPr/>
                    <a:lstStyle/>
                    <a:p>
                      <a:r>
                        <a:rPr lang="en-US" dirty="0"/>
                        <a:t>224001</a:t>
                      </a:r>
                      <a:endParaRPr lang="en-IN" dirty="0"/>
                    </a:p>
                  </a:txBody>
                  <a:tcPr/>
                </a:tc>
                <a:extLst>
                  <a:ext uri="{0D108BD9-81ED-4DB2-BD59-A6C34878D82A}">
                    <a16:rowId xmlns:a16="http://schemas.microsoft.com/office/drawing/2014/main" val="4170880417"/>
                  </a:ext>
                </a:extLst>
              </a:tr>
              <a:tr h="498285">
                <a:tc>
                  <a:txBody>
                    <a:bodyPr/>
                    <a:lstStyle/>
                    <a:p>
                      <a:r>
                        <a:rPr lang="en-US" dirty="0"/>
                        <a:t>Aryan Pandita</a:t>
                      </a:r>
                      <a:endParaRPr lang="en-IN" dirty="0"/>
                    </a:p>
                  </a:txBody>
                  <a:tcPr/>
                </a:tc>
                <a:tc>
                  <a:txBody>
                    <a:bodyPr/>
                    <a:lstStyle/>
                    <a:p>
                      <a:r>
                        <a:rPr lang="en-US" dirty="0"/>
                        <a:t>224004</a:t>
                      </a:r>
                      <a:endParaRPr lang="en-IN" dirty="0"/>
                    </a:p>
                  </a:txBody>
                  <a:tcPr/>
                </a:tc>
                <a:extLst>
                  <a:ext uri="{0D108BD9-81ED-4DB2-BD59-A6C34878D82A}">
                    <a16:rowId xmlns:a16="http://schemas.microsoft.com/office/drawing/2014/main" val="1158606283"/>
                  </a:ext>
                </a:extLst>
              </a:tr>
              <a:tr h="498285">
                <a:tc>
                  <a:txBody>
                    <a:bodyPr/>
                    <a:lstStyle/>
                    <a:p>
                      <a:r>
                        <a:rPr lang="en-US" dirty="0"/>
                        <a:t>Yashraj Aware</a:t>
                      </a:r>
                      <a:endParaRPr lang="en-IN" dirty="0"/>
                    </a:p>
                  </a:txBody>
                  <a:tcPr/>
                </a:tc>
                <a:tc>
                  <a:txBody>
                    <a:bodyPr/>
                    <a:lstStyle/>
                    <a:p>
                      <a:r>
                        <a:rPr lang="en-US" dirty="0"/>
                        <a:t>224006</a:t>
                      </a:r>
                      <a:endParaRPr lang="en-IN" dirty="0"/>
                    </a:p>
                  </a:txBody>
                  <a:tcPr/>
                </a:tc>
                <a:extLst>
                  <a:ext uri="{0D108BD9-81ED-4DB2-BD59-A6C34878D82A}">
                    <a16:rowId xmlns:a16="http://schemas.microsoft.com/office/drawing/2014/main" val="2359989225"/>
                  </a:ext>
                </a:extLst>
              </a:tr>
              <a:tr h="498285">
                <a:tc>
                  <a:txBody>
                    <a:bodyPr/>
                    <a:lstStyle/>
                    <a:p>
                      <a:r>
                        <a:rPr lang="en-US" dirty="0"/>
                        <a:t>Kaustubh </a:t>
                      </a:r>
                      <a:r>
                        <a:rPr lang="en-US" dirty="0" err="1"/>
                        <a:t>Bhoskar</a:t>
                      </a:r>
                      <a:endParaRPr lang="en-IN" dirty="0"/>
                    </a:p>
                  </a:txBody>
                  <a:tcPr/>
                </a:tc>
                <a:tc>
                  <a:txBody>
                    <a:bodyPr/>
                    <a:lstStyle/>
                    <a:p>
                      <a:r>
                        <a:rPr lang="en-US" dirty="0"/>
                        <a:t>224007</a:t>
                      </a:r>
                      <a:endParaRPr lang="en-IN" dirty="0"/>
                    </a:p>
                  </a:txBody>
                  <a:tcPr/>
                </a:tc>
                <a:extLst>
                  <a:ext uri="{0D108BD9-81ED-4DB2-BD59-A6C34878D82A}">
                    <a16:rowId xmlns:a16="http://schemas.microsoft.com/office/drawing/2014/main" val="2686958051"/>
                  </a:ext>
                </a:extLst>
              </a:tr>
            </a:tbl>
          </a:graphicData>
        </a:graphic>
      </p:graphicFrame>
    </p:spTree>
    <p:extLst>
      <p:ext uri="{BB962C8B-B14F-4D97-AF65-F5344CB8AC3E}">
        <p14:creationId xmlns:p14="http://schemas.microsoft.com/office/powerpoint/2010/main" val="2741317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2B060-8BCD-6663-94F5-CF5FA0C29CE5}"/>
              </a:ext>
            </a:extLst>
          </p:cNvPr>
          <p:cNvSpPr txBox="1"/>
          <p:nvPr/>
        </p:nvSpPr>
        <p:spPr>
          <a:xfrm>
            <a:off x="4328886" y="2699657"/>
            <a:ext cx="3534227"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275301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6450-6173-1FEA-B802-66CC21D07998}"/>
              </a:ext>
            </a:extLst>
          </p:cNvPr>
          <p:cNvSpPr>
            <a:spLocks noGrp="1"/>
          </p:cNvSpPr>
          <p:nvPr>
            <p:ph type="title"/>
          </p:nvPr>
        </p:nvSpPr>
        <p:spPr/>
        <p:txBody>
          <a:bodyPr/>
          <a:lstStyle/>
          <a:p>
            <a:r>
              <a:rPr lang="en-IN" dirty="0"/>
              <a:t>CONTENTS</a:t>
            </a:r>
          </a:p>
        </p:txBody>
      </p:sp>
      <p:sp>
        <p:nvSpPr>
          <p:cNvPr id="3" name="TextBox 2">
            <a:extLst>
              <a:ext uri="{FF2B5EF4-FFF2-40B4-BE49-F238E27FC236}">
                <a16:creationId xmlns:a16="http://schemas.microsoft.com/office/drawing/2014/main" id="{C0C64535-F762-0065-9B3C-66E4E9361EE2}"/>
              </a:ext>
            </a:extLst>
          </p:cNvPr>
          <p:cNvSpPr txBox="1"/>
          <p:nvPr/>
        </p:nvSpPr>
        <p:spPr>
          <a:xfrm>
            <a:off x="721895" y="1790299"/>
            <a:ext cx="9153625" cy="4247317"/>
          </a:xfrm>
          <a:prstGeom prst="rect">
            <a:avLst/>
          </a:prstGeom>
          <a:noFill/>
        </p:spPr>
        <p:txBody>
          <a:bodyPr wrap="square" rtlCol="0">
            <a:spAutoFit/>
          </a:bodyPr>
          <a:lstStyle/>
          <a:p>
            <a:pPr marL="285750" indent="-285750">
              <a:buFont typeface="Arial" panose="020B0604020202020204" pitchFamily="34" charset="0"/>
              <a:buChar char="•"/>
            </a:pPr>
            <a:r>
              <a:rPr lang="en-IN" dirty="0"/>
              <a:t> INTRODUCTION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HARDWARE COMPONENTS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CIRCUIT DIAGRAM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PSEUDO CODE &amp; FLOWCHART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MODEL AND EXPERIMENTAL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FUTURE ASPECTS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REFERENCES</a:t>
            </a:r>
          </a:p>
        </p:txBody>
      </p:sp>
    </p:spTree>
    <p:extLst>
      <p:ext uri="{BB962C8B-B14F-4D97-AF65-F5344CB8AC3E}">
        <p14:creationId xmlns:p14="http://schemas.microsoft.com/office/powerpoint/2010/main" val="101861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46DA-A564-9A0C-0CBA-C1E94A542E45}"/>
              </a:ext>
            </a:extLst>
          </p:cNvPr>
          <p:cNvSpPr>
            <a:spLocks noGrp="1"/>
          </p:cNvSpPr>
          <p:nvPr>
            <p:ph type="title"/>
          </p:nvPr>
        </p:nvSpPr>
        <p:spPr/>
        <p:txBody>
          <a:bodyPr/>
          <a:lstStyle/>
          <a:p>
            <a:r>
              <a:rPr lang="en-IN" dirty="0"/>
              <a:t>INTRODUCTION</a:t>
            </a:r>
          </a:p>
        </p:txBody>
      </p:sp>
      <p:sp>
        <p:nvSpPr>
          <p:cNvPr id="3" name="TextBox 2">
            <a:extLst>
              <a:ext uri="{FF2B5EF4-FFF2-40B4-BE49-F238E27FC236}">
                <a16:creationId xmlns:a16="http://schemas.microsoft.com/office/drawing/2014/main" id="{DB771220-E78E-BE36-FBE6-9F43E510054C}"/>
              </a:ext>
            </a:extLst>
          </p:cNvPr>
          <p:cNvSpPr txBox="1"/>
          <p:nvPr/>
        </p:nvSpPr>
        <p:spPr>
          <a:xfrm>
            <a:off x="789272" y="2261937"/>
            <a:ext cx="921137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sz="1800" dirty="0">
                <a:effectLst/>
                <a:latin typeface="Times New Roman" panose="02020603050405020304" pitchFamily="18" charset="0"/>
                <a:ea typeface="Times New Roman" panose="02020603050405020304" pitchFamily="18" charset="0"/>
              </a:rPr>
              <a:t>Many electrical devices are used in colleges, schools and home etc. Lot of electricity is consumed while using these devices which can be reduced by using certain electronic devices</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 Due to the human err and negligence the electrical </a:t>
            </a:r>
            <a:r>
              <a:rPr lang="en-US" dirty="0" err="1">
                <a:latin typeface="Times New Roman" panose="02020603050405020304" pitchFamily="18" charset="0"/>
              </a:rPr>
              <a:t>comsumption</a:t>
            </a:r>
            <a:r>
              <a:rPr lang="en-US" dirty="0">
                <a:latin typeface="Times New Roman" panose="02020603050405020304" pitchFamily="18" charset="0"/>
              </a:rPr>
              <a:t> increases drastically in such cases like forgetting to switch off the room light.</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in our proposed project a microcontroller is used to regulate various electrical appliances using multiple electronic devices. Identifying the presence of an individual in the room is done by making use of an Arduino microcontroller and with a PIR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 and much more hardware.</a:t>
            </a:r>
            <a:endParaRPr lang="en-IN" dirty="0"/>
          </a:p>
        </p:txBody>
      </p:sp>
    </p:spTree>
    <p:extLst>
      <p:ext uri="{BB962C8B-B14F-4D97-AF65-F5344CB8AC3E}">
        <p14:creationId xmlns:p14="http://schemas.microsoft.com/office/powerpoint/2010/main" val="362903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E512-FA0A-70C0-01C1-0D902A0F1A51}"/>
              </a:ext>
            </a:extLst>
          </p:cNvPr>
          <p:cNvSpPr>
            <a:spLocks noGrp="1"/>
          </p:cNvSpPr>
          <p:nvPr>
            <p:ph type="title"/>
          </p:nvPr>
        </p:nvSpPr>
        <p:spPr/>
        <p:txBody>
          <a:bodyPr/>
          <a:lstStyle/>
          <a:p>
            <a:r>
              <a:rPr lang="en-IN" dirty="0"/>
              <a:t>Hardware REQUIREMENTS</a:t>
            </a:r>
          </a:p>
        </p:txBody>
      </p:sp>
      <p:sp>
        <p:nvSpPr>
          <p:cNvPr id="3" name="TextBox 2">
            <a:extLst>
              <a:ext uri="{FF2B5EF4-FFF2-40B4-BE49-F238E27FC236}">
                <a16:creationId xmlns:a16="http://schemas.microsoft.com/office/drawing/2014/main" id="{2E9CA45E-3D7C-1712-ADE1-AF5DD781B0EF}"/>
              </a:ext>
            </a:extLst>
          </p:cNvPr>
          <p:cNvSpPr txBox="1"/>
          <p:nvPr/>
        </p:nvSpPr>
        <p:spPr>
          <a:xfrm>
            <a:off x="375385" y="2098307"/>
            <a:ext cx="10231655" cy="3139321"/>
          </a:xfrm>
          <a:prstGeom prst="rect">
            <a:avLst/>
          </a:prstGeom>
          <a:noFill/>
        </p:spPr>
        <p:txBody>
          <a:bodyPr wrap="square" rtlCol="0">
            <a:spAutoFit/>
          </a:bodyPr>
          <a:lstStyle/>
          <a:p>
            <a:pPr marL="285750" indent="-285750">
              <a:buFont typeface="Arial" panose="020B0604020202020204" pitchFamily="34" charset="0"/>
              <a:buChar char="•"/>
            </a:pPr>
            <a:r>
              <a:rPr lang="en-IN" dirty="0"/>
              <a:t> BREADBOARD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PIR SENSORS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ARDUINO (UNO)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JUMPERS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POWER BANK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LCD (16x2)</a:t>
            </a:r>
          </a:p>
        </p:txBody>
      </p:sp>
    </p:spTree>
    <p:extLst>
      <p:ext uri="{BB962C8B-B14F-4D97-AF65-F5344CB8AC3E}">
        <p14:creationId xmlns:p14="http://schemas.microsoft.com/office/powerpoint/2010/main" val="353769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E1CB-50DD-ABE2-6B33-70D6B3A60727}"/>
              </a:ext>
            </a:extLst>
          </p:cNvPr>
          <p:cNvSpPr>
            <a:spLocks noGrp="1"/>
          </p:cNvSpPr>
          <p:nvPr>
            <p:ph type="title"/>
          </p:nvPr>
        </p:nvSpPr>
        <p:spPr>
          <a:xfrm>
            <a:off x="913795" y="599975"/>
            <a:ext cx="10353761" cy="1326321"/>
          </a:xfrm>
        </p:spPr>
        <p:txBody>
          <a:bodyPr/>
          <a:lstStyle/>
          <a:p>
            <a:r>
              <a:rPr lang="en-IN" dirty="0"/>
              <a:t>CIRCUIT DIAGRAM</a:t>
            </a:r>
          </a:p>
        </p:txBody>
      </p:sp>
      <p:pic>
        <p:nvPicPr>
          <p:cNvPr id="3" name="Picture 2">
            <a:extLst>
              <a:ext uri="{FF2B5EF4-FFF2-40B4-BE49-F238E27FC236}">
                <a16:creationId xmlns:a16="http://schemas.microsoft.com/office/drawing/2014/main" id="{6B86841C-66A2-2A95-9445-DFBBAB9ED4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909" y="2021306"/>
            <a:ext cx="9538636" cy="3965608"/>
          </a:xfrm>
          <a:prstGeom prst="rect">
            <a:avLst/>
          </a:prstGeom>
          <a:noFill/>
          <a:ln>
            <a:noFill/>
          </a:ln>
        </p:spPr>
      </p:pic>
    </p:spTree>
    <p:extLst>
      <p:ext uri="{BB962C8B-B14F-4D97-AF65-F5344CB8AC3E}">
        <p14:creationId xmlns:p14="http://schemas.microsoft.com/office/powerpoint/2010/main" val="272909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7C98-DB16-7DC5-4B98-6F73B01FF70B}"/>
              </a:ext>
            </a:extLst>
          </p:cNvPr>
          <p:cNvSpPr>
            <a:spLocks noGrp="1"/>
          </p:cNvSpPr>
          <p:nvPr>
            <p:ph type="title"/>
          </p:nvPr>
        </p:nvSpPr>
        <p:spPr/>
        <p:txBody>
          <a:bodyPr/>
          <a:lstStyle/>
          <a:p>
            <a:r>
              <a:rPr lang="en-IN" dirty="0"/>
              <a:t>Pseudo CODE &amp; FLOCHART</a:t>
            </a:r>
          </a:p>
        </p:txBody>
      </p:sp>
      <p:sp>
        <p:nvSpPr>
          <p:cNvPr id="3" name="TextBox 2">
            <a:extLst>
              <a:ext uri="{FF2B5EF4-FFF2-40B4-BE49-F238E27FC236}">
                <a16:creationId xmlns:a16="http://schemas.microsoft.com/office/drawing/2014/main" id="{535AD811-B1DE-B0F2-E5B7-2A8E149E9A20}"/>
              </a:ext>
            </a:extLst>
          </p:cNvPr>
          <p:cNvSpPr txBox="1"/>
          <p:nvPr/>
        </p:nvSpPr>
        <p:spPr>
          <a:xfrm>
            <a:off x="1097280" y="1605793"/>
            <a:ext cx="9490510" cy="5252207"/>
          </a:xfrm>
          <a:prstGeom prst="rect">
            <a:avLst/>
          </a:prstGeom>
          <a:noFill/>
        </p:spPr>
        <p:txBody>
          <a:bodyPr wrap="square" rtlCol="0">
            <a:spAutoFit/>
          </a:bodyPr>
          <a:lstStyle/>
          <a:p>
            <a:pPr marL="342900" marR="1605280" lvl="0" indent="-342900">
              <a:lnSpc>
                <a:spcPct val="135000"/>
              </a:lnSpc>
              <a:spcBef>
                <a:spcPts val="5"/>
              </a:spcBef>
              <a:spcAft>
                <a:spcPts val="0"/>
              </a:spcAft>
              <a:buSzPts val="1000"/>
              <a:buFont typeface="Times New Roman" panose="02020603050405020304" pitchFamily="18" charset="0"/>
              <a:buAutoNum type="alphaUcPeriod"/>
              <a:tabLst>
                <a:tab pos="309880" algn="l"/>
              </a:tabLst>
            </a:pP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person entering room --</a:t>
            </a:r>
            <a:r>
              <a:rPr lang="en-US" sz="1800" i="1"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If(</a:t>
            </a:r>
            <a:r>
              <a:rPr lang="en-US" sz="1800" dirty="0" err="1">
                <a:effectLst/>
                <a:latin typeface="Times New Roman" panose="02020603050405020304" pitchFamily="18" charset="0"/>
                <a:ea typeface="Times New Roman" panose="02020603050405020304" pitchFamily="18" charset="0"/>
              </a:rPr>
              <a:t>firstsensor</a:t>
            </a:r>
            <a:r>
              <a:rPr lang="en-US" sz="1800" dirty="0">
                <a:effectLst/>
                <a:latin typeface="Times New Roman" panose="02020603050405020304" pitchFamily="18" charset="0"/>
                <a:ea typeface="Times New Roman" panose="02020603050405020304" pitchFamily="18" charset="0"/>
              </a:rPr>
              <a:t>==true)</a:t>
            </a:r>
            <a:endParaRPr lang="en-IN" sz="1800" dirty="0">
              <a:effectLst/>
              <a:latin typeface="Times New Roman" panose="02020603050405020304" pitchFamily="18" charset="0"/>
              <a:ea typeface="Times New Roman" panose="02020603050405020304" pitchFamily="18" charset="0"/>
            </a:endParaRPr>
          </a:p>
          <a:p>
            <a:pPr marL="263525">
              <a:spcBef>
                <a:spcPts val="585"/>
              </a:spcBef>
              <a:spcAft>
                <a:spcPts val="0"/>
              </a:spcAft>
            </a:pPr>
            <a:r>
              <a:rPr lang="en-US" sz="1800" dirty="0">
                <a:effectLst/>
                <a:latin typeface="Times New Roman" panose="02020603050405020304" pitchFamily="18" charset="0"/>
                <a:ea typeface="Times New Roman" panose="02020603050405020304" pitchFamily="18" charset="0"/>
              </a:rPr>
              <a:t>Increment count</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#person is leaving room</a:t>
            </a:r>
            <a:r>
              <a:rPr lang="en-IN" i="1" dirty="0">
                <a:latin typeface="Times New Roman" panose="02020603050405020304" pitchFamily="18" charset="0"/>
                <a:ea typeface="Times New Roman" panose="02020603050405020304" pitchFamily="18" charset="0"/>
              </a:rPr>
              <a:t>-</a:t>
            </a:r>
            <a:r>
              <a:rPr lang="en-IN" i="1" dirty="0">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If(</a:t>
            </a:r>
            <a:r>
              <a:rPr lang="en-US" sz="1800" dirty="0" err="1">
                <a:effectLst/>
                <a:latin typeface="Times New Roman" panose="02020603050405020304" pitchFamily="18" charset="0"/>
                <a:ea typeface="Times New Roman" panose="02020603050405020304" pitchFamily="18" charset="0"/>
              </a:rPr>
              <a:t>secondsensor</a:t>
            </a:r>
            <a:r>
              <a:rPr lang="en-US" sz="1800" dirty="0">
                <a:effectLst/>
                <a:latin typeface="Times New Roman" panose="02020603050405020304" pitchFamily="18" charset="0"/>
                <a:ea typeface="Times New Roman" panose="02020603050405020304" pitchFamily="18" charset="0"/>
              </a:rPr>
              <a:t>==true)</a:t>
            </a:r>
          </a:p>
          <a:p>
            <a:pPr>
              <a:spcBef>
                <a:spcPts val="35"/>
              </a:spcBef>
            </a:pPr>
            <a:r>
              <a:rPr lang="en-US" sz="1800" dirty="0">
                <a:effectLst/>
                <a:latin typeface="Times New Roman" panose="02020603050405020304" pitchFamily="18" charset="0"/>
                <a:ea typeface="Times New Roman" panose="02020603050405020304" pitchFamily="18" charset="0"/>
              </a:rPr>
              <a:t>Decrement count </a:t>
            </a:r>
          </a:p>
          <a:p>
            <a:pPr>
              <a:spcBef>
                <a:spcPts val="35"/>
              </a:spcBef>
            </a:pPr>
            <a:endParaRPr lang="en-US" sz="1800" dirty="0">
              <a:effectLst/>
              <a:latin typeface="Times New Roman" panose="02020603050405020304" pitchFamily="18" charset="0"/>
              <a:ea typeface="Times New Roman" panose="02020603050405020304" pitchFamily="18" charset="0"/>
            </a:endParaRPr>
          </a:p>
          <a:p>
            <a:pPr>
              <a:spcBef>
                <a:spcPts val="35"/>
              </a:spcBef>
            </a:pPr>
            <a:r>
              <a:rPr lang="en-US" sz="1800" i="1" dirty="0">
                <a:effectLst/>
                <a:latin typeface="Times New Roman" panose="02020603050405020304" pitchFamily="18" charset="0"/>
                <a:ea typeface="Times New Roman" panose="02020603050405020304" pitchFamily="18" charset="0"/>
              </a:rPr>
              <a:t>#If there is motion--</a:t>
            </a:r>
            <a:r>
              <a:rPr lang="en-US" sz="1800" i="1"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dirty="0" err="1">
                <a:effectLst/>
                <a:latin typeface="Times New Roman" panose="02020603050405020304" pitchFamily="18" charset="0"/>
                <a:ea typeface="Times New Roman" panose="02020603050405020304" pitchFamily="18" charset="0"/>
              </a:rPr>
              <a:t>pirsensor</a:t>
            </a:r>
            <a:r>
              <a:rPr lang="en-US" sz="1800" dirty="0">
                <a:effectLst/>
                <a:latin typeface="Times New Roman" panose="02020603050405020304" pitchFamily="18" charset="0"/>
                <a:ea typeface="Times New Roman" panose="02020603050405020304" pitchFamily="18" charset="0"/>
              </a:rPr>
              <a:t>==true)</a:t>
            </a:r>
            <a:endParaRPr lang="en-IN" sz="1800" dirty="0">
              <a:effectLst/>
              <a:latin typeface="Times New Roman" panose="02020603050405020304" pitchFamily="18" charset="0"/>
              <a:ea typeface="Times New Roman" panose="02020603050405020304" pitchFamily="18" charset="0"/>
            </a:endParaRPr>
          </a:p>
          <a:p>
            <a:pPr>
              <a:spcBef>
                <a:spcPts val="30"/>
              </a:spcBef>
            </a:pPr>
            <a:r>
              <a:rPr lang="en-US" sz="1800" dirty="0">
                <a:effectLst/>
                <a:latin typeface="Times New Roman" panose="02020603050405020304" pitchFamily="18" charset="0"/>
                <a:ea typeface="Times New Roman" panose="02020603050405020304" pitchFamily="18" charset="0"/>
              </a:rPr>
              <a:t>	# show the count on screen</a:t>
            </a:r>
            <a:endParaRPr lang="en-IN" sz="1800" dirty="0">
              <a:effectLst/>
              <a:latin typeface="Times New Roman" panose="02020603050405020304" pitchFamily="18" charset="0"/>
              <a:ea typeface="Times New Roman" panose="02020603050405020304" pitchFamily="18" charset="0"/>
            </a:endParaRPr>
          </a:p>
          <a:p>
            <a:pPr>
              <a:spcBef>
                <a:spcPts val="30"/>
              </a:spcBef>
            </a:pPr>
            <a:r>
              <a:rPr lang="en-US" sz="1800" dirty="0">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#no person in room i.e. no motion in room.</a:t>
            </a:r>
            <a:endParaRPr lang="en-IN" sz="1800" dirty="0">
              <a:effectLst/>
              <a:latin typeface="Times New Roman" panose="02020603050405020304" pitchFamily="18" charset="0"/>
              <a:ea typeface="Times New Roman" panose="02020603050405020304" pitchFamily="18" charset="0"/>
            </a:endParaRPr>
          </a:p>
          <a:p>
            <a:pPr>
              <a:spcBef>
                <a:spcPts val="30"/>
              </a:spcBef>
            </a:pP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 (COUNT&lt;=0 || T==300000)</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80645"/>
            <a:r>
              <a:rPr lang="en-US" sz="1800" i="1" dirty="0">
                <a:effectLst/>
                <a:latin typeface="Times New Roman" panose="02020603050405020304" pitchFamily="18" charset="0"/>
                <a:ea typeface="Times New Roman" panose="02020603050405020304" pitchFamily="18" charset="0"/>
              </a:rPr>
              <a:t>#turn off all electric appliances</a:t>
            </a:r>
            <a:endParaRPr lang="en-IN" sz="1800" dirty="0">
              <a:effectLst/>
              <a:latin typeface="Times New Roman" panose="02020603050405020304" pitchFamily="18" charset="0"/>
              <a:ea typeface="Times New Roman" panose="02020603050405020304" pitchFamily="18" charset="0"/>
            </a:endParaRPr>
          </a:p>
          <a:p>
            <a:pPr>
              <a:spcBef>
                <a:spcPts val="30"/>
              </a:spcBef>
            </a:pP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2120"/>
            <a:r>
              <a:rPr lang="en-US" sz="1800" dirty="0">
                <a:effectLst/>
                <a:latin typeface="Times New Roman" panose="02020603050405020304" pitchFamily="18" charset="0"/>
                <a:ea typeface="Times New Roman" panose="02020603050405020304" pitchFamily="18" charset="0"/>
              </a:rPr>
              <a:t>Relay is ON</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42875"/>
            <a:r>
              <a:rPr lang="en-US" sz="1800" i="1" dirty="0">
                <a:effectLst/>
                <a:latin typeface="Times New Roman" panose="02020603050405020304" pitchFamily="18" charset="0"/>
                <a:ea typeface="Times New Roman" panose="02020603050405020304" pitchFamily="18" charset="0"/>
              </a:rPr>
              <a:t>#display no of persons inside room.</a:t>
            </a:r>
            <a:endParaRPr lang="en-IN" sz="1800" dirty="0">
              <a:effectLst/>
              <a:latin typeface="Times New Roman" panose="02020603050405020304" pitchFamily="18" charset="0"/>
              <a:ea typeface="Times New Roman" panose="02020603050405020304" pitchFamily="18" charset="0"/>
            </a:endParaRPr>
          </a:p>
          <a:p>
            <a:pPr>
              <a:spcBef>
                <a:spcPts val="30"/>
              </a:spcBef>
            </a:pP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85775"/>
            <a:r>
              <a:rPr lang="en-US" sz="1800" dirty="0">
                <a:effectLst/>
                <a:latin typeface="Times New Roman" panose="02020603050405020304" pitchFamily="18" charset="0"/>
                <a:ea typeface="Times New Roman" panose="02020603050405020304" pitchFamily="18" charset="0"/>
              </a:rPr>
              <a:t>Display(led(count))</a:t>
            </a:r>
            <a:endParaRPr lang="en-IN" sz="1800" dirty="0">
              <a:effectLst/>
              <a:latin typeface="Times New Roman" panose="02020603050405020304" pitchFamily="18" charset="0"/>
              <a:ea typeface="Times New Roman" panose="02020603050405020304" pitchFamily="18" charset="0"/>
            </a:endParaRPr>
          </a:p>
          <a:p>
            <a:pPr marL="295275"/>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580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4E8-B9B6-53A2-244D-2B65F1492240}"/>
              </a:ext>
            </a:extLst>
          </p:cNvPr>
          <p:cNvSpPr>
            <a:spLocks noGrp="1"/>
          </p:cNvSpPr>
          <p:nvPr>
            <p:ph type="title"/>
          </p:nvPr>
        </p:nvSpPr>
        <p:spPr/>
        <p:txBody>
          <a:bodyPr/>
          <a:lstStyle/>
          <a:p>
            <a:endParaRPr lang="en-IN"/>
          </a:p>
        </p:txBody>
      </p:sp>
      <p:pic>
        <p:nvPicPr>
          <p:cNvPr id="3" name="image12.png">
            <a:extLst>
              <a:ext uri="{FF2B5EF4-FFF2-40B4-BE49-F238E27FC236}">
                <a16:creationId xmlns:a16="http://schemas.microsoft.com/office/drawing/2014/main" id="{69F53BCA-0021-0CBC-6DD0-BCD607B35562}"/>
              </a:ext>
            </a:extLst>
          </p:cNvPr>
          <p:cNvPicPr>
            <a:picLocks noChangeAspect="1"/>
          </p:cNvPicPr>
          <p:nvPr/>
        </p:nvPicPr>
        <p:blipFill>
          <a:blip r:embed="rId2" cstate="print"/>
          <a:stretch>
            <a:fillRect/>
          </a:stretch>
        </p:blipFill>
        <p:spPr>
          <a:xfrm>
            <a:off x="1393546" y="878305"/>
            <a:ext cx="9394257" cy="4677878"/>
          </a:xfrm>
          <a:prstGeom prst="rect">
            <a:avLst/>
          </a:prstGeom>
        </p:spPr>
      </p:pic>
    </p:spTree>
    <p:extLst>
      <p:ext uri="{BB962C8B-B14F-4D97-AF65-F5344CB8AC3E}">
        <p14:creationId xmlns:p14="http://schemas.microsoft.com/office/powerpoint/2010/main" val="227918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7110-628A-E994-7DB3-FAC98ED0F3FE}"/>
              </a:ext>
            </a:extLst>
          </p:cNvPr>
          <p:cNvSpPr>
            <a:spLocks noGrp="1"/>
          </p:cNvSpPr>
          <p:nvPr>
            <p:ph type="title"/>
          </p:nvPr>
        </p:nvSpPr>
        <p:spPr/>
        <p:txBody>
          <a:bodyPr/>
          <a:lstStyle/>
          <a:p>
            <a:r>
              <a:rPr lang="en-IN" dirty="0"/>
              <a:t>WORKING MODEL</a:t>
            </a:r>
          </a:p>
        </p:txBody>
      </p:sp>
      <p:pic>
        <p:nvPicPr>
          <p:cNvPr id="4" name="Picture 3">
            <a:extLst>
              <a:ext uri="{FF2B5EF4-FFF2-40B4-BE49-F238E27FC236}">
                <a16:creationId xmlns:a16="http://schemas.microsoft.com/office/drawing/2014/main" id="{7B56A9C3-32BD-7304-40C8-F6A92A514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552" y="1771048"/>
            <a:ext cx="7623208" cy="4408371"/>
          </a:xfrm>
          <a:prstGeom prst="rect">
            <a:avLst/>
          </a:prstGeom>
        </p:spPr>
      </p:pic>
    </p:spTree>
    <p:extLst>
      <p:ext uri="{BB962C8B-B14F-4D97-AF65-F5344CB8AC3E}">
        <p14:creationId xmlns:p14="http://schemas.microsoft.com/office/powerpoint/2010/main" val="328433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E4F9-9927-86A8-D70A-824882F03237}"/>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C71ABE4D-B5BC-A304-0E8A-1BDC2197DD19}"/>
              </a:ext>
            </a:extLst>
          </p:cNvPr>
          <p:cNvSpPr txBox="1"/>
          <p:nvPr/>
        </p:nvSpPr>
        <p:spPr>
          <a:xfrm>
            <a:off x="1174282" y="2329314"/>
            <a:ext cx="1023165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this we have presented the idea and design of an efficient lighting system using pir sensor</a:t>
            </a:r>
          </a:p>
          <a:p>
            <a:endParaRPr lang="en-US" dirty="0"/>
          </a:p>
          <a:p>
            <a:pPr marL="285750" indent="-285750">
              <a:buFont typeface="Arial" panose="020B0604020202020204" pitchFamily="34" charset="0"/>
              <a:buChar char="•"/>
            </a:pPr>
            <a:r>
              <a:rPr lang="en-US" dirty="0"/>
              <a:t>It describes about automatic controlling lights </a:t>
            </a:r>
            <a:r>
              <a:rPr lang="en-US" dirty="0" err="1"/>
              <a:t>usingPIR</a:t>
            </a:r>
            <a:r>
              <a:rPr lang="en-US" dirty="0"/>
              <a:t> sensors. Each sensor controls the turning ON or OFF of the lighting column using Arduino-UNO microcontroller.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Further it can also be modified into accepting a certain threshold of light and then illuminating the room or a specified number of person when they enter in the room  And also, </a:t>
            </a:r>
            <a:endParaRPr lang="en-IN" dirty="0"/>
          </a:p>
          <a:p>
            <a:endParaRPr lang="en-US" dirty="0"/>
          </a:p>
        </p:txBody>
      </p:sp>
    </p:spTree>
    <p:extLst>
      <p:ext uri="{BB962C8B-B14F-4D97-AF65-F5344CB8AC3E}">
        <p14:creationId xmlns:p14="http://schemas.microsoft.com/office/powerpoint/2010/main" val="3522177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189</TotalTime>
  <Words>372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LIGHT AUTOMATION USING PIR SENSORS</vt:lpstr>
      <vt:lpstr>CONTENTS</vt:lpstr>
      <vt:lpstr>INTRODUCTION</vt:lpstr>
      <vt:lpstr>Hardware REQUIREMENTS</vt:lpstr>
      <vt:lpstr>CIRCUIT DIAGRAM</vt:lpstr>
      <vt:lpstr>Pseudo CODE &amp; FLOCHART</vt:lpstr>
      <vt:lpstr>PowerPoint Presentation</vt:lpstr>
      <vt:lpstr>WORKING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detector using Ir Sensor</dc:title>
  <dc:creator>Shreyash Rahinj</dc:creator>
  <cp:lastModifiedBy>Yashraj Aware</cp:lastModifiedBy>
  <cp:revision>7</cp:revision>
  <dcterms:created xsi:type="dcterms:W3CDTF">2022-10-13T13:13:30Z</dcterms:created>
  <dcterms:modified xsi:type="dcterms:W3CDTF">2022-12-01T16:41:13Z</dcterms:modified>
</cp:coreProperties>
</file>