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8128000" cy="4572000"/>
  <p:notesSz cx="8128000" cy="4572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9600" y="1417320"/>
            <a:ext cx="6908800" cy="960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5113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19200" y="2560320"/>
            <a:ext cx="5689600" cy="114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05133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5113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5133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613333" y="4194047"/>
            <a:ext cx="1350645" cy="210820"/>
          </a:xfrm>
          <a:custGeom>
            <a:avLst/>
            <a:gdLst/>
            <a:ahLst/>
            <a:cxnLst/>
            <a:rect l="l" t="t" r="r" b="b"/>
            <a:pathLst>
              <a:path w="1350645" h="210820">
                <a:moveTo>
                  <a:pt x="1350264" y="210311"/>
                </a:moveTo>
                <a:lnTo>
                  <a:pt x="0" y="210311"/>
                </a:lnTo>
                <a:lnTo>
                  <a:pt x="0" y="0"/>
                </a:lnTo>
                <a:lnTo>
                  <a:pt x="1350264" y="0"/>
                </a:lnTo>
                <a:lnTo>
                  <a:pt x="1350264" y="2103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5113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0640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18592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79809" y="0"/>
            <a:ext cx="3148190" cy="4572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5113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1601" y="257555"/>
            <a:ext cx="5439410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5113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77742" y="1492757"/>
            <a:ext cx="3971290" cy="2021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05133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763520" y="4251960"/>
            <a:ext cx="260096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0640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85216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presentations.ai/?utm_source=free_pdf_download&amp;utm_medium=presentation&amp;utm_campaign=Created%20using%20Presentations.ai" TargetMode="Externa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g"/><Relationship Id="rId7" Type="http://schemas.openxmlformats.org/officeDocument/2006/relationships/image" Target="../media/image7.jpg"/><Relationship Id="rId8" Type="http://schemas.openxmlformats.org/officeDocument/2006/relationships/hyperlink" Target="https://www.presentations.ai/?utm_source=free_pdf_download&amp;utm_medium=presentation&amp;utm_campaign=Created%20using%20Presentations.ai" TargetMode="Externa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presentations.ai/?utm_source=free_pdf_download&amp;utm_medium=presentation&amp;utm_campaign=Created%20using%20Presentations.ai" TargetMode="Externa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www.presentations.ai/?utm_source=free_pdf_download&amp;utm_medium=presentation&amp;utm_campaign=Created%20using%20Presentations.ai" TargetMode="Externa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5" Type="http://schemas.openxmlformats.org/officeDocument/2006/relationships/hyperlink" Target="https://www.presentations.ai/?utm_source=free_pdf_download&amp;utm_medium=presentation&amp;utm_campaign=Created%20using%20Presentations.ai" TargetMode="Externa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4.png"/><Relationship Id="rId4" Type="http://schemas.openxmlformats.org/officeDocument/2006/relationships/hyperlink" Target="https://www.presentations.ai/?utm_source=free_pdf_download&amp;utm_medium=presentation&amp;utm_campaign=Created%20using%20Presentations.ai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854" y="1184148"/>
            <a:ext cx="4258945" cy="1607185"/>
          </a:xfrm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 marR="422275">
              <a:lnSpc>
                <a:spcPct val="97700"/>
              </a:lnSpc>
              <a:spcBef>
                <a:spcPts val="170"/>
              </a:spcBef>
            </a:pPr>
            <a:r>
              <a:rPr dirty="0" sz="2600" spc="-25">
                <a:solidFill>
                  <a:srgbClr val="031133"/>
                </a:solidFill>
              </a:rPr>
              <a:t>Digital</a:t>
            </a:r>
            <a:r>
              <a:rPr dirty="0" sz="2600" spc="-20">
                <a:solidFill>
                  <a:srgbClr val="031133"/>
                </a:solidFill>
              </a:rPr>
              <a:t> </a:t>
            </a:r>
            <a:r>
              <a:rPr dirty="0" sz="2600">
                <a:solidFill>
                  <a:srgbClr val="050F36"/>
                </a:solidFill>
              </a:rPr>
              <a:t>Image</a:t>
            </a:r>
            <a:r>
              <a:rPr dirty="0" sz="2600" spc="15">
                <a:solidFill>
                  <a:srgbClr val="050F36"/>
                </a:solidFill>
              </a:rPr>
              <a:t> </a:t>
            </a:r>
            <a:r>
              <a:rPr dirty="0" sz="2600" spc="-10">
                <a:solidFill>
                  <a:srgbClr val="050F36"/>
                </a:solidFill>
              </a:rPr>
              <a:t>Processing </a:t>
            </a:r>
            <a:r>
              <a:rPr dirty="0" sz="2600">
                <a:solidFill>
                  <a:srgbClr val="030F33"/>
                </a:solidFill>
              </a:rPr>
              <a:t>Concepts</a:t>
            </a:r>
            <a:r>
              <a:rPr dirty="0" sz="2600" spc="25">
                <a:solidFill>
                  <a:srgbClr val="030F33"/>
                </a:solidFill>
              </a:rPr>
              <a:t> </a:t>
            </a:r>
            <a:r>
              <a:rPr dirty="0" sz="2600" spc="65">
                <a:solidFill>
                  <a:srgbClr val="051334"/>
                </a:solidFill>
              </a:rPr>
              <a:t>and</a:t>
            </a:r>
            <a:r>
              <a:rPr dirty="0" sz="2600" spc="-145">
                <a:solidFill>
                  <a:srgbClr val="051334"/>
                </a:solidFill>
              </a:rPr>
              <a:t> </a:t>
            </a:r>
            <a:r>
              <a:rPr dirty="0" sz="2600" spc="-40">
                <a:solidFill>
                  <a:srgbClr val="050F34"/>
                </a:solidFill>
              </a:rPr>
              <a:t>Techniques </a:t>
            </a:r>
            <a:r>
              <a:rPr dirty="0" sz="2600" spc="-10">
                <a:solidFill>
                  <a:srgbClr val="011131"/>
                </a:solidFill>
              </a:rPr>
              <a:t>Overview</a:t>
            </a:r>
            <a:endParaRPr sz="2600"/>
          </a:p>
          <a:p>
            <a:pPr marL="15240" marR="5080" indent="1270">
              <a:lnSpc>
                <a:spcPct val="122200"/>
              </a:lnSpc>
              <a:spcBef>
                <a:spcPts val="595"/>
              </a:spcBef>
            </a:pPr>
            <a:r>
              <a:rPr dirty="0" sz="900" spc="-10">
                <a:solidFill>
                  <a:srgbClr val="1C3149"/>
                </a:solidFill>
              </a:rPr>
              <a:t>Explore</a:t>
            </a:r>
            <a:r>
              <a:rPr dirty="0" sz="900" spc="10">
                <a:solidFill>
                  <a:srgbClr val="1C3149"/>
                </a:solidFill>
              </a:rPr>
              <a:t> </a:t>
            </a:r>
            <a:r>
              <a:rPr dirty="0" sz="900">
                <a:solidFill>
                  <a:srgbClr val="213B4D"/>
                </a:solidFill>
              </a:rPr>
              <a:t>the</a:t>
            </a:r>
            <a:r>
              <a:rPr dirty="0" sz="900" spc="25">
                <a:solidFill>
                  <a:srgbClr val="213B4D"/>
                </a:solidFill>
              </a:rPr>
              <a:t> </a:t>
            </a:r>
            <a:r>
              <a:rPr dirty="0" sz="900">
                <a:solidFill>
                  <a:srgbClr val="112B41"/>
                </a:solidFill>
              </a:rPr>
              <a:t>fundamental</a:t>
            </a:r>
            <a:r>
              <a:rPr dirty="0" sz="900" spc="145">
                <a:solidFill>
                  <a:srgbClr val="112B41"/>
                </a:solidFill>
              </a:rPr>
              <a:t> </a:t>
            </a:r>
            <a:r>
              <a:rPr dirty="0" sz="900">
                <a:solidFill>
                  <a:srgbClr val="566D7E"/>
                </a:solidFill>
              </a:rPr>
              <a:t>concepts,</a:t>
            </a:r>
            <a:r>
              <a:rPr dirty="0" sz="900" spc="70">
                <a:solidFill>
                  <a:srgbClr val="566D7E"/>
                </a:solidFill>
              </a:rPr>
              <a:t> </a:t>
            </a:r>
            <a:r>
              <a:rPr dirty="0" sz="900">
                <a:solidFill>
                  <a:srgbClr val="1C3149"/>
                </a:solidFill>
              </a:rPr>
              <a:t>applications,</a:t>
            </a:r>
            <a:r>
              <a:rPr dirty="0" sz="900" spc="120">
                <a:solidFill>
                  <a:srgbClr val="1C3149"/>
                </a:solidFill>
              </a:rPr>
              <a:t> </a:t>
            </a:r>
            <a:r>
              <a:rPr dirty="0" sz="900">
                <a:solidFill>
                  <a:srgbClr val="283B56"/>
                </a:solidFill>
              </a:rPr>
              <a:t>and</a:t>
            </a:r>
            <a:r>
              <a:rPr dirty="0" sz="900" spc="25">
                <a:solidFill>
                  <a:srgbClr val="283B56"/>
                </a:solidFill>
              </a:rPr>
              <a:t> </a:t>
            </a:r>
            <a:r>
              <a:rPr dirty="0" sz="900">
                <a:solidFill>
                  <a:srgbClr val="567485"/>
                </a:solidFill>
              </a:rPr>
              <a:t>future</a:t>
            </a:r>
            <a:r>
              <a:rPr dirty="0" sz="900" spc="20">
                <a:solidFill>
                  <a:srgbClr val="567485"/>
                </a:solidFill>
              </a:rPr>
              <a:t> </a:t>
            </a:r>
            <a:r>
              <a:rPr dirty="0" sz="900">
                <a:solidFill>
                  <a:srgbClr val="162B41"/>
                </a:solidFill>
              </a:rPr>
              <a:t>trends</a:t>
            </a:r>
            <a:r>
              <a:rPr dirty="0" sz="900" spc="55">
                <a:solidFill>
                  <a:srgbClr val="162B41"/>
                </a:solidFill>
              </a:rPr>
              <a:t> </a:t>
            </a:r>
            <a:r>
              <a:rPr dirty="0" sz="900">
                <a:solidFill>
                  <a:srgbClr val="3D5267"/>
                </a:solidFill>
              </a:rPr>
              <a:t>of</a:t>
            </a:r>
            <a:r>
              <a:rPr dirty="0" sz="900" spc="35">
                <a:solidFill>
                  <a:srgbClr val="3D5267"/>
                </a:solidFill>
              </a:rPr>
              <a:t> </a:t>
            </a:r>
            <a:r>
              <a:rPr dirty="0" sz="900">
                <a:solidFill>
                  <a:srgbClr val="2B4254"/>
                </a:solidFill>
              </a:rPr>
              <a:t>digital</a:t>
            </a:r>
            <a:r>
              <a:rPr dirty="0" sz="900" spc="105">
                <a:solidFill>
                  <a:srgbClr val="2B4254"/>
                </a:solidFill>
              </a:rPr>
              <a:t> </a:t>
            </a:r>
            <a:r>
              <a:rPr dirty="0" sz="900" spc="-10">
                <a:solidFill>
                  <a:srgbClr val="1A3349"/>
                </a:solidFill>
              </a:rPr>
              <a:t>image </a:t>
            </a:r>
            <a:r>
              <a:rPr dirty="0" sz="900">
                <a:solidFill>
                  <a:srgbClr val="182D42"/>
                </a:solidFill>
              </a:rPr>
              <a:t>processing,</a:t>
            </a:r>
            <a:r>
              <a:rPr dirty="0" sz="900" spc="70">
                <a:solidFill>
                  <a:srgbClr val="182D42"/>
                </a:solidFill>
              </a:rPr>
              <a:t> </a:t>
            </a:r>
            <a:r>
              <a:rPr dirty="0" sz="900">
                <a:solidFill>
                  <a:srgbClr val="16263F"/>
                </a:solidFill>
              </a:rPr>
              <a:t>enhancing</a:t>
            </a:r>
            <a:r>
              <a:rPr dirty="0" sz="900" spc="80">
                <a:solidFill>
                  <a:srgbClr val="16263F"/>
                </a:solidFill>
              </a:rPr>
              <a:t> </a:t>
            </a:r>
            <a:r>
              <a:rPr dirty="0" sz="900">
                <a:solidFill>
                  <a:srgbClr val="3B546B"/>
                </a:solidFill>
              </a:rPr>
              <a:t>image</a:t>
            </a:r>
            <a:r>
              <a:rPr dirty="0" sz="900" spc="80">
                <a:solidFill>
                  <a:srgbClr val="3B546B"/>
                </a:solidFill>
              </a:rPr>
              <a:t> </a:t>
            </a:r>
            <a:r>
              <a:rPr dirty="0" sz="900">
                <a:solidFill>
                  <a:srgbClr val="263F54"/>
                </a:solidFill>
              </a:rPr>
              <a:t>quality</a:t>
            </a:r>
            <a:r>
              <a:rPr dirty="0" sz="900" spc="90">
                <a:solidFill>
                  <a:srgbClr val="263F54"/>
                </a:solidFill>
              </a:rPr>
              <a:t> </a:t>
            </a:r>
            <a:r>
              <a:rPr dirty="0" sz="900">
                <a:solidFill>
                  <a:srgbClr val="1C2A44"/>
                </a:solidFill>
              </a:rPr>
              <a:t>and</a:t>
            </a:r>
            <a:r>
              <a:rPr dirty="0" sz="900" spc="20">
                <a:solidFill>
                  <a:srgbClr val="1C2A44"/>
                </a:solidFill>
              </a:rPr>
              <a:t> </a:t>
            </a:r>
            <a:r>
              <a:rPr dirty="0" sz="900">
                <a:solidFill>
                  <a:srgbClr val="162A42"/>
                </a:solidFill>
              </a:rPr>
              <a:t>information</a:t>
            </a:r>
            <a:r>
              <a:rPr dirty="0" sz="900" spc="65">
                <a:solidFill>
                  <a:srgbClr val="162A42"/>
                </a:solidFill>
              </a:rPr>
              <a:t> </a:t>
            </a:r>
            <a:r>
              <a:rPr dirty="0" sz="900" spc="-10">
                <a:solidFill>
                  <a:srgbClr val="445972"/>
                </a:solidFill>
              </a:rPr>
              <a:t>extraction.</a:t>
            </a:r>
            <a:endParaRPr sz="900"/>
          </a:p>
        </p:txBody>
      </p:sp>
      <p:sp>
        <p:nvSpPr>
          <p:cNvPr id="3" name="object 3" descr=""/>
          <p:cNvSpPr txBox="1"/>
          <p:nvPr/>
        </p:nvSpPr>
        <p:spPr>
          <a:xfrm>
            <a:off x="294145" y="3102610"/>
            <a:ext cx="2282190" cy="200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85">
                <a:solidFill>
                  <a:srgbClr val="00152F"/>
                </a:solidFill>
                <a:latin typeface="Arial MT"/>
                <a:cs typeface="Arial MT"/>
              </a:rPr>
              <a:t>O9OTCS221T52</a:t>
            </a:r>
            <a:r>
              <a:rPr dirty="0" sz="1150" spc="10">
                <a:solidFill>
                  <a:srgbClr val="00152F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000F31"/>
                </a:solidFill>
                <a:latin typeface="Arial MT"/>
                <a:cs typeface="Arial MT"/>
              </a:rPr>
              <a:t>YASHRAJ</a:t>
            </a:r>
            <a:r>
              <a:rPr dirty="0" sz="1150" spc="-10">
                <a:solidFill>
                  <a:srgbClr val="000F31"/>
                </a:solidFill>
                <a:latin typeface="Arial MT"/>
                <a:cs typeface="Arial MT"/>
              </a:rPr>
              <a:t> </a:t>
            </a:r>
            <a:r>
              <a:rPr dirty="0" sz="1150" spc="-75">
                <a:solidFill>
                  <a:srgbClr val="031136"/>
                </a:solidFill>
                <a:latin typeface="Arial MT"/>
                <a:cs typeface="Arial MT"/>
              </a:rPr>
              <a:t>SHERKE</a:t>
            </a:r>
            <a:endParaRPr sz="1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619427" y="4181855"/>
            <a:ext cx="1350645" cy="21653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45085" rIns="0" bIns="0" rtlCol="0" vert="horz">
            <a:spAutoFit/>
          </a:bodyPr>
          <a:lstStyle/>
          <a:p>
            <a:pPr marL="45720">
              <a:lnSpc>
                <a:spcPct val="100000"/>
              </a:lnSpc>
              <a:spcBef>
                <a:spcPts val="355"/>
              </a:spcBef>
              <a:tabLst>
                <a:tab pos="671195" algn="l"/>
              </a:tabLst>
            </a:pPr>
            <a:r>
              <a:rPr dirty="0" sz="650" spc="-10">
                <a:solidFill>
                  <a:srgbClr val="FFFFFF"/>
                </a:solidFill>
                <a:latin typeface="Courier New"/>
                <a:cs typeface="Courier New"/>
                <a:hlinkClick r:id="rId2"/>
              </a:rPr>
              <a:t>’œn›ea'lcnç</a:t>
            </a:r>
            <a:r>
              <a:rPr dirty="0" sz="650">
                <a:solidFill>
                  <a:srgbClr val="FFFFFF"/>
                </a:solidFill>
                <a:latin typeface="Courier New"/>
                <a:cs typeface="Courier New"/>
                <a:hlinkClick r:id="rId2"/>
              </a:rPr>
              <a:t>	</a:t>
            </a:r>
            <a:r>
              <a:rPr dirty="0" sz="650" spc="-25">
                <a:solidFill>
                  <a:srgbClr val="FFFFFF"/>
                </a:solidFill>
                <a:latin typeface="Courier New"/>
                <a:cs typeface="Courier New"/>
                <a:hlinkClick r:id="rId2"/>
              </a:rPr>
              <a:t>preseutotions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354" y="260858"/>
            <a:ext cx="2117090" cy="6483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dirty="0" sz="1950">
                <a:solidFill>
                  <a:srgbClr val="031133"/>
                </a:solidFill>
              </a:rPr>
              <a:t>Overview</a:t>
            </a:r>
            <a:r>
              <a:rPr dirty="0" sz="1950" spc="-15">
                <a:solidFill>
                  <a:srgbClr val="031133"/>
                </a:solidFill>
              </a:rPr>
              <a:t> </a:t>
            </a:r>
            <a:r>
              <a:rPr dirty="0" sz="1950">
                <a:solidFill>
                  <a:srgbClr val="051134"/>
                </a:solidFill>
              </a:rPr>
              <a:t>of</a:t>
            </a:r>
            <a:r>
              <a:rPr dirty="0" sz="1950" spc="-85">
                <a:solidFill>
                  <a:srgbClr val="051134"/>
                </a:solidFill>
              </a:rPr>
              <a:t> </a:t>
            </a:r>
            <a:r>
              <a:rPr dirty="0" sz="1950" spc="-10">
                <a:solidFill>
                  <a:srgbClr val="050F36"/>
                </a:solidFill>
              </a:rPr>
              <a:t>Digital</a:t>
            </a:r>
            <a:endParaRPr sz="1950"/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50">
                <a:solidFill>
                  <a:srgbClr val="031131"/>
                </a:solidFill>
              </a:rPr>
              <a:t>Image</a:t>
            </a:r>
            <a:r>
              <a:rPr dirty="0" sz="2050" spc="-5">
                <a:solidFill>
                  <a:srgbClr val="031131"/>
                </a:solidFill>
              </a:rPr>
              <a:t> </a:t>
            </a:r>
            <a:r>
              <a:rPr dirty="0" sz="2050" spc="-10">
                <a:solidFill>
                  <a:srgbClr val="031131"/>
                </a:solidFill>
              </a:rPr>
              <a:t>Processing</a:t>
            </a:r>
            <a:endParaRPr sz="2050"/>
          </a:p>
        </p:txBody>
      </p:sp>
      <p:sp>
        <p:nvSpPr>
          <p:cNvPr id="4" name="object 4" descr=""/>
          <p:cNvSpPr txBox="1"/>
          <p:nvPr/>
        </p:nvSpPr>
        <p:spPr>
          <a:xfrm>
            <a:off x="308450" y="953770"/>
            <a:ext cx="215138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905">
              <a:lnSpc>
                <a:spcPct val="129400"/>
              </a:lnSpc>
              <a:spcBef>
                <a:spcPts val="100"/>
              </a:spcBef>
            </a:pPr>
            <a:r>
              <a:rPr dirty="0" sz="850">
                <a:solidFill>
                  <a:srgbClr val="00152D"/>
                </a:solidFill>
                <a:latin typeface="Arial MT"/>
                <a:cs typeface="Arial MT"/>
              </a:rPr>
              <a:t>Fundamental</a:t>
            </a:r>
            <a:r>
              <a:rPr dirty="0" sz="850" spc="295">
                <a:solidFill>
                  <a:srgbClr val="00152D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051631"/>
                </a:solidFill>
                <a:latin typeface="Arial MT"/>
                <a:cs typeface="Arial MT"/>
              </a:rPr>
              <a:t>stages</a:t>
            </a:r>
            <a:r>
              <a:rPr dirty="0" sz="850" spc="160">
                <a:solidFill>
                  <a:srgbClr val="051631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00152A"/>
                </a:solidFill>
                <a:latin typeface="Arial MT"/>
                <a:cs typeface="Arial MT"/>
              </a:rPr>
              <a:t>in</a:t>
            </a:r>
            <a:r>
              <a:rPr dirty="0" sz="850" spc="135">
                <a:solidFill>
                  <a:srgbClr val="00152A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00182F"/>
                </a:solidFill>
                <a:latin typeface="Arial MT"/>
                <a:cs typeface="Arial MT"/>
              </a:rPr>
              <a:t>image</a:t>
            </a:r>
            <a:r>
              <a:rPr dirty="0" sz="850" spc="160">
                <a:solidFill>
                  <a:srgbClr val="00182F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314960"/>
                </a:solidFill>
                <a:latin typeface="Arial MT"/>
                <a:cs typeface="Arial MT"/>
              </a:rPr>
              <a:t>processing </a:t>
            </a:r>
            <a:r>
              <a:rPr dirty="0" sz="850" spc="-10">
                <a:solidFill>
                  <a:srgbClr val="01152F"/>
                </a:solidFill>
                <a:latin typeface="Arial MT"/>
                <a:cs typeface="Arial MT"/>
              </a:rPr>
              <a:t>techniques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574694" y="210311"/>
            <a:ext cx="3909695" cy="432434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dirty="0" sz="1000">
                <a:solidFill>
                  <a:srgbClr val="031131"/>
                </a:solidFill>
                <a:latin typeface="Arial MT"/>
                <a:cs typeface="Arial MT"/>
              </a:rPr>
              <a:t>Image</a:t>
            </a:r>
            <a:r>
              <a:rPr dirty="0" sz="1000" spc="180">
                <a:solidFill>
                  <a:srgbClr val="031131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011536"/>
                </a:solidFill>
                <a:latin typeface="Arial MT"/>
                <a:cs typeface="Arial MT"/>
              </a:rPr>
              <a:t>Acquisition</a:t>
            </a:r>
            <a:endParaRPr sz="1000">
              <a:latin typeface="Arial MT"/>
              <a:cs typeface="Arial MT"/>
            </a:endParaRPr>
          </a:p>
          <a:p>
            <a:pPr marL="19050">
              <a:lnSpc>
                <a:spcPct val="100000"/>
              </a:lnSpc>
              <a:spcBef>
                <a:spcPts val="464"/>
              </a:spcBef>
            </a:pPr>
            <a:r>
              <a:rPr dirty="0" sz="800" spc="-20">
                <a:solidFill>
                  <a:srgbClr val="131313"/>
                </a:solidFill>
                <a:latin typeface="Arial MT"/>
                <a:cs typeface="Arial MT"/>
              </a:rPr>
              <a:t>Capturing</a:t>
            </a:r>
            <a:r>
              <a:rPr dirty="0" sz="800" spc="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800" spc="-10">
                <a:solidFill>
                  <a:srgbClr val="131313"/>
                </a:solidFill>
                <a:latin typeface="Arial MT"/>
                <a:cs typeface="Arial MT"/>
              </a:rPr>
              <a:t>images</a:t>
            </a:r>
            <a:r>
              <a:rPr dirty="0" sz="800" spc="-2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161616"/>
                </a:solidFill>
                <a:latin typeface="Arial MT"/>
                <a:cs typeface="Arial MT"/>
              </a:rPr>
              <a:t>using</a:t>
            </a:r>
            <a:r>
              <a:rPr dirty="0" sz="800" spc="5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800" spc="-10">
                <a:solidFill>
                  <a:srgbClr val="161616"/>
                </a:solidFill>
                <a:latin typeface="Arial MT"/>
                <a:cs typeface="Arial MT"/>
              </a:rPr>
              <a:t>sensors</a:t>
            </a:r>
            <a:r>
              <a:rPr dirty="0" sz="800" spc="-5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161616"/>
                </a:solidFill>
                <a:latin typeface="Arial MT"/>
                <a:cs typeface="Arial MT"/>
              </a:rPr>
              <a:t>or</a:t>
            </a:r>
            <a:r>
              <a:rPr dirty="0" sz="800" spc="-25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800" spc="-10">
                <a:solidFill>
                  <a:srgbClr val="2F2F2F"/>
                </a:solidFill>
                <a:latin typeface="Arial MT"/>
                <a:cs typeface="Arial MT"/>
              </a:rPr>
              <a:t>cameras</a:t>
            </a:r>
            <a:r>
              <a:rPr dirty="0" sz="800" spc="30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131313"/>
                </a:solidFill>
                <a:latin typeface="Arial MT"/>
                <a:cs typeface="Arial MT"/>
              </a:rPr>
              <a:t>is</a:t>
            </a:r>
            <a:r>
              <a:rPr dirty="0" sz="800" spc="-5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800" spc="-10">
                <a:solidFill>
                  <a:srgbClr val="161616"/>
                </a:solidFill>
                <a:latin typeface="Arial MT"/>
                <a:cs typeface="Arial MT"/>
              </a:rPr>
              <a:t>the</a:t>
            </a:r>
            <a:r>
              <a:rPr dirty="0" sz="800" spc="-3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1F1F1F"/>
                </a:solidFill>
                <a:latin typeface="Arial MT"/>
                <a:cs typeface="Arial MT"/>
              </a:rPr>
              <a:t>first</a:t>
            </a:r>
            <a:r>
              <a:rPr dirty="0" sz="800" spc="-15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525B6E"/>
                </a:solidFill>
                <a:latin typeface="Arial MT"/>
                <a:cs typeface="Arial MT"/>
              </a:rPr>
              <a:t>step</a:t>
            </a:r>
            <a:r>
              <a:rPr dirty="0" sz="800" spc="-30">
                <a:solidFill>
                  <a:srgbClr val="525B6E"/>
                </a:solidFill>
                <a:latin typeface="Arial MT"/>
                <a:cs typeface="Arial MT"/>
              </a:rPr>
              <a:t> </a:t>
            </a:r>
            <a:r>
              <a:rPr dirty="0" sz="800" spc="-10">
                <a:solidFill>
                  <a:srgbClr val="131313"/>
                </a:solidFill>
                <a:latin typeface="Arial MT"/>
                <a:cs typeface="Arial MT"/>
              </a:rPr>
              <a:t>in</a:t>
            </a:r>
            <a:r>
              <a:rPr dirty="0" sz="800" spc="-5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131313"/>
                </a:solidFill>
                <a:latin typeface="Arial MT"/>
                <a:cs typeface="Arial MT"/>
              </a:rPr>
              <a:t>digital</a:t>
            </a:r>
            <a:r>
              <a:rPr dirty="0" sz="800" spc="-1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800" spc="-10">
                <a:solidFill>
                  <a:srgbClr val="131313"/>
                </a:solidFill>
                <a:latin typeface="Arial MT"/>
                <a:cs typeface="Arial MT"/>
              </a:rPr>
              <a:t>image</a:t>
            </a:r>
            <a:r>
              <a:rPr dirty="0" sz="800" spc="-3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800" spc="-10">
                <a:solidFill>
                  <a:srgbClr val="111111"/>
                </a:solidFill>
                <a:latin typeface="Arial MT"/>
                <a:cs typeface="Arial MT"/>
              </a:rPr>
              <a:t>processing.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574694" y="853439"/>
            <a:ext cx="3537585" cy="432434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dirty="0" sz="1000" spc="10">
                <a:solidFill>
                  <a:srgbClr val="011131"/>
                </a:solidFill>
                <a:latin typeface="Arial MT"/>
                <a:cs typeface="Arial MT"/>
              </a:rPr>
              <a:t>Image</a:t>
            </a:r>
            <a:r>
              <a:rPr dirty="0" sz="1000" spc="75">
                <a:solidFill>
                  <a:srgbClr val="011131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010F31"/>
                </a:solidFill>
                <a:latin typeface="Arial MT"/>
                <a:cs typeface="Arial MT"/>
              </a:rPr>
              <a:t>Enhancement</a:t>
            </a:r>
            <a:endParaRPr sz="1000">
              <a:latin typeface="Arial MT"/>
              <a:cs typeface="Arial MT"/>
            </a:endParaRPr>
          </a:p>
          <a:p>
            <a:pPr marL="17780">
              <a:lnSpc>
                <a:spcPct val="100000"/>
              </a:lnSpc>
              <a:spcBef>
                <a:spcPts val="464"/>
              </a:spcBef>
            </a:pPr>
            <a:r>
              <a:rPr dirty="0" sz="800" spc="-10">
                <a:solidFill>
                  <a:srgbClr val="151515"/>
                </a:solidFill>
                <a:latin typeface="Arial MT"/>
                <a:cs typeface="Arial MT"/>
              </a:rPr>
              <a:t>Improving</a:t>
            </a:r>
            <a:r>
              <a:rPr dirty="0" sz="800" spc="-5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1C1C1C"/>
                </a:solidFill>
                <a:latin typeface="Arial MT"/>
                <a:cs typeface="Arial MT"/>
              </a:rPr>
              <a:t>the</a:t>
            </a:r>
            <a:r>
              <a:rPr dirty="0" sz="800" spc="-2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800" spc="-10">
                <a:solidFill>
                  <a:srgbClr val="131313"/>
                </a:solidFill>
                <a:latin typeface="Arial MT"/>
                <a:cs typeface="Arial MT"/>
              </a:rPr>
              <a:t>visual</a:t>
            </a:r>
            <a:r>
              <a:rPr dirty="0" sz="800" spc="-2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111111"/>
                </a:solidFill>
                <a:latin typeface="Arial MT"/>
                <a:cs typeface="Arial MT"/>
              </a:rPr>
              <a:t>quality</a:t>
            </a:r>
            <a:r>
              <a:rPr dirty="0" sz="800" spc="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151515"/>
                </a:solidFill>
                <a:latin typeface="Arial MT"/>
                <a:cs typeface="Arial MT"/>
              </a:rPr>
              <a:t>of</a:t>
            </a:r>
            <a:r>
              <a:rPr dirty="0" sz="800" spc="-15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800" spc="-10">
                <a:solidFill>
                  <a:srgbClr val="131313"/>
                </a:solidFill>
                <a:latin typeface="Arial MT"/>
                <a:cs typeface="Arial MT"/>
              </a:rPr>
              <a:t>images</a:t>
            </a:r>
            <a:r>
              <a:rPr dirty="0" sz="80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161616"/>
                </a:solidFill>
                <a:latin typeface="Arial MT"/>
                <a:cs typeface="Arial MT"/>
              </a:rPr>
              <a:t>to</a:t>
            </a:r>
            <a:r>
              <a:rPr dirty="0" sz="800" spc="-55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800" spc="-20">
                <a:solidFill>
                  <a:srgbClr val="161616"/>
                </a:solidFill>
                <a:latin typeface="Arial MT"/>
                <a:cs typeface="Arial MT"/>
              </a:rPr>
              <a:t>make</a:t>
            </a:r>
            <a:r>
              <a:rPr dirty="0" sz="800" spc="-35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131313"/>
                </a:solidFill>
                <a:latin typeface="Arial MT"/>
                <a:cs typeface="Arial MT"/>
              </a:rPr>
              <a:t>them</a:t>
            </a:r>
            <a:r>
              <a:rPr dirty="0" sz="800" spc="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800" spc="-10">
                <a:solidFill>
                  <a:srgbClr val="131313"/>
                </a:solidFill>
                <a:latin typeface="Arial MT"/>
                <a:cs typeface="Arial MT"/>
              </a:rPr>
              <a:t>suitable </a:t>
            </a:r>
            <a:r>
              <a:rPr dirty="0" sz="800">
                <a:solidFill>
                  <a:srgbClr val="131313"/>
                </a:solidFill>
                <a:latin typeface="Arial MT"/>
                <a:cs typeface="Arial MT"/>
              </a:rPr>
              <a:t>for</a:t>
            </a:r>
            <a:r>
              <a:rPr dirty="0" sz="800" spc="-1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131313"/>
                </a:solidFill>
                <a:latin typeface="Arial MT"/>
                <a:cs typeface="Arial MT"/>
              </a:rPr>
              <a:t>specific </a:t>
            </a:r>
            <a:r>
              <a:rPr dirty="0" sz="800" spc="-10">
                <a:solidFill>
                  <a:srgbClr val="111111"/>
                </a:solidFill>
                <a:latin typeface="Arial MT"/>
                <a:cs typeface="Arial MT"/>
              </a:rPr>
              <a:t>tasks.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01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pc="10">
                <a:solidFill>
                  <a:srgbClr val="051333"/>
                </a:solidFill>
              </a:rPr>
              <a:t>Image</a:t>
            </a:r>
            <a:r>
              <a:rPr dirty="0" spc="75">
                <a:solidFill>
                  <a:srgbClr val="051333"/>
                </a:solidFill>
              </a:rPr>
              <a:t> </a:t>
            </a:r>
            <a:r>
              <a:rPr dirty="0" spc="-10"/>
              <a:t>Restoration</a:t>
            </a:r>
          </a:p>
          <a:p>
            <a:pPr marL="16510">
              <a:lnSpc>
                <a:spcPct val="100000"/>
              </a:lnSpc>
              <a:spcBef>
                <a:spcPts val="484"/>
              </a:spcBef>
            </a:pPr>
            <a:r>
              <a:rPr dirty="0" sz="800" spc="-25">
                <a:solidFill>
                  <a:srgbClr val="0F0F0F"/>
                </a:solidFill>
              </a:rPr>
              <a:t>Recovering</a:t>
            </a:r>
            <a:r>
              <a:rPr dirty="0" sz="800" spc="15">
                <a:solidFill>
                  <a:srgbClr val="0F0F0F"/>
                </a:solidFill>
              </a:rPr>
              <a:t> </a:t>
            </a:r>
            <a:r>
              <a:rPr dirty="0" sz="800" spc="-25">
                <a:solidFill>
                  <a:srgbClr val="131313"/>
                </a:solidFill>
              </a:rPr>
              <a:t>degraded</a:t>
            </a:r>
            <a:r>
              <a:rPr dirty="0" sz="800" spc="-10">
                <a:solidFill>
                  <a:srgbClr val="131313"/>
                </a:solidFill>
              </a:rPr>
              <a:t> </a:t>
            </a:r>
            <a:r>
              <a:rPr dirty="0" sz="800">
                <a:solidFill>
                  <a:srgbClr val="111111"/>
                </a:solidFill>
              </a:rPr>
              <a:t>images</a:t>
            </a:r>
            <a:r>
              <a:rPr dirty="0" sz="800" spc="5">
                <a:solidFill>
                  <a:srgbClr val="111111"/>
                </a:solidFill>
              </a:rPr>
              <a:t> </a:t>
            </a:r>
            <a:r>
              <a:rPr dirty="0" sz="800" spc="-10">
                <a:solidFill>
                  <a:srgbClr val="131313"/>
                </a:solidFill>
              </a:rPr>
              <a:t>affected</a:t>
            </a:r>
            <a:r>
              <a:rPr dirty="0" sz="800" spc="-20">
                <a:solidFill>
                  <a:srgbClr val="131313"/>
                </a:solidFill>
              </a:rPr>
              <a:t> by</a:t>
            </a:r>
            <a:r>
              <a:rPr dirty="0" sz="800" spc="-35">
                <a:solidFill>
                  <a:srgbClr val="131313"/>
                </a:solidFill>
              </a:rPr>
              <a:t> </a:t>
            </a:r>
            <a:r>
              <a:rPr dirty="0" sz="800" spc="-10">
                <a:solidFill>
                  <a:srgbClr val="131313"/>
                </a:solidFill>
              </a:rPr>
              <a:t>noise</a:t>
            </a:r>
            <a:r>
              <a:rPr dirty="0" sz="800" spc="-5">
                <a:solidFill>
                  <a:srgbClr val="131313"/>
                </a:solidFill>
              </a:rPr>
              <a:t> </a:t>
            </a:r>
            <a:r>
              <a:rPr dirty="0" sz="800" spc="-10">
                <a:solidFill>
                  <a:srgbClr val="0E0E0E"/>
                </a:solidFill>
              </a:rPr>
              <a:t>or</a:t>
            </a:r>
            <a:r>
              <a:rPr dirty="0" sz="800" spc="-35">
                <a:solidFill>
                  <a:srgbClr val="0E0E0E"/>
                </a:solidFill>
              </a:rPr>
              <a:t> </a:t>
            </a:r>
            <a:r>
              <a:rPr dirty="0" sz="800">
                <a:solidFill>
                  <a:srgbClr val="111111"/>
                </a:solidFill>
              </a:rPr>
              <a:t>blur</a:t>
            </a:r>
            <a:r>
              <a:rPr dirty="0" sz="800" spc="-25">
                <a:solidFill>
                  <a:srgbClr val="111111"/>
                </a:solidFill>
              </a:rPr>
              <a:t> </a:t>
            </a:r>
            <a:r>
              <a:rPr dirty="0" sz="800">
                <a:solidFill>
                  <a:srgbClr val="111111"/>
                </a:solidFill>
              </a:rPr>
              <a:t>to</a:t>
            </a:r>
            <a:r>
              <a:rPr dirty="0" sz="800" spc="-50">
                <a:solidFill>
                  <a:srgbClr val="111111"/>
                </a:solidFill>
              </a:rPr>
              <a:t> </a:t>
            </a:r>
            <a:r>
              <a:rPr dirty="0" sz="800" spc="-10">
                <a:solidFill>
                  <a:srgbClr val="111111"/>
                </a:solidFill>
              </a:rPr>
              <a:t>restore</a:t>
            </a:r>
            <a:r>
              <a:rPr dirty="0" sz="800" spc="-20">
                <a:solidFill>
                  <a:srgbClr val="111111"/>
                </a:solidFill>
              </a:rPr>
              <a:t> </a:t>
            </a:r>
            <a:r>
              <a:rPr dirty="0" sz="800" spc="-10">
                <a:solidFill>
                  <a:srgbClr val="111111"/>
                </a:solidFill>
              </a:rPr>
              <a:t>original</a:t>
            </a:r>
            <a:r>
              <a:rPr dirty="0" sz="800" spc="5">
                <a:solidFill>
                  <a:srgbClr val="111111"/>
                </a:solidFill>
              </a:rPr>
              <a:t> </a:t>
            </a:r>
            <a:r>
              <a:rPr dirty="0" sz="800" spc="-10">
                <a:solidFill>
                  <a:srgbClr val="0F0F0F"/>
                </a:solidFill>
              </a:rPr>
              <a:t>clarity.</a:t>
            </a:r>
            <a:endParaRPr sz="800"/>
          </a:p>
          <a:p>
            <a:pPr>
              <a:lnSpc>
                <a:spcPct val="100000"/>
              </a:lnSpc>
            </a:pPr>
            <a:endParaRPr sz="800"/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sz="800"/>
          </a:p>
          <a:p>
            <a:pPr marL="13970">
              <a:lnSpc>
                <a:spcPct val="100000"/>
              </a:lnSpc>
            </a:pPr>
            <a:r>
              <a:rPr dirty="0" sz="850" spc="114">
                <a:solidFill>
                  <a:srgbClr val="031131"/>
                </a:solidFill>
              </a:rPr>
              <a:t>Image</a:t>
            </a:r>
            <a:r>
              <a:rPr dirty="0" sz="850" spc="30">
                <a:solidFill>
                  <a:srgbClr val="031131"/>
                </a:solidFill>
              </a:rPr>
              <a:t> </a:t>
            </a:r>
            <a:r>
              <a:rPr dirty="0" sz="850" spc="65">
                <a:solidFill>
                  <a:srgbClr val="001133"/>
                </a:solidFill>
              </a:rPr>
              <a:t>Analysis</a:t>
            </a:r>
            <a:endParaRPr sz="850"/>
          </a:p>
          <a:p>
            <a:pPr marL="17780" marR="106680" indent="-2540">
              <a:lnSpc>
                <a:spcPct val="115300"/>
              </a:lnSpc>
              <a:spcBef>
                <a:spcPts val="335"/>
              </a:spcBef>
            </a:pPr>
            <a:r>
              <a:rPr dirty="0" sz="850" spc="-40">
                <a:solidFill>
                  <a:srgbClr val="131313"/>
                </a:solidFill>
              </a:rPr>
              <a:t>Extracting</a:t>
            </a:r>
            <a:r>
              <a:rPr dirty="0" sz="850" spc="-10">
                <a:solidFill>
                  <a:srgbClr val="131313"/>
                </a:solidFill>
              </a:rPr>
              <a:t> </a:t>
            </a:r>
            <a:r>
              <a:rPr dirty="0" sz="850" spc="-35">
                <a:solidFill>
                  <a:srgbClr val="111111"/>
                </a:solidFill>
              </a:rPr>
              <a:t>meaningful</a:t>
            </a:r>
            <a:r>
              <a:rPr dirty="0" sz="850" spc="25">
                <a:solidFill>
                  <a:srgbClr val="111111"/>
                </a:solidFill>
              </a:rPr>
              <a:t> </a:t>
            </a:r>
            <a:r>
              <a:rPr dirty="0" sz="850" spc="-25">
                <a:solidFill>
                  <a:srgbClr val="111111"/>
                </a:solidFill>
              </a:rPr>
              <a:t>information</a:t>
            </a:r>
            <a:r>
              <a:rPr dirty="0" sz="850" spc="25">
                <a:solidFill>
                  <a:srgbClr val="111111"/>
                </a:solidFill>
              </a:rPr>
              <a:t> </a:t>
            </a:r>
            <a:r>
              <a:rPr dirty="0" sz="850" spc="-10">
                <a:solidFill>
                  <a:srgbClr val="131313"/>
                </a:solidFill>
              </a:rPr>
              <a:t>from</a:t>
            </a:r>
            <a:r>
              <a:rPr dirty="0" sz="850" spc="5">
                <a:solidFill>
                  <a:srgbClr val="131313"/>
                </a:solidFill>
              </a:rPr>
              <a:t> </a:t>
            </a:r>
            <a:r>
              <a:rPr dirty="0" sz="850" spc="-50">
                <a:solidFill>
                  <a:srgbClr val="131313"/>
                </a:solidFill>
              </a:rPr>
              <a:t>images,</a:t>
            </a:r>
            <a:r>
              <a:rPr dirty="0" sz="850" spc="-20">
                <a:solidFill>
                  <a:srgbClr val="131313"/>
                </a:solidFill>
              </a:rPr>
              <a:t> </a:t>
            </a:r>
            <a:r>
              <a:rPr dirty="0" sz="850" spc="-25">
                <a:solidFill>
                  <a:srgbClr val="111111"/>
                </a:solidFill>
              </a:rPr>
              <a:t>vital</a:t>
            </a:r>
            <a:r>
              <a:rPr dirty="0" sz="850">
                <a:solidFill>
                  <a:srgbClr val="111111"/>
                </a:solidFill>
              </a:rPr>
              <a:t> </a:t>
            </a:r>
            <a:r>
              <a:rPr dirty="0" sz="850" spc="-35">
                <a:solidFill>
                  <a:srgbClr val="4D4D4D"/>
                </a:solidFill>
              </a:rPr>
              <a:t>in</a:t>
            </a:r>
            <a:r>
              <a:rPr dirty="0" sz="850" spc="-25">
                <a:solidFill>
                  <a:srgbClr val="4D4D4D"/>
                </a:solidFill>
              </a:rPr>
              <a:t> </a:t>
            </a:r>
            <a:r>
              <a:rPr dirty="0" sz="850" spc="-20">
                <a:solidFill>
                  <a:srgbClr val="232323"/>
                </a:solidFill>
              </a:rPr>
              <a:t>fields</a:t>
            </a:r>
            <a:r>
              <a:rPr dirty="0" sz="850" spc="-5">
                <a:solidFill>
                  <a:srgbClr val="232323"/>
                </a:solidFill>
              </a:rPr>
              <a:t> </a:t>
            </a:r>
            <a:r>
              <a:rPr dirty="0" sz="850" spc="-30">
                <a:solidFill>
                  <a:srgbClr val="151515"/>
                </a:solidFill>
              </a:rPr>
              <a:t>like</a:t>
            </a:r>
            <a:r>
              <a:rPr dirty="0" sz="850" spc="-35">
                <a:solidFill>
                  <a:srgbClr val="151515"/>
                </a:solidFill>
              </a:rPr>
              <a:t> </a:t>
            </a:r>
            <a:r>
              <a:rPr dirty="0" sz="850" spc="-40">
                <a:solidFill>
                  <a:srgbClr val="131313"/>
                </a:solidFill>
              </a:rPr>
              <a:t>medicine</a:t>
            </a:r>
            <a:r>
              <a:rPr dirty="0" sz="850" spc="25">
                <a:solidFill>
                  <a:srgbClr val="131313"/>
                </a:solidFill>
              </a:rPr>
              <a:t> </a:t>
            </a:r>
            <a:r>
              <a:rPr dirty="0" sz="850" spc="-70">
                <a:solidFill>
                  <a:srgbClr val="262626"/>
                </a:solidFill>
              </a:rPr>
              <a:t>and</a:t>
            </a:r>
            <a:r>
              <a:rPr dirty="0" sz="850" spc="-35">
                <a:solidFill>
                  <a:srgbClr val="262626"/>
                </a:solidFill>
              </a:rPr>
              <a:t> </a:t>
            </a:r>
            <a:r>
              <a:rPr dirty="0" sz="850" spc="-10">
                <a:solidFill>
                  <a:srgbClr val="232323"/>
                </a:solidFill>
              </a:rPr>
              <a:t>remote </a:t>
            </a:r>
            <a:r>
              <a:rPr dirty="0" sz="850" spc="-10">
                <a:solidFill>
                  <a:srgbClr val="111111"/>
                </a:solidFill>
              </a:rPr>
              <a:t>sensing.</a:t>
            </a:r>
            <a:endParaRPr sz="850"/>
          </a:p>
          <a:p>
            <a:pPr>
              <a:lnSpc>
                <a:spcPct val="100000"/>
              </a:lnSpc>
            </a:pPr>
            <a:endParaRPr sz="850"/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sz="850"/>
          </a:p>
          <a:p>
            <a:pPr marL="21590">
              <a:lnSpc>
                <a:spcPct val="100000"/>
              </a:lnSpc>
            </a:pPr>
            <a:r>
              <a:rPr dirty="0" sz="950" spc="-10">
                <a:solidFill>
                  <a:srgbClr val="010F31"/>
                </a:solidFill>
              </a:rPr>
              <a:t>Applications</a:t>
            </a:r>
            <a:endParaRPr sz="950"/>
          </a:p>
          <a:p>
            <a:pPr marL="17780" marR="5080" indent="-1905">
              <a:lnSpc>
                <a:spcPct val="125000"/>
              </a:lnSpc>
              <a:spcBef>
                <a:spcPts val="235"/>
              </a:spcBef>
            </a:pPr>
            <a:r>
              <a:rPr dirty="0" sz="800" spc="-10">
                <a:solidFill>
                  <a:srgbClr val="131313"/>
                </a:solidFill>
              </a:rPr>
              <a:t>Digital</a:t>
            </a:r>
            <a:r>
              <a:rPr dirty="0" sz="800">
                <a:solidFill>
                  <a:srgbClr val="131313"/>
                </a:solidFill>
              </a:rPr>
              <a:t> </a:t>
            </a:r>
            <a:r>
              <a:rPr dirty="0" sz="800" spc="-10">
                <a:solidFill>
                  <a:srgbClr val="131313"/>
                </a:solidFill>
              </a:rPr>
              <a:t>image</a:t>
            </a:r>
            <a:r>
              <a:rPr dirty="0" sz="800" spc="-25">
                <a:solidFill>
                  <a:srgbClr val="131313"/>
                </a:solidFill>
              </a:rPr>
              <a:t> </a:t>
            </a:r>
            <a:r>
              <a:rPr dirty="0" sz="800" spc="-10">
                <a:solidFill>
                  <a:srgbClr val="131313"/>
                </a:solidFill>
              </a:rPr>
              <a:t>processing</a:t>
            </a:r>
            <a:r>
              <a:rPr dirty="0" sz="800" spc="-5">
                <a:solidFill>
                  <a:srgbClr val="131313"/>
                </a:solidFill>
              </a:rPr>
              <a:t> </a:t>
            </a:r>
            <a:r>
              <a:rPr dirty="0" sz="800">
                <a:solidFill>
                  <a:srgbClr val="545454"/>
                </a:solidFill>
              </a:rPr>
              <a:t>is</a:t>
            </a:r>
            <a:r>
              <a:rPr dirty="0" sz="800" spc="-55">
                <a:solidFill>
                  <a:srgbClr val="545454"/>
                </a:solidFill>
              </a:rPr>
              <a:t> </a:t>
            </a:r>
            <a:r>
              <a:rPr dirty="0" sz="800" spc="-10">
                <a:solidFill>
                  <a:srgbClr val="232323"/>
                </a:solidFill>
              </a:rPr>
              <a:t>used</a:t>
            </a:r>
            <a:r>
              <a:rPr dirty="0" sz="800" spc="-15">
                <a:solidFill>
                  <a:srgbClr val="232323"/>
                </a:solidFill>
              </a:rPr>
              <a:t> </a:t>
            </a:r>
            <a:r>
              <a:rPr dirty="0" sz="800">
                <a:solidFill>
                  <a:srgbClr val="131313"/>
                </a:solidFill>
              </a:rPr>
              <a:t>in</a:t>
            </a:r>
            <a:r>
              <a:rPr dirty="0" sz="800" spc="-35">
                <a:solidFill>
                  <a:srgbClr val="131313"/>
                </a:solidFill>
              </a:rPr>
              <a:t> </a:t>
            </a:r>
            <a:r>
              <a:rPr dirty="0" sz="800" spc="-10">
                <a:solidFill>
                  <a:srgbClr val="161616"/>
                </a:solidFill>
              </a:rPr>
              <a:t>face</a:t>
            </a:r>
            <a:r>
              <a:rPr dirty="0" sz="800" spc="-35">
                <a:solidFill>
                  <a:srgbClr val="161616"/>
                </a:solidFill>
              </a:rPr>
              <a:t> </a:t>
            </a:r>
            <a:r>
              <a:rPr dirty="0" sz="800" spc="-10">
                <a:solidFill>
                  <a:srgbClr val="131313"/>
                </a:solidFill>
              </a:rPr>
              <a:t>recognition,</a:t>
            </a:r>
            <a:r>
              <a:rPr dirty="0" sz="800" spc="-5">
                <a:solidFill>
                  <a:srgbClr val="131313"/>
                </a:solidFill>
              </a:rPr>
              <a:t> </a:t>
            </a:r>
            <a:r>
              <a:rPr dirty="0" sz="800" spc="-10">
                <a:solidFill>
                  <a:srgbClr val="131313"/>
                </a:solidFill>
              </a:rPr>
              <a:t>medical</a:t>
            </a:r>
            <a:r>
              <a:rPr dirty="0" sz="800">
                <a:solidFill>
                  <a:srgbClr val="131313"/>
                </a:solidFill>
              </a:rPr>
              <a:t> </a:t>
            </a:r>
            <a:r>
              <a:rPr dirty="0" sz="800" spc="-10">
                <a:solidFill>
                  <a:srgbClr val="131313"/>
                </a:solidFill>
              </a:rPr>
              <a:t>diagnostics, </a:t>
            </a:r>
            <a:r>
              <a:rPr dirty="0" sz="800" spc="-20">
                <a:solidFill>
                  <a:srgbClr val="151515"/>
                </a:solidFill>
              </a:rPr>
              <a:t>and </a:t>
            </a:r>
            <a:r>
              <a:rPr dirty="0" sz="800" spc="-10">
                <a:solidFill>
                  <a:srgbClr val="131313"/>
                </a:solidFill>
              </a:rPr>
              <a:t>automated </a:t>
            </a:r>
            <a:r>
              <a:rPr dirty="0" sz="800" spc="-20">
                <a:solidFill>
                  <a:srgbClr val="2F2F2F"/>
                </a:solidFill>
              </a:rPr>
              <a:t>surveillance</a:t>
            </a:r>
            <a:r>
              <a:rPr dirty="0" sz="800" spc="85">
                <a:solidFill>
                  <a:srgbClr val="2F2F2F"/>
                </a:solidFill>
              </a:rPr>
              <a:t> </a:t>
            </a:r>
            <a:r>
              <a:rPr dirty="0" sz="800" spc="-10">
                <a:solidFill>
                  <a:srgbClr val="131313"/>
                </a:solidFill>
              </a:rPr>
              <a:t>systems.</a:t>
            </a:r>
            <a:endParaRPr sz="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0761" y="3060192"/>
            <a:ext cx="2755047" cy="15240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0761" y="2621279"/>
            <a:ext cx="2755047" cy="149351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0761" y="2182367"/>
            <a:ext cx="2755047" cy="149351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0761" y="1737360"/>
            <a:ext cx="2755047" cy="15240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44380" y="1648967"/>
            <a:ext cx="307809" cy="1481327"/>
          </a:xfrm>
          <a:prstGeom prst="rect">
            <a:avLst/>
          </a:prstGeom>
        </p:spPr>
      </p:pic>
      <p:sp>
        <p:nvSpPr>
          <p:cNvPr id="7" name="object 7" descr=""/>
          <p:cNvSpPr/>
          <p:nvPr/>
        </p:nvSpPr>
        <p:spPr>
          <a:xfrm>
            <a:off x="572952" y="3058667"/>
            <a:ext cx="2740025" cy="0"/>
          </a:xfrm>
          <a:custGeom>
            <a:avLst/>
            <a:gdLst/>
            <a:ahLst/>
            <a:cxnLst/>
            <a:rect l="l" t="t" r="r" b="b"/>
            <a:pathLst>
              <a:path w="2740025" h="0">
                <a:moveTo>
                  <a:pt x="0" y="0"/>
                </a:moveTo>
                <a:lnTo>
                  <a:pt x="273980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572952" y="2616707"/>
            <a:ext cx="2740025" cy="0"/>
          </a:xfrm>
          <a:custGeom>
            <a:avLst/>
            <a:gdLst/>
            <a:ahLst/>
            <a:cxnLst/>
            <a:rect l="l" t="t" r="r" b="b"/>
            <a:pathLst>
              <a:path w="2740025" h="0">
                <a:moveTo>
                  <a:pt x="0" y="0"/>
                </a:moveTo>
                <a:lnTo>
                  <a:pt x="273980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572952" y="2177795"/>
            <a:ext cx="2746375" cy="0"/>
          </a:xfrm>
          <a:custGeom>
            <a:avLst/>
            <a:gdLst/>
            <a:ahLst/>
            <a:cxnLst/>
            <a:rect l="l" t="t" r="r" b="b"/>
            <a:pathLst>
              <a:path w="2746375" h="0">
                <a:moveTo>
                  <a:pt x="0" y="0"/>
                </a:moveTo>
                <a:lnTo>
                  <a:pt x="2745904" y="0"/>
                </a:lnTo>
              </a:path>
            </a:pathLst>
          </a:custGeom>
          <a:ln w="9144">
            <a:solidFill>
              <a:srgbClr val="030F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316061" y="1735319"/>
            <a:ext cx="139700" cy="139192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z="900">
                <a:solidFill>
                  <a:srgbClr val="464646"/>
                </a:solidFill>
                <a:latin typeface="Calibri"/>
                <a:cs typeface="Calibri"/>
              </a:rPr>
              <a:t>lmprovement</a:t>
            </a:r>
            <a:r>
              <a:rPr dirty="0" sz="900">
                <a:solidFill>
                  <a:srgbClr val="494949"/>
                </a:solidFill>
                <a:latin typeface="Calibri"/>
                <a:cs typeface="Calibri"/>
              </a:rPr>
              <a:t>in</a:t>
            </a:r>
            <a:r>
              <a:rPr dirty="0" sz="900" spc="44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424242"/>
                </a:solidFill>
                <a:latin typeface="Calibri"/>
                <a:cs typeface="Calibri"/>
              </a:rPr>
              <a:t>Visibility{°/</a:t>
            </a:r>
            <a:r>
              <a:rPr dirty="0" sz="900" spc="19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900" spc="-50">
                <a:solidFill>
                  <a:srgbClr val="424242"/>
                </a:solidFill>
                <a:latin typeface="Calibri"/>
                <a:cs typeface="Calibri"/>
              </a:rPr>
              <a:t>j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6613333" y="4163567"/>
            <a:ext cx="1350645" cy="241300"/>
          </a:xfrm>
          <a:custGeom>
            <a:avLst/>
            <a:gdLst/>
            <a:ahLst/>
            <a:cxnLst/>
            <a:rect l="l" t="t" r="r" b="b"/>
            <a:pathLst>
              <a:path w="1350645" h="241300">
                <a:moveTo>
                  <a:pt x="1350264" y="240792"/>
                </a:moveTo>
                <a:lnTo>
                  <a:pt x="0" y="240792"/>
                </a:lnTo>
                <a:lnTo>
                  <a:pt x="0" y="0"/>
                </a:lnTo>
                <a:lnTo>
                  <a:pt x="1350264" y="0"/>
                </a:lnTo>
                <a:lnTo>
                  <a:pt x="1350264" y="2407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13904" y="3922776"/>
            <a:ext cx="2462476" cy="295656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90256" y="152424"/>
            <a:ext cx="4761230" cy="646430"/>
          </a:xfrm>
          <a:prstGeom prst="rect"/>
        </p:spPr>
        <p:txBody>
          <a:bodyPr wrap="square" lIns="0" tIns="1143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dirty="0" spc="-20">
                <a:solidFill>
                  <a:srgbClr val="031136"/>
                </a:solidFill>
              </a:rPr>
              <a:t>Enhancing </a:t>
            </a:r>
            <a:r>
              <a:rPr dirty="0" spc="50">
                <a:solidFill>
                  <a:srgbClr val="031133"/>
                </a:solidFill>
              </a:rPr>
              <a:t>Image</a:t>
            </a:r>
            <a:r>
              <a:rPr dirty="0" spc="-65">
                <a:solidFill>
                  <a:srgbClr val="031133"/>
                </a:solidFill>
              </a:rPr>
              <a:t> </a:t>
            </a:r>
            <a:r>
              <a:rPr dirty="0">
                <a:solidFill>
                  <a:srgbClr val="031533"/>
                </a:solidFill>
              </a:rPr>
              <a:t>Quality</a:t>
            </a:r>
            <a:r>
              <a:rPr dirty="0" spc="-20">
                <a:solidFill>
                  <a:srgbClr val="031533"/>
                </a:solidFill>
              </a:rPr>
              <a:t> </a:t>
            </a:r>
            <a:r>
              <a:rPr dirty="0">
                <a:solidFill>
                  <a:srgbClr val="011134"/>
                </a:solidFill>
              </a:rPr>
              <a:t>with</a:t>
            </a:r>
            <a:r>
              <a:rPr dirty="0" spc="-95">
                <a:solidFill>
                  <a:srgbClr val="011134"/>
                </a:solidFill>
              </a:rPr>
              <a:t> </a:t>
            </a:r>
            <a:r>
              <a:rPr dirty="0" spc="-10">
                <a:solidFill>
                  <a:srgbClr val="031133"/>
                </a:solidFill>
              </a:rPr>
              <a:t>Techniques</a:t>
            </a:r>
          </a:p>
          <a:p>
            <a:pPr marL="15875">
              <a:lnSpc>
                <a:spcPct val="100000"/>
              </a:lnSpc>
              <a:spcBef>
                <a:spcPts val="425"/>
              </a:spcBef>
            </a:pPr>
            <a:r>
              <a:rPr dirty="0" sz="1050" spc="-105">
                <a:solidFill>
                  <a:srgbClr val="484848"/>
                </a:solidFill>
              </a:rPr>
              <a:t>Explore</a:t>
            </a:r>
            <a:r>
              <a:rPr dirty="0" sz="1050" spc="35">
                <a:solidFill>
                  <a:srgbClr val="484848"/>
                </a:solidFill>
              </a:rPr>
              <a:t> </a:t>
            </a:r>
            <a:r>
              <a:rPr dirty="0" sz="1050" spc="-75">
                <a:solidFill>
                  <a:srgbClr val="444444"/>
                </a:solidFill>
              </a:rPr>
              <a:t>techniques</a:t>
            </a:r>
            <a:r>
              <a:rPr dirty="0" sz="1050" spc="75">
                <a:solidFill>
                  <a:srgbClr val="444444"/>
                </a:solidFill>
              </a:rPr>
              <a:t> </a:t>
            </a:r>
            <a:r>
              <a:rPr dirty="0" sz="1050" spc="-45">
                <a:solidFill>
                  <a:srgbClr val="494949"/>
                </a:solidFill>
              </a:rPr>
              <a:t>for</a:t>
            </a:r>
            <a:r>
              <a:rPr dirty="0" sz="1050" spc="-10">
                <a:solidFill>
                  <a:srgbClr val="494949"/>
                </a:solidFill>
              </a:rPr>
              <a:t> </a:t>
            </a:r>
            <a:r>
              <a:rPr dirty="0" sz="1050" spc="-85">
                <a:solidFill>
                  <a:srgbClr val="484848"/>
                </a:solidFill>
              </a:rPr>
              <a:t>enhancing</a:t>
            </a:r>
            <a:r>
              <a:rPr dirty="0" sz="1050" spc="45">
                <a:solidFill>
                  <a:srgbClr val="484848"/>
                </a:solidFill>
              </a:rPr>
              <a:t> </a:t>
            </a:r>
            <a:r>
              <a:rPr dirty="0" sz="1050" spc="-95">
                <a:solidFill>
                  <a:srgbClr val="464646"/>
                </a:solidFill>
              </a:rPr>
              <a:t>image</a:t>
            </a:r>
            <a:r>
              <a:rPr dirty="0" sz="1050" spc="40">
                <a:solidFill>
                  <a:srgbClr val="464646"/>
                </a:solidFill>
              </a:rPr>
              <a:t> </a:t>
            </a:r>
            <a:r>
              <a:rPr dirty="0" sz="1050" spc="-10">
                <a:solidFill>
                  <a:srgbClr val="494949"/>
                </a:solidFill>
              </a:rPr>
              <a:t>quality</a:t>
            </a:r>
            <a:endParaRPr sz="1050"/>
          </a:p>
        </p:txBody>
      </p:sp>
      <p:sp>
        <p:nvSpPr>
          <p:cNvPr id="24" name="object 24" descr=""/>
          <p:cNvSpPr txBox="1"/>
          <p:nvPr/>
        </p:nvSpPr>
        <p:spPr>
          <a:xfrm>
            <a:off x="6649349" y="4237591"/>
            <a:ext cx="443865" cy="119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70"/>
              </a:lnSpc>
            </a:pPr>
            <a:r>
              <a:rPr dirty="0" sz="650" spc="-85">
                <a:solidFill>
                  <a:srgbClr val="FFFFFF"/>
                </a:solidFill>
                <a:latin typeface="Courier New"/>
                <a:cs typeface="Courier New"/>
                <a:hlinkClick r:id="rId8"/>
              </a:rPr>
              <a:t>^œn'ea</a:t>
            </a:r>
            <a:r>
              <a:rPr dirty="0" sz="650" spc="-65">
                <a:solidFill>
                  <a:srgbClr val="FFFFFF"/>
                </a:solidFill>
                <a:latin typeface="Courier New"/>
                <a:cs typeface="Courier New"/>
                <a:hlinkClick r:id="rId8"/>
              </a:rPr>
              <a:t> </a:t>
            </a:r>
            <a:r>
              <a:rPr dirty="0" sz="650" spc="-95">
                <a:solidFill>
                  <a:srgbClr val="FFFFFF"/>
                </a:solidFill>
                <a:latin typeface="Courier New"/>
                <a:cs typeface="Courier New"/>
                <a:hlinkClick r:id="rId8"/>
              </a:rPr>
              <a:t>1°nç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7272343" y="4237591"/>
            <a:ext cx="553720" cy="119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70"/>
              </a:lnSpc>
            </a:pPr>
            <a:r>
              <a:rPr dirty="0" sz="650" spc="-70">
                <a:solidFill>
                  <a:srgbClr val="FFFFFF"/>
                </a:solidFill>
                <a:latin typeface="Courier New"/>
                <a:cs typeface="Courier New"/>
                <a:hlinkClick r:id="rId8"/>
              </a:rPr>
              <a:t>preseutotions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47039" y="1577848"/>
            <a:ext cx="97091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solidFill>
                  <a:srgbClr val="131313"/>
                </a:solidFill>
                <a:latin typeface="Arial MT"/>
                <a:cs typeface="Arial MT"/>
              </a:rPr>
              <a:t>Histogram</a:t>
            </a:r>
            <a:r>
              <a:rPr dirty="0" sz="700" spc="16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700" spc="-10">
                <a:solidFill>
                  <a:srgbClr val="111111"/>
                </a:solidFill>
                <a:latin typeface="Arial MT"/>
                <a:cs typeface="Arial MT"/>
              </a:rPr>
              <a:t>Equalization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49413" y="2013457"/>
            <a:ext cx="806450" cy="139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 spc="-40">
                <a:solidFill>
                  <a:srgbClr val="131313"/>
                </a:solidFill>
                <a:latin typeface="Arial MT"/>
                <a:cs typeface="Arial MT"/>
              </a:rPr>
              <a:t>ConJrasi</a:t>
            </a:r>
            <a:r>
              <a:rPr dirty="0" sz="750" spc="2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750" spc="-10">
                <a:solidFill>
                  <a:srgbClr val="111111"/>
                </a:solidFill>
                <a:latin typeface="Arial MT"/>
                <a:cs typeface="Arial MT"/>
              </a:rPr>
              <a:t>Stretching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545823" y="2446020"/>
            <a:ext cx="350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35">
                <a:solidFill>
                  <a:srgbClr val="131313"/>
                </a:solidFill>
                <a:latin typeface="Arial MT"/>
                <a:cs typeface="Arial MT"/>
              </a:rPr>
              <a:t>Filtering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546622" y="2894329"/>
            <a:ext cx="800100" cy="139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 spc="-50">
                <a:solidFill>
                  <a:srgbClr val="131313"/>
                </a:solidFill>
                <a:latin typeface="Arial MT"/>
                <a:cs typeface="Arial MT"/>
              </a:rPr>
              <a:t>Edge</a:t>
            </a:r>
            <a:r>
              <a:rPr dirty="0" sz="750" spc="2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750" spc="-30">
                <a:solidFill>
                  <a:srgbClr val="131313"/>
                </a:solidFill>
                <a:latin typeface="Arial MT"/>
                <a:cs typeface="Arial MT"/>
              </a:rPr>
              <a:t>Enhancement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366424" y="1742439"/>
            <a:ext cx="12382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25">
                <a:solidFill>
                  <a:srgbClr val="161616"/>
                </a:solidFill>
                <a:latin typeface="Arial MT"/>
                <a:cs typeface="Arial MT"/>
              </a:rPr>
              <a:t>30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3365889" y="2168651"/>
            <a:ext cx="12255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0">
                <a:solidFill>
                  <a:srgbClr val="464D64"/>
                </a:solidFill>
                <a:latin typeface="Arial MT"/>
                <a:cs typeface="Arial MT"/>
              </a:rPr>
              <a:t>30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3366691" y="2629661"/>
            <a:ext cx="123189" cy="124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" spc="-25">
                <a:solidFill>
                  <a:srgbClr val="151515"/>
                </a:solidFill>
                <a:latin typeface="Arial MT"/>
                <a:cs typeface="Arial MT"/>
              </a:rPr>
              <a:t>30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3366424" y="3062223"/>
            <a:ext cx="12382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25">
                <a:solidFill>
                  <a:srgbClr val="626980"/>
                </a:solidFill>
                <a:latin typeface="Arial MT"/>
                <a:cs typeface="Arial MT"/>
              </a:rPr>
              <a:t>30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4315024" y="977137"/>
            <a:ext cx="3431540" cy="656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21945" indent="-635">
              <a:lnSpc>
                <a:spcPct val="114300"/>
              </a:lnSpc>
              <a:spcBef>
                <a:spcPts val="100"/>
              </a:spcBef>
            </a:pPr>
            <a:r>
              <a:rPr dirty="0" sz="1050">
                <a:solidFill>
                  <a:srgbClr val="0F0F0F"/>
                </a:solidFill>
                <a:latin typeface="Arial MT"/>
                <a:cs typeface="Arial MT"/>
              </a:rPr>
              <a:t>Spatial</a:t>
            </a:r>
            <a:r>
              <a:rPr dirty="0" sz="1050" spc="-1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2F2F2F"/>
                </a:solidFill>
                <a:latin typeface="Arial MT"/>
                <a:cs typeface="Arial MT"/>
              </a:rPr>
              <a:t>domain</a:t>
            </a:r>
            <a:r>
              <a:rPr dirty="0" sz="1050" spc="-50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111111"/>
                </a:solidFill>
                <a:latin typeface="Arial MT"/>
                <a:cs typeface="Arial MT"/>
              </a:rPr>
              <a:t>techniques</a:t>
            </a:r>
            <a:r>
              <a:rPr dirty="0" sz="1050" spc="-1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111111"/>
                </a:solidFill>
                <a:latin typeface="Arial MT"/>
                <a:cs typeface="Arial MT"/>
              </a:rPr>
              <a:t>improve</a:t>
            </a:r>
            <a:r>
              <a:rPr dirty="0" sz="1050" spc="-4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1C1C1C"/>
                </a:solidFill>
                <a:latin typeface="Arial MT"/>
                <a:cs typeface="Arial MT"/>
              </a:rPr>
              <a:t>image</a:t>
            </a:r>
            <a:r>
              <a:rPr dirty="0" sz="1050" spc="-5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131313"/>
                </a:solidFill>
                <a:latin typeface="Arial MT"/>
                <a:cs typeface="Arial MT"/>
              </a:rPr>
              <a:t>quality</a:t>
            </a:r>
            <a:r>
              <a:rPr dirty="0" sz="1050" spc="-2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050" spc="-25">
                <a:solidFill>
                  <a:srgbClr val="05132F"/>
                </a:solidFill>
                <a:latin typeface="Arial MT"/>
                <a:cs typeface="Arial MT"/>
              </a:rPr>
              <a:t>by </a:t>
            </a:r>
            <a:r>
              <a:rPr dirty="0" sz="1050">
                <a:solidFill>
                  <a:srgbClr val="131313"/>
                </a:solidFill>
                <a:latin typeface="Arial MT"/>
                <a:cs typeface="Arial MT"/>
              </a:rPr>
              <a:t>manipulating</a:t>
            </a:r>
            <a:r>
              <a:rPr dirty="0" sz="1050" spc="1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151515"/>
                </a:solidFill>
                <a:latin typeface="Arial MT"/>
                <a:cs typeface="Arial MT"/>
              </a:rPr>
              <a:t>pixel</a:t>
            </a:r>
            <a:r>
              <a:rPr dirty="0" sz="1050" spc="-50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1050" spc="-10">
                <a:solidFill>
                  <a:srgbClr val="131313"/>
                </a:solidFill>
                <a:latin typeface="Arial MT"/>
                <a:cs typeface="Arial MT"/>
              </a:rPr>
              <a:t>values.</a:t>
            </a:r>
            <a:endParaRPr sz="1050">
              <a:latin typeface="Arial MT"/>
              <a:cs typeface="Arial MT"/>
            </a:endParaRPr>
          </a:p>
          <a:p>
            <a:pPr marL="17145">
              <a:lnSpc>
                <a:spcPct val="100000"/>
              </a:lnSpc>
              <a:spcBef>
                <a:spcPts val="825"/>
              </a:spcBef>
            </a:pPr>
            <a:r>
              <a:rPr dirty="0" sz="1050">
                <a:solidFill>
                  <a:srgbClr val="151515"/>
                </a:solidFill>
                <a:latin typeface="Arial MT"/>
                <a:cs typeface="Arial MT"/>
              </a:rPr>
              <a:t>Histogram</a:t>
            </a:r>
            <a:r>
              <a:rPr dirty="0" sz="1050" spc="30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1050" spc="-10">
                <a:solidFill>
                  <a:srgbClr val="131313"/>
                </a:solidFill>
                <a:latin typeface="Arial MT"/>
                <a:cs typeface="Arial MT"/>
              </a:rPr>
              <a:t>Equalization</a:t>
            </a:r>
            <a:r>
              <a:rPr dirty="0" sz="1050" spc="3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131313"/>
                </a:solidFill>
                <a:latin typeface="Arial MT"/>
                <a:cs typeface="Arial MT"/>
              </a:rPr>
              <a:t>significantly</a:t>
            </a:r>
            <a:r>
              <a:rPr dirty="0" sz="1050" spc="4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050" spc="-10">
                <a:solidFill>
                  <a:srgbClr val="05112F"/>
                </a:solidFill>
                <a:latin typeface="Arial MT"/>
                <a:cs typeface="Arial MT"/>
              </a:rPr>
              <a:t>enhances</a:t>
            </a:r>
            <a:r>
              <a:rPr dirty="0" sz="1050" spc="15">
                <a:solidFill>
                  <a:srgbClr val="05112F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08112F"/>
                </a:solidFill>
                <a:latin typeface="Arial MT"/>
                <a:cs typeface="Arial MT"/>
              </a:rPr>
              <a:t>contrast</a:t>
            </a:r>
            <a:r>
              <a:rPr dirty="0" sz="1050" spc="20">
                <a:solidFill>
                  <a:srgbClr val="08112F"/>
                </a:solidFill>
                <a:latin typeface="Arial MT"/>
                <a:cs typeface="Arial MT"/>
              </a:rPr>
              <a:t> </a:t>
            </a:r>
            <a:r>
              <a:rPr dirty="0" sz="1050" spc="-25">
                <a:solidFill>
                  <a:srgbClr val="05112F"/>
                </a:solidFill>
                <a:latin typeface="Arial MT"/>
                <a:cs typeface="Arial MT"/>
              </a:rPr>
              <a:t>in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4315208" y="1627885"/>
            <a:ext cx="3495675" cy="1535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10">
                <a:solidFill>
                  <a:srgbClr val="011131"/>
                </a:solidFill>
                <a:latin typeface="Arial MT"/>
                <a:cs typeface="Arial MT"/>
              </a:rPr>
              <a:t>low-</a:t>
            </a:r>
            <a:r>
              <a:rPr dirty="0" sz="1050">
                <a:solidFill>
                  <a:srgbClr val="011131"/>
                </a:solidFill>
                <a:latin typeface="Arial MT"/>
                <a:cs typeface="Arial MT"/>
              </a:rPr>
              <a:t>contrast</a:t>
            </a:r>
            <a:r>
              <a:rPr dirty="0" sz="1050" spc="65">
                <a:solidFill>
                  <a:srgbClr val="011131"/>
                </a:solidFill>
                <a:latin typeface="Arial MT"/>
                <a:cs typeface="Arial MT"/>
              </a:rPr>
              <a:t> </a:t>
            </a:r>
            <a:r>
              <a:rPr dirty="0" sz="1050" spc="-10">
                <a:solidFill>
                  <a:srgbClr val="050E2F"/>
                </a:solidFill>
                <a:latin typeface="Arial MT"/>
                <a:cs typeface="Arial MT"/>
              </a:rPr>
              <a:t>images.</a:t>
            </a:r>
            <a:endParaRPr sz="1050">
              <a:latin typeface="Arial MT"/>
              <a:cs typeface="Arial MT"/>
            </a:endParaRPr>
          </a:p>
          <a:p>
            <a:pPr marL="12700" marR="410209" indent="1905">
              <a:lnSpc>
                <a:spcPct val="112400"/>
              </a:lnSpc>
              <a:spcBef>
                <a:spcPts val="695"/>
              </a:spcBef>
            </a:pPr>
            <a:r>
              <a:rPr dirty="0" sz="1050" spc="-10">
                <a:solidFill>
                  <a:srgbClr val="161616"/>
                </a:solidFill>
                <a:latin typeface="Arial MT"/>
                <a:cs typeface="Arial MT"/>
              </a:rPr>
              <a:t>Contrast </a:t>
            </a:r>
            <a:r>
              <a:rPr dirty="0" sz="1050">
                <a:solidFill>
                  <a:srgbClr val="05112D"/>
                </a:solidFill>
                <a:latin typeface="Arial MT"/>
                <a:cs typeface="Arial MT"/>
              </a:rPr>
              <a:t>Stretching</a:t>
            </a:r>
            <a:r>
              <a:rPr dirty="0" sz="1050" spc="-10">
                <a:solidFill>
                  <a:srgbClr val="05112D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161616"/>
                </a:solidFill>
                <a:latin typeface="Arial MT"/>
                <a:cs typeface="Arial MT"/>
              </a:rPr>
              <a:t>effectively</a:t>
            </a:r>
            <a:r>
              <a:rPr dirty="0" sz="1050" spc="-1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1050" spc="-10">
                <a:solidFill>
                  <a:srgbClr val="051331"/>
                </a:solidFill>
                <a:latin typeface="Arial MT"/>
                <a:cs typeface="Arial MT"/>
              </a:rPr>
              <a:t>expands</a:t>
            </a:r>
            <a:r>
              <a:rPr dirty="0" sz="1050" spc="-5">
                <a:solidFill>
                  <a:srgbClr val="051331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1C1C1C"/>
                </a:solidFill>
                <a:latin typeface="Arial MT"/>
                <a:cs typeface="Arial MT"/>
              </a:rPr>
              <a:t>the</a:t>
            </a:r>
            <a:r>
              <a:rPr dirty="0" sz="1050" spc="-3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1050" spc="-20">
                <a:solidFill>
                  <a:srgbClr val="08112D"/>
                </a:solidFill>
                <a:latin typeface="Arial MT"/>
                <a:cs typeface="Arial MT"/>
              </a:rPr>
              <a:t>range</a:t>
            </a:r>
            <a:r>
              <a:rPr dirty="0" sz="1050" spc="-5">
                <a:solidFill>
                  <a:srgbClr val="08112D"/>
                </a:solidFill>
                <a:latin typeface="Arial MT"/>
                <a:cs typeface="Arial MT"/>
              </a:rPr>
              <a:t> </a:t>
            </a:r>
            <a:r>
              <a:rPr dirty="0" sz="1050" spc="-25">
                <a:solidFill>
                  <a:srgbClr val="031328"/>
                </a:solidFill>
                <a:latin typeface="Arial MT"/>
                <a:cs typeface="Arial MT"/>
              </a:rPr>
              <a:t>of </a:t>
            </a:r>
            <a:r>
              <a:rPr dirty="0" sz="1050">
                <a:solidFill>
                  <a:srgbClr val="071131"/>
                </a:solidFill>
                <a:latin typeface="Arial MT"/>
                <a:cs typeface="Arial MT"/>
              </a:rPr>
              <a:t>intensity</a:t>
            </a:r>
            <a:r>
              <a:rPr dirty="0" sz="1050" spc="40">
                <a:solidFill>
                  <a:srgbClr val="071131"/>
                </a:solidFill>
                <a:latin typeface="Arial MT"/>
                <a:cs typeface="Arial MT"/>
              </a:rPr>
              <a:t> </a:t>
            </a:r>
            <a:r>
              <a:rPr dirty="0" sz="1050" spc="-10">
                <a:solidFill>
                  <a:srgbClr val="111111"/>
                </a:solidFill>
                <a:latin typeface="Arial MT"/>
                <a:cs typeface="Arial MT"/>
              </a:rPr>
              <a:t>levels.</a:t>
            </a:r>
            <a:endParaRPr sz="1050">
              <a:latin typeface="Arial MT"/>
              <a:cs typeface="Arial MT"/>
            </a:endParaRPr>
          </a:p>
          <a:p>
            <a:pPr marL="13970" marR="90170" indent="1905">
              <a:lnSpc>
                <a:spcPct val="114300"/>
              </a:lnSpc>
              <a:spcBef>
                <a:spcPts val="645"/>
              </a:spcBef>
            </a:pPr>
            <a:r>
              <a:rPr dirty="0" sz="1050" spc="-10">
                <a:solidFill>
                  <a:srgbClr val="131313"/>
                </a:solidFill>
                <a:latin typeface="Arial MT"/>
                <a:cs typeface="Arial MT"/>
              </a:rPr>
              <a:t>Filtering</a:t>
            </a:r>
            <a:r>
              <a:rPr dirty="0" sz="1050" spc="-3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07112F"/>
                </a:solidFill>
                <a:latin typeface="Arial MT"/>
                <a:cs typeface="Arial MT"/>
              </a:rPr>
              <a:t>methods</a:t>
            </a:r>
            <a:r>
              <a:rPr dirty="0" sz="1050" spc="30">
                <a:solidFill>
                  <a:srgbClr val="07112F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05112D"/>
                </a:solidFill>
                <a:latin typeface="Arial MT"/>
                <a:cs typeface="Arial MT"/>
              </a:rPr>
              <a:t>like</a:t>
            </a:r>
            <a:r>
              <a:rPr dirty="0" sz="1050" spc="-30">
                <a:solidFill>
                  <a:srgbClr val="05112D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05112B"/>
                </a:solidFill>
                <a:latin typeface="Arial MT"/>
                <a:cs typeface="Arial MT"/>
              </a:rPr>
              <a:t>median</a:t>
            </a:r>
            <a:r>
              <a:rPr dirty="0" sz="1050" spc="35">
                <a:solidFill>
                  <a:srgbClr val="05112B"/>
                </a:solidFill>
                <a:latin typeface="Arial MT"/>
                <a:cs typeface="Arial MT"/>
              </a:rPr>
              <a:t> </a:t>
            </a:r>
            <a:r>
              <a:rPr dirty="0" sz="1050" spc="-10">
                <a:solidFill>
                  <a:srgbClr val="05112B"/>
                </a:solidFill>
                <a:latin typeface="Arial MT"/>
                <a:cs typeface="Arial MT"/>
              </a:rPr>
              <a:t>and</a:t>
            </a:r>
            <a:r>
              <a:rPr dirty="0" sz="1050" spc="-55">
                <a:solidFill>
                  <a:srgbClr val="05112B"/>
                </a:solidFill>
                <a:latin typeface="Arial MT"/>
                <a:cs typeface="Arial MT"/>
              </a:rPr>
              <a:t> </a:t>
            </a:r>
            <a:r>
              <a:rPr dirty="0" sz="1050" spc="-25">
                <a:solidFill>
                  <a:srgbClr val="03151C"/>
                </a:solidFill>
                <a:latin typeface="Arial MT"/>
                <a:cs typeface="Arial MT"/>
              </a:rPr>
              <a:t>Gaussian</a:t>
            </a:r>
            <a:r>
              <a:rPr dirty="0" sz="1050" spc="20">
                <a:solidFill>
                  <a:srgbClr val="03151C"/>
                </a:solidFill>
                <a:latin typeface="Arial MT"/>
                <a:cs typeface="Arial MT"/>
              </a:rPr>
              <a:t> </a:t>
            </a:r>
            <a:r>
              <a:rPr dirty="0" sz="1050" spc="-20">
                <a:solidFill>
                  <a:srgbClr val="051131"/>
                </a:solidFill>
                <a:latin typeface="Arial MT"/>
                <a:cs typeface="Arial MT"/>
              </a:rPr>
              <a:t>reduce</a:t>
            </a:r>
            <a:r>
              <a:rPr dirty="0" sz="1050" spc="-45">
                <a:solidFill>
                  <a:srgbClr val="051131"/>
                </a:solidFill>
                <a:latin typeface="Arial MT"/>
                <a:cs typeface="Arial MT"/>
              </a:rPr>
              <a:t> </a:t>
            </a:r>
            <a:r>
              <a:rPr dirty="0" sz="1050" spc="-20">
                <a:solidFill>
                  <a:srgbClr val="071531"/>
                </a:solidFill>
                <a:latin typeface="Arial MT"/>
                <a:cs typeface="Arial MT"/>
              </a:rPr>
              <a:t>noise </a:t>
            </a:r>
            <a:r>
              <a:rPr dirty="0" sz="1050" spc="-10">
                <a:solidFill>
                  <a:srgbClr val="1C1C1C"/>
                </a:solidFill>
                <a:latin typeface="Arial MT"/>
                <a:cs typeface="Arial MT"/>
              </a:rPr>
              <a:t>significantly.</a:t>
            </a:r>
            <a:endParaRPr sz="1050">
              <a:latin typeface="Arial MT"/>
              <a:cs typeface="Arial MT"/>
            </a:endParaRPr>
          </a:p>
          <a:p>
            <a:pPr marL="15875" marR="5080" indent="-635">
              <a:lnSpc>
                <a:spcPct val="104299"/>
              </a:lnSpc>
              <a:spcBef>
                <a:spcPts val="695"/>
              </a:spcBef>
            </a:pPr>
            <a:r>
              <a:rPr dirty="0" sz="1150" spc="-110">
                <a:solidFill>
                  <a:srgbClr val="05112A"/>
                </a:solidFill>
                <a:latin typeface="Arial MT"/>
                <a:cs typeface="Arial MT"/>
              </a:rPr>
              <a:t>Edge</a:t>
            </a:r>
            <a:r>
              <a:rPr dirty="0" sz="1150" spc="-35">
                <a:solidFill>
                  <a:srgbClr val="05112A"/>
                </a:solidFill>
                <a:latin typeface="Arial MT"/>
                <a:cs typeface="Arial MT"/>
              </a:rPr>
              <a:t> </a:t>
            </a:r>
            <a:r>
              <a:rPr dirty="0" sz="1150" spc="-70">
                <a:solidFill>
                  <a:srgbClr val="1C1C1C"/>
                </a:solidFill>
                <a:latin typeface="Arial MT"/>
                <a:cs typeface="Arial MT"/>
              </a:rPr>
              <a:t>Enhancement</a:t>
            </a:r>
            <a:r>
              <a:rPr dirty="0" sz="1150" spc="25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1150" spc="-45">
                <a:solidFill>
                  <a:srgbClr val="151515"/>
                </a:solidFill>
                <a:latin typeface="Arial MT"/>
                <a:cs typeface="Arial MT"/>
              </a:rPr>
              <a:t>techniques</a:t>
            </a:r>
            <a:r>
              <a:rPr dirty="0" sz="1150" spc="25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1150" spc="-80">
                <a:solidFill>
                  <a:srgbClr val="0E1531"/>
                </a:solidFill>
                <a:latin typeface="Arial MT"/>
                <a:cs typeface="Arial MT"/>
              </a:rPr>
              <a:t>make</a:t>
            </a:r>
            <a:r>
              <a:rPr dirty="0" sz="1150">
                <a:solidFill>
                  <a:srgbClr val="0E1531"/>
                </a:solidFill>
                <a:latin typeface="Arial MT"/>
                <a:cs typeface="Arial MT"/>
              </a:rPr>
              <a:t> </a:t>
            </a:r>
            <a:r>
              <a:rPr dirty="0" sz="1150" spc="-40">
                <a:solidFill>
                  <a:srgbClr val="05112B"/>
                </a:solidFill>
                <a:latin typeface="Arial MT"/>
                <a:cs typeface="Arial MT"/>
              </a:rPr>
              <a:t>objects</a:t>
            </a:r>
            <a:r>
              <a:rPr dirty="0" sz="1150" spc="-25">
                <a:solidFill>
                  <a:srgbClr val="05112B"/>
                </a:solidFill>
                <a:latin typeface="Arial MT"/>
                <a:cs typeface="Arial MT"/>
              </a:rPr>
              <a:t> </a:t>
            </a:r>
            <a:r>
              <a:rPr dirty="0" sz="1150" spc="-70">
                <a:solidFill>
                  <a:srgbClr val="03112D"/>
                </a:solidFill>
                <a:latin typeface="Arial MT"/>
                <a:cs typeface="Arial MT"/>
              </a:rPr>
              <a:t>more</a:t>
            </a:r>
            <a:r>
              <a:rPr dirty="0" sz="1150" spc="-30">
                <a:solidFill>
                  <a:srgbClr val="03112D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131313"/>
                </a:solidFill>
                <a:latin typeface="Arial MT"/>
                <a:cs typeface="Arial MT"/>
              </a:rPr>
              <a:t>distinct </a:t>
            </a:r>
            <a:r>
              <a:rPr dirty="0" sz="1150" spc="-80">
                <a:solidFill>
                  <a:srgbClr val="161616"/>
                </a:solidFill>
                <a:latin typeface="Arial MT"/>
                <a:cs typeface="Arial MT"/>
              </a:rPr>
              <a:t>and</a:t>
            </a:r>
            <a:r>
              <a:rPr dirty="0" sz="1150" spc="5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161616"/>
                </a:solidFill>
                <a:latin typeface="Arial MT"/>
                <a:cs typeface="Arial MT"/>
              </a:rPr>
              <a:t>visible.</a:t>
            </a:r>
            <a:endParaRPr sz="1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613333" y="4175759"/>
            <a:ext cx="1350645" cy="228600"/>
          </a:xfrm>
          <a:custGeom>
            <a:avLst/>
            <a:gdLst/>
            <a:ahLst/>
            <a:cxnLst/>
            <a:rect l="l" t="t" r="r" b="b"/>
            <a:pathLst>
              <a:path w="1350645" h="228600">
                <a:moveTo>
                  <a:pt x="1350264" y="228600"/>
                </a:moveTo>
                <a:lnTo>
                  <a:pt x="0" y="228600"/>
                </a:lnTo>
                <a:lnTo>
                  <a:pt x="0" y="0"/>
                </a:lnTo>
                <a:lnTo>
                  <a:pt x="1350264" y="0"/>
                </a:lnTo>
                <a:lnTo>
                  <a:pt x="1350264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7155" y="232155"/>
            <a:ext cx="2961640" cy="360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011131"/>
                </a:solidFill>
                <a:latin typeface="Calibri"/>
                <a:cs typeface="Calibri"/>
              </a:rPr>
              <a:t>Understanding</a:t>
            </a:r>
            <a:r>
              <a:rPr dirty="0" sz="2200" spc="-15">
                <a:solidFill>
                  <a:srgbClr val="011131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3112F"/>
                </a:solidFill>
                <a:latin typeface="Calibri"/>
                <a:cs typeface="Calibri"/>
              </a:rPr>
              <a:t>Frequency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649349" y="4237591"/>
            <a:ext cx="443865" cy="119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70"/>
              </a:lnSpc>
            </a:pPr>
            <a:r>
              <a:rPr dirty="0" sz="650" spc="-85">
                <a:solidFill>
                  <a:srgbClr val="FFFFFF"/>
                </a:solidFill>
                <a:latin typeface="Courier New"/>
                <a:cs typeface="Courier New"/>
                <a:hlinkClick r:id="rId2"/>
              </a:rPr>
              <a:t>^œn'ea</a:t>
            </a:r>
            <a:r>
              <a:rPr dirty="0" sz="650" spc="-65">
                <a:solidFill>
                  <a:srgbClr val="FFFFFF"/>
                </a:solidFill>
                <a:latin typeface="Courier New"/>
                <a:cs typeface="Courier New"/>
                <a:hlinkClick r:id="rId2"/>
              </a:rPr>
              <a:t> </a:t>
            </a:r>
            <a:r>
              <a:rPr dirty="0" sz="650" spc="-95">
                <a:solidFill>
                  <a:srgbClr val="FFFFFF"/>
                </a:solidFill>
                <a:latin typeface="Courier New"/>
                <a:cs typeface="Courier New"/>
                <a:hlinkClick r:id="rId2"/>
              </a:rPr>
              <a:t>1°nç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272343" y="4237591"/>
            <a:ext cx="553720" cy="119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70"/>
              </a:lnSpc>
            </a:pPr>
            <a:r>
              <a:rPr dirty="0" sz="650" spc="-70">
                <a:solidFill>
                  <a:srgbClr val="FFFFFF"/>
                </a:solidFill>
                <a:latin typeface="Courier New"/>
                <a:cs typeface="Courier New"/>
                <a:hlinkClick r:id="rId2"/>
              </a:rPr>
              <a:t>preseutotions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89772" y="564896"/>
            <a:ext cx="2425700" cy="586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30">
                <a:solidFill>
                  <a:srgbClr val="031336"/>
                </a:solidFill>
                <a:latin typeface="Arial MT"/>
                <a:cs typeface="Arial MT"/>
              </a:rPr>
              <a:t>Domain</a:t>
            </a:r>
            <a:r>
              <a:rPr dirty="0" sz="2100" spc="-100">
                <a:solidFill>
                  <a:srgbClr val="031336"/>
                </a:solidFill>
                <a:latin typeface="Arial MT"/>
                <a:cs typeface="Arial MT"/>
              </a:rPr>
              <a:t> </a:t>
            </a:r>
            <a:r>
              <a:rPr dirty="0" sz="2100" spc="-10">
                <a:solidFill>
                  <a:srgbClr val="031133"/>
                </a:solidFill>
                <a:latin typeface="Arial MT"/>
                <a:cs typeface="Arial MT"/>
              </a:rPr>
              <a:t>Methods</a:t>
            </a:r>
            <a:endParaRPr sz="2100">
              <a:latin typeface="Arial MT"/>
              <a:cs typeface="Arial MT"/>
            </a:endParaRPr>
          </a:p>
          <a:p>
            <a:pPr marL="17780">
              <a:lnSpc>
                <a:spcPct val="100000"/>
              </a:lnSpc>
              <a:spcBef>
                <a:spcPts val="815"/>
              </a:spcBef>
            </a:pPr>
            <a:r>
              <a:rPr dirty="0" sz="900">
                <a:solidFill>
                  <a:srgbClr val="111111"/>
                </a:solidFill>
                <a:latin typeface="Arial MT"/>
                <a:cs typeface="Arial MT"/>
              </a:rPr>
              <a:t>Exploring</a:t>
            </a:r>
            <a:r>
              <a:rPr dirty="0" sz="900" spc="9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111111"/>
                </a:solidFill>
                <a:latin typeface="Arial MT"/>
                <a:cs typeface="Arial MT"/>
              </a:rPr>
              <a:t>effective</a:t>
            </a:r>
            <a:r>
              <a:rPr dirty="0" sz="900" spc="5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111111"/>
                </a:solidFill>
                <a:latin typeface="Arial MT"/>
                <a:cs typeface="Arial MT"/>
              </a:rPr>
              <a:t>image</a:t>
            </a:r>
            <a:r>
              <a:rPr dirty="0" sz="900" spc="2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111111"/>
                </a:solidFill>
                <a:latin typeface="Arial MT"/>
                <a:cs typeface="Arial MT"/>
              </a:rPr>
              <a:t>processing</a:t>
            </a:r>
            <a:r>
              <a:rPr dirty="0" sz="900" spc="7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900" spc="-10">
                <a:solidFill>
                  <a:srgbClr val="131313"/>
                </a:solidFill>
                <a:latin typeface="Arial MT"/>
                <a:cs typeface="Arial MT"/>
              </a:rPr>
              <a:t>methods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14161" y="4160773"/>
            <a:ext cx="154305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">
                <a:solidFill>
                  <a:srgbClr val="878787"/>
                </a:solidFill>
                <a:latin typeface="Arial MT"/>
                <a:cs typeface="Arial MT"/>
              </a:rPr>
              <a:t>I</a:t>
            </a:r>
            <a:r>
              <a:rPr dirty="0" sz="450" spc="320">
                <a:solidFill>
                  <a:srgbClr val="878787"/>
                </a:solidFill>
                <a:latin typeface="Arial MT"/>
                <a:cs typeface="Arial MT"/>
              </a:rPr>
              <a:t> </a:t>
            </a:r>
            <a:r>
              <a:rPr dirty="0" sz="450">
                <a:solidFill>
                  <a:srgbClr val="898989"/>
                </a:solidFill>
                <a:latin typeface="Arial MT"/>
                <a:cs typeface="Arial MT"/>
              </a:rPr>
              <a:t>'</a:t>
            </a:r>
            <a:r>
              <a:rPr dirty="0" sz="450" spc="100">
                <a:solidFill>
                  <a:srgbClr val="898989"/>
                </a:solidFill>
                <a:latin typeface="Arial MT"/>
                <a:cs typeface="Arial MT"/>
              </a:rPr>
              <a:t> </a:t>
            </a:r>
            <a:r>
              <a:rPr dirty="0" sz="450" spc="-50">
                <a:solidFill>
                  <a:srgbClr val="878787"/>
                </a:solidFill>
                <a:latin typeface="Arial MT"/>
                <a:cs typeface="Arial MT"/>
              </a:rPr>
              <a:t>“</a:t>
            </a:r>
            <a:endParaRPr sz="45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97890" y="4160773"/>
            <a:ext cx="1004569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" spc="-50">
                <a:solidFill>
                  <a:srgbClr val="858585"/>
                </a:solidFill>
                <a:latin typeface="Arial MT"/>
                <a:cs typeface="Arial MT"/>
              </a:rPr>
              <a:t>”›</a:t>
            </a:r>
            <a:r>
              <a:rPr dirty="0" sz="450" spc="-75">
                <a:solidFill>
                  <a:srgbClr val="858585"/>
                </a:solidFill>
                <a:latin typeface="Arial MT"/>
                <a:cs typeface="Arial MT"/>
              </a:rPr>
              <a:t> </a:t>
            </a:r>
            <a:r>
              <a:rPr dirty="0" sz="450" spc="-70">
                <a:solidFill>
                  <a:srgbClr val="878787"/>
                </a:solidFill>
                <a:latin typeface="Arial MT"/>
                <a:cs typeface="Arial MT"/>
              </a:rPr>
              <a:t>c</a:t>
            </a:r>
            <a:r>
              <a:rPr dirty="0" sz="450" spc="15">
                <a:solidFill>
                  <a:srgbClr val="878787"/>
                </a:solidFill>
                <a:latin typeface="Arial MT"/>
                <a:cs typeface="Arial MT"/>
              </a:rPr>
              <a:t> </a:t>
            </a:r>
            <a:r>
              <a:rPr dirty="0" sz="450">
                <a:solidFill>
                  <a:srgbClr val="858585"/>
                </a:solidFill>
                <a:latin typeface="Arial MT"/>
                <a:cs typeface="Arial MT"/>
              </a:rPr>
              <a:t>0</a:t>
            </a:r>
            <a:r>
              <a:rPr dirty="0" sz="450" spc="345">
                <a:solidFill>
                  <a:srgbClr val="858585"/>
                </a:solidFill>
                <a:latin typeface="Arial MT"/>
                <a:cs typeface="Arial MT"/>
              </a:rPr>
              <a:t>  </a:t>
            </a:r>
            <a:r>
              <a:rPr dirty="0" sz="450">
                <a:solidFill>
                  <a:srgbClr val="878787"/>
                </a:solidFill>
                <a:latin typeface="Arial MT"/>
                <a:cs typeface="Arial MT"/>
              </a:rPr>
              <a:t>1</a:t>
            </a:r>
            <a:r>
              <a:rPr dirty="0" sz="450" spc="335">
                <a:solidFill>
                  <a:srgbClr val="878787"/>
                </a:solidFill>
                <a:latin typeface="Arial MT"/>
                <a:cs typeface="Arial MT"/>
              </a:rPr>
              <a:t> </a:t>
            </a:r>
            <a:r>
              <a:rPr dirty="0" sz="450">
                <a:solidFill>
                  <a:srgbClr val="878787"/>
                </a:solidFill>
                <a:latin typeface="Arial MT"/>
                <a:cs typeface="Arial MT"/>
              </a:rPr>
              <a:t>t</a:t>
            </a:r>
            <a:r>
              <a:rPr dirty="0" sz="450" spc="254">
                <a:solidFill>
                  <a:srgbClr val="878787"/>
                </a:solidFill>
                <a:latin typeface="Arial MT"/>
                <a:cs typeface="Arial MT"/>
              </a:rPr>
              <a:t> </a:t>
            </a:r>
            <a:r>
              <a:rPr dirty="0" sz="450">
                <a:solidFill>
                  <a:srgbClr val="878787"/>
                </a:solidFill>
                <a:latin typeface="Arial MT"/>
                <a:cs typeface="Arial MT"/>
              </a:rPr>
              <a:t>c</a:t>
            </a:r>
            <a:r>
              <a:rPr dirty="0" sz="450" spc="-75">
                <a:solidFill>
                  <a:srgbClr val="878787"/>
                </a:solidFill>
                <a:latin typeface="Arial MT"/>
                <a:cs typeface="Arial MT"/>
              </a:rPr>
              <a:t> </a:t>
            </a:r>
            <a:r>
              <a:rPr dirty="0" sz="450" spc="-10">
                <a:solidFill>
                  <a:srgbClr val="898989"/>
                </a:solidFill>
                <a:latin typeface="Arial MT"/>
                <a:cs typeface="Arial MT"/>
              </a:rPr>
              <a:t>If</a:t>
            </a:r>
            <a:r>
              <a:rPr dirty="0" sz="450" spc="-30">
                <a:solidFill>
                  <a:srgbClr val="898989"/>
                </a:solidFill>
                <a:latin typeface="Arial MT"/>
                <a:cs typeface="Arial MT"/>
              </a:rPr>
              <a:t> </a:t>
            </a:r>
            <a:r>
              <a:rPr dirty="0" sz="450">
                <a:solidFill>
                  <a:srgbClr val="878787"/>
                </a:solidFill>
                <a:latin typeface="Arial MT"/>
                <a:cs typeface="Arial MT"/>
              </a:rPr>
              <a:t>I</a:t>
            </a:r>
            <a:r>
              <a:rPr dirty="0" sz="450" spc="225">
                <a:solidFill>
                  <a:srgbClr val="878787"/>
                </a:solidFill>
                <a:latin typeface="Arial MT"/>
                <a:cs typeface="Arial MT"/>
              </a:rPr>
              <a:t> </a:t>
            </a:r>
            <a:r>
              <a:rPr dirty="0" sz="450">
                <a:solidFill>
                  <a:srgbClr val="878787"/>
                </a:solidFill>
                <a:latin typeface="Arial MT"/>
                <a:cs typeface="Arial MT"/>
              </a:rPr>
              <a:t>‹</a:t>
            </a:r>
            <a:r>
              <a:rPr dirty="0" sz="450" spc="55">
                <a:solidFill>
                  <a:srgbClr val="878787"/>
                </a:solidFill>
                <a:latin typeface="Arial MT"/>
                <a:cs typeface="Arial MT"/>
              </a:rPr>
              <a:t> </a:t>
            </a:r>
            <a:r>
              <a:rPr dirty="0" sz="450">
                <a:solidFill>
                  <a:srgbClr val="838383"/>
                </a:solidFill>
                <a:latin typeface="Arial MT"/>
                <a:cs typeface="Arial MT"/>
              </a:rPr>
              <a:t>L</a:t>
            </a:r>
            <a:r>
              <a:rPr dirty="0" sz="450" spc="270">
                <a:solidFill>
                  <a:srgbClr val="838383"/>
                </a:solidFill>
                <a:latin typeface="Arial MT"/>
                <a:cs typeface="Arial MT"/>
              </a:rPr>
              <a:t> </a:t>
            </a:r>
            <a:r>
              <a:rPr dirty="0" sz="450">
                <a:solidFill>
                  <a:srgbClr val="858585"/>
                </a:solidFill>
                <a:latin typeface="Arial MT"/>
                <a:cs typeface="Arial MT"/>
              </a:rPr>
              <a:t>s</a:t>
            </a:r>
            <a:r>
              <a:rPr dirty="0" sz="450" spc="70">
                <a:solidFill>
                  <a:srgbClr val="858585"/>
                </a:solidFill>
                <a:latin typeface="Arial MT"/>
                <a:cs typeface="Arial MT"/>
              </a:rPr>
              <a:t> </a:t>
            </a:r>
            <a:r>
              <a:rPr dirty="0" sz="450">
                <a:solidFill>
                  <a:srgbClr val="858585"/>
                </a:solidFill>
                <a:latin typeface="Arial MT"/>
                <a:cs typeface="Arial MT"/>
              </a:rPr>
              <a:t>‹›</a:t>
            </a:r>
            <a:r>
              <a:rPr dirty="0" sz="450" spc="195">
                <a:solidFill>
                  <a:srgbClr val="858585"/>
                </a:solidFill>
                <a:latin typeface="Arial MT"/>
                <a:cs typeface="Arial MT"/>
              </a:rPr>
              <a:t>  </a:t>
            </a:r>
            <a:r>
              <a:rPr dirty="0" sz="450" spc="-50">
                <a:solidFill>
                  <a:srgbClr val="878787"/>
                </a:solidFill>
                <a:latin typeface="Arial MT"/>
                <a:cs typeface="Arial MT"/>
              </a:rPr>
              <a:t>r</a:t>
            </a:r>
            <a:r>
              <a:rPr dirty="0" sz="450" spc="-10">
                <a:solidFill>
                  <a:srgbClr val="878787"/>
                </a:solidFill>
                <a:latin typeface="Arial MT"/>
                <a:cs typeface="Arial MT"/>
              </a:rPr>
              <a:t> </a:t>
            </a:r>
            <a:r>
              <a:rPr dirty="0" sz="450">
                <a:solidFill>
                  <a:srgbClr val="858585"/>
                </a:solidFill>
                <a:latin typeface="Arial MT"/>
                <a:cs typeface="Arial MT"/>
              </a:rPr>
              <a:t>.</a:t>
            </a:r>
            <a:r>
              <a:rPr dirty="0" sz="450" spc="490">
                <a:solidFill>
                  <a:srgbClr val="858585"/>
                </a:solidFill>
                <a:latin typeface="Arial MT"/>
                <a:cs typeface="Arial MT"/>
              </a:rPr>
              <a:t> </a:t>
            </a:r>
            <a:r>
              <a:rPr dirty="0" sz="450" spc="-20">
                <a:solidFill>
                  <a:srgbClr val="878787"/>
                </a:solidFill>
                <a:latin typeface="Arial MT"/>
                <a:cs typeface="Arial MT"/>
              </a:rPr>
              <a:t>’.‘.</a:t>
            </a:r>
            <a:endParaRPr sz="45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006331" y="2522473"/>
            <a:ext cx="838200" cy="325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 sz="750" spc="-20">
                <a:solidFill>
                  <a:srgbClr val="151515"/>
                </a:solidFill>
                <a:latin typeface="Arial MT"/>
                <a:cs typeface="Arial MT"/>
              </a:rPr>
              <a:t>Image</a:t>
            </a:r>
            <a:r>
              <a:rPr dirty="0" sz="750" spc="-25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750" spc="-20">
                <a:solidFill>
                  <a:srgbClr val="131313"/>
                </a:solidFill>
                <a:latin typeface="Arial MT"/>
                <a:cs typeface="Arial MT"/>
              </a:rPr>
              <a:t>Compression</a:t>
            </a:r>
            <a:endParaRPr sz="7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dirty="0" sz="750" spc="-10">
                <a:solidFill>
                  <a:srgbClr val="111111"/>
                </a:solidFill>
                <a:latin typeface="Arial MT"/>
                <a:cs typeface="Arial MT"/>
              </a:rPr>
              <a:t>Noise</a:t>
            </a:r>
            <a:r>
              <a:rPr dirty="0" sz="750" spc="-4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750" spc="-10">
                <a:solidFill>
                  <a:srgbClr val="111111"/>
                </a:solidFill>
                <a:latin typeface="Arial MT"/>
                <a:cs typeface="Arial MT"/>
              </a:rPr>
              <a:t>Reduction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314578" y="298704"/>
            <a:ext cx="3116580" cy="1108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71475" indent="3810">
              <a:lnSpc>
                <a:spcPct val="109100"/>
              </a:lnSpc>
              <a:spcBef>
                <a:spcPts val="100"/>
              </a:spcBef>
            </a:pPr>
            <a:r>
              <a:rPr dirty="0" sz="1100" spc="-50">
                <a:solidFill>
                  <a:srgbClr val="0F0F0F"/>
                </a:solidFill>
                <a:latin typeface="Arial MT"/>
                <a:cs typeface="Arial MT"/>
              </a:rPr>
              <a:t>Frequency</a:t>
            </a:r>
            <a:r>
              <a:rPr dirty="0" sz="1100" spc="1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100" spc="-35">
                <a:solidFill>
                  <a:srgbClr val="01132D"/>
                </a:solidFill>
                <a:latin typeface="Arial MT"/>
                <a:cs typeface="Arial MT"/>
              </a:rPr>
              <a:t>domain</a:t>
            </a:r>
            <a:r>
              <a:rPr dirty="0" sz="1100" spc="-40">
                <a:solidFill>
                  <a:srgbClr val="01132D"/>
                </a:solidFill>
                <a:latin typeface="Arial MT"/>
                <a:cs typeface="Arial MT"/>
              </a:rPr>
              <a:t> </a:t>
            </a:r>
            <a:r>
              <a:rPr dirty="0" sz="1100" spc="-25">
                <a:solidFill>
                  <a:srgbClr val="0A1334"/>
                </a:solidFill>
                <a:latin typeface="Arial MT"/>
                <a:cs typeface="Arial MT"/>
              </a:rPr>
              <a:t>techniques</a:t>
            </a:r>
            <a:r>
              <a:rPr dirty="0" sz="1100" spc="45">
                <a:solidFill>
                  <a:srgbClr val="0A1334"/>
                </a:solidFill>
                <a:latin typeface="Arial MT"/>
                <a:cs typeface="Arial MT"/>
              </a:rPr>
              <a:t> </a:t>
            </a:r>
            <a:r>
              <a:rPr dirty="0" sz="1100" spc="-50">
                <a:solidFill>
                  <a:srgbClr val="0A1533"/>
                </a:solidFill>
                <a:latin typeface="Arial MT"/>
                <a:cs typeface="Arial MT"/>
              </a:rPr>
              <a:t>enhance</a:t>
            </a:r>
            <a:r>
              <a:rPr dirty="0" sz="1100" spc="-25">
                <a:solidFill>
                  <a:srgbClr val="0A1533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8590A3"/>
                </a:solidFill>
                <a:latin typeface="Arial MT"/>
                <a:cs typeface="Arial MT"/>
              </a:rPr>
              <a:t>image </a:t>
            </a:r>
            <a:r>
              <a:rPr dirty="0" sz="1100" spc="-10">
                <a:solidFill>
                  <a:srgbClr val="0F0F0F"/>
                </a:solidFill>
                <a:latin typeface="Arial MT"/>
                <a:cs typeface="Arial MT"/>
              </a:rPr>
              <a:t>manipulation.</a:t>
            </a:r>
            <a:endParaRPr sz="1100">
              <a:latin typeface="Arial MT"/>
              <a:cs typeface="Arial MT"/>
            </a:endParaRPr>
          </a:p>
          <a:p>
            <a:pPr marL="15875" indent="1270">
              <a:lnSpc>
                <a:spcPct val="100000"/>
              </a:lnSpc>
              <a:spcBef>
                <a:spcPts val="890"/>
              </a:spcBef>
            </a:pPr>
            <a:r>
              <a:rPr dirty="0" sz="1000">
                <a:solidFill>
                  <a:srgbClr val="03132A"/>
                </a:solidFill>
                <a:latin typeface="Arial MT"/>
                <a:cs typeface="Arial MT"/>
              </a:rPr>
              <a:t>Fourier</a:t>
            </a:r>
            <a:r>
              <a:rPr dirty="0" sz="1000" spc="145">
                <a:solidFill>
                  <a:srgbClr val="03132A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1C1C1C"/>
                </a:solidFill>
                <a:latin typeface="Arial MT"/>
                <a:cs typeface="Arial MT"/>
              </a:rPr>
              <a:t>Transform</a:t>
            </a:r>
            <a:r>
              <a:rPr dirty="0" sz="1000" spc="229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5132F"/>
                </a:solidFill>
                <a:latin typeface="Arial MT"/>
                <a:cs typeface="Arial MT"/>
              </a:rPr>
              <a:t>aids</a:t>
            </a:r>
            <a:r>
              <a:rPr dirty="0" sz="1000" spc="155">
                <a:solidFill>
                  <a:srgbClr val="05132F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3112D"/>
                </a:solidFill>
                <a:latin typeface="Arial MT"/>
                <a:cs typeface="Arial MT"/>
              </a:rPr>
              <a:t>in</a:t>
            </a:r>
            <a:r>
              <a:rPr dirty="0" sz="1000" spc="70">
                <a:solidFill>
                  <a:srgbClr val="03112D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1C1C1C"/>
                </a:solidFill>
                <a:latin typeface="Arial MT"/>
                <a:cs typeface="Arial MT"/>
              </a:rPr>
              <a:t>filtering</a:t>
            </a:r>
            <a:r>
              <a:rPr dirty="0" sz="1000" spc="12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0132D"/>
                </a:solidFill>
                <a:latin typeface="Arial MT"/>
                <a:cs typeface="Arial MT"/>
              </a:rPr>
              <a:t>and</a:t>
            </a:r>
            <a:r>
              <a:rPr dirty="0" sz="1000" spc="110">
                <a:solidFill>
                  <a:srgbClr val="00132D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131313"/>
                </a:solidFill>
                <a:latin typeface="Arial MT"/>
                <a:cs typeface="Arial MT"/>
              </a:rPr>
              <a:t>enhancement.</a:t>
            </a:r>
            <a:endParaRPr sz="1000">
              <a:latin typeface="Arial MT"/>
              <a:cs typeface="Arial MT"/>
            </a:endParaRPr>
          </a:p>
          <a:p>
            <a:pPr marL="12700" marR="78105" indent="3175">
              <a:lnSpc>
                <a:spcPct val="104299"/>
              </a:lnSpc>
              <a:spcBef>
                <a:spcPts val="680"/>
              </a:spcBef>
            </a:pPr>
            <a:r>
              <a:rPr dirty="0" sz="1150" spc="-40">
                <a:solidFill>
                  <a:srgbClr val="1C1C1C"/>
                </a:solidFill>
                <a:latin typeface="Arial MT"/>
                <a:cs typeface="Arial MT"/>
              </a:rPr>
              <a:t>Applications</a:t>
            </a:r>
            <a:r>
              <a:rPr dirty="0" sz="1150" spc="-1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1150" spc="-45">
                <a:solidFill>
                  <a:srgbClr val="1C1C1C"/>
                </a:solidFill>
                <a:latin typeface="Arial MT"/>
                <a:cs typeface="Arial MT"/>
              </a:rPr>
              <a:t>include</a:t>
            </a:r>
            <a:r>
              <a:rPr dirty="0" sz="1150" spc="-1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1150" spc="-65">
                <a:solidFill>
                  <a:srgbClr val="05112D"/>
                </a:solidFill>
                <a:latin typeface="Arial MT"/>
                <a:cs typeface="Arial MT"/>
              </a:rPr>
              <a:t>image</a:t>
            </a:r>
            <a:r>
              <a:rPr dirty="0" sz="1150" spc="-20">
                <a:solidFill>
                  <a:srgbClr val="05112D"/>
                </a:solidFill>
                <a:latin typeface="Arial MT"/>
                <a:cs typeface="Arial MT"/>
              </a:rPr>
              <a:t> </a:t>
            </a:r>
            <a:r>
              <a:rPr dirty="0" sz="1150" spc="-45">
                <a:solidFill>
                  <a:srgbClr val="181818"/>
                </a:solidFill>
                <a:latin typeface="Arial MT"/>
                <a:cs typeface="Arial MT"/>
              </a:rPr>
              <a:t>compression</a:t>
            </a:r>
            <a:r>
              <a:rPr dirty="0" sz="1150" spc="5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1150" spc="-80">
                <a:solidFill>
                  <a:srgbClr val="07132D"/>
                </a:solidFill>
                <a:latin typeface="Arial MT"/>
                <a:cs typeface="Arial MT"/>
              </a:rPr>
              <a:t>and</a:t>
            </a:r>
            <a:r>
              <a:rPr dirty="0" sz="1150" spc="-50">
                <a:solidFill>
                  <a:srgbClr val="07132D"/>
                </a:solidFill>
                <a:latin typeface="Arial MT"/>
                <a:cs typeface="Arial MT"/>
              </a:rPr>
              <a:t> </a:t>
            </a:r>
            <a:r>
              <a:rPr dirty="0" sz="1150" spc="-30">
                <a:solidFill>
                  <a:srgbClr val="2D2D2D"/>
                </a:solidFill>
                <a:latin typeface="Arial MT"/>
                <a:cs typeface="Arial MT"/>
              </a:rPr>
              <a:t>noise </a:t>
            </a:r>
            <a:r>
              <a:rPr dirty="0" sz="1150" spc="-10">
                <a:solidFill>
                  <a:srgbClr val="1C1C1C"/>
                </a:solidFill>
                <a:latin typeface="Arial MT"/>
                <a:cs typeface="Arial MT"/>
              </a:rPr>
              <a:t>reduction.</a:t>
            </a:r>
            <a:endParaRPr sz="1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383" y="254508"/>
            <a:ext cx="3990340" cy="330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11131"/>
                </a:solidFill>
              </a:rPr>
              <a:t>Understanding</a:t>
            </a:r>
            <a:r>
              <a:rPr dirty="0" spc="30">
                <a:solidFill>
                  <a:srgbClr val="011131"/>
                </a:solidFill>
              </a:rPr>
              <a:t> </a:t>
            </a:r>
            <a:r>
              <a:rPr dirty="0" spc="-10">
                <a:solidFill>
                  <a:srgbClr val="050F34"/>
                </a:solidFill>
              </a:rPr>
              <a:t>Dilution</a:t>
            </a:r>
            <a:r>
              <a:rPr dirty="0" spc="-40">
                <a:solidFill>
                  <a:srgbClr val="050F34"/>
                </a:solidFill>
              </a:rPr>
              <a:t> </a:t>
            </a:r>
            <a:r>
              <a:rPr dirty="0" spc="60">
                <a:solidFill>
                  <a:srgbClr val="031134"/>
                </a:solidFill>
              </a:rPr>
              <a:t>and</a:t>
            </a:r>
            <a:r>
              <a:rPr dirty="0" spc="-125">
                <a:solidFill>
                  <a:srgbClr val="031134"/>
                </a:solidFill>
              </a:rPr>
              <a:t> </a:t>
            </a:r>
            <a:r>
              <a:rPr dirty="0" spc="-30">
                <a:solidFill>
                  <a:srgbClr val="011134"/>
                </a:solidFill>
              </a:rPr>
              <a:t>Erosion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6649349" y="4237591"/>
            <a:ext cx="443865" cy="119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70"/>
              </a:lnSpc>
            </a:pPr>
            <a:r>
              <a:rPr dirty="0" sz="650" spc="-85">
                <a:solidFill>
                  <a:srgbClr val="FFFFFF"/>
                </a:solidFill>
                <a:latin typeface="Courier New"/>
                <a:cs typeface="Courier New"/>
                <a:hlinkClick r:id="rId2"/>
              </a:rPr>
              <a:t>^œn'ea</a:t>
            </a:r>
            <a:r>
              <a:rPr dirty="0" sz="650" spc="-65">
                <a:solidFill>
                  <a:srgbClr val="FFFFFF"/>
                </a:solidFill>
                <a:latin typeface="Courier New"/>
                <a:cs typeface="Courier New"/>
                <a:hlinkClick r:id="rId2"/>
              </a:rPr>
              <a:t> </a:t>
            </a:r>
            <a:r>
              <a:rPr dirty="0" sz="650" spc="-95">
                <a:solidFill>
                  <a:srgbClr val="FFFFFF"/>
                </a:solidFill>
                <a:latin typeface="Courier New"/>
                <a:cs typeface="Courier New"/>
                <a:hlinkClick r:id="rId2"/>
              </a:rPr>
              <a:t>1°nç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272343" y="4237591"/>
            <a:ext cx="553720" cy="119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70"/>
              </a:lnSpc>
            </a:pPr>
            <a:r>
              <a:rPr dirty="0" sz="650" spc="-70">
                <a:solidFill>
                  <a:srgbClr val="FFFFFF"/>
                </a:solidFill>
                <a:latin typeface="Courier New"/>
                <a:cs typeface="Courier New"/>
                <a:hlinkClick r:id="rId2"/>
              </a:rPr>
              <a:t>preseutotions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95713" y="638302"/>
            <a:ext cx="2771775" cy="154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10">
                <a:solidFill>
                  <a:srgbClr val="484848"/>
                </a:solidFill>
                <a:latin typeface="Arial MT"/>
                <a:cs typeface="Arial MT"/>
              </a:rPr>
              <a:t>Exploring</a:t>
            </a:r>
            <a:r>
              <a:rPr dirty="0" sz="850" spc="10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dirty="0" sz="850" spc="10">
                <a:solidFill>
                  <a:srgbClr val="484848"/>
                </a:solidFill>
                <a:latin typeface="Arial MT"/>
                <a:cs typeface="Arial MT"/>
              </a:rPr>
              <a:t>the</a:t>
            </a:r>
            <a:r>
              <a:rPr dirty="0" sz="850" spc="16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dirty="0" sz="850" spc="10">
                <a:solidFill>
                  <a:srgbClr val="484848"/>
                </a:solidFill>
                <a:latin typeface="Arial MT"/>
                <a:cs typeface="Arial MT"/>
              </a:rPr>
              <a:t>Fundamental</a:t>
            </a:r>
            <a:r>
              <a:rPr dirty="0" sz="850" spc="225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dirty="0" sz="850" spc="10">
                <a:solidFill>
                  <a:srgbClr val="464646"/>
                </a:solidFill>
                <a:latin typeface="Arial MT"/>
                <a:cs typeface="Arial MT"/>
              </a:rPr>
              <a:t>Morphological</a:t>
            </a:r>
            <a:r>
              <a:rPr dirty="0" sz="850" spc="175">
                <a:solidFill>
                  <a:srgbClr val="464646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484848"/>
                </a:solidFill>
                <a:latin typeface="Arial MT"/>
                <a:cs typeface="Arial MT"/>
              </a:rPr>
              <a:t>Operations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73257" y="1356105"/>
            <a:ext cx="3348354" cy="3244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970" marR="5080" indent="-1905">
              <a:lnSpc>
                <a:spcPct val="115300"/>
              </a:lnSpc>
              <a:spcBef>
                <a:spcPts val="100"/>
              </a:spcBef>
            </a:pPr>
            <a:r>
              <a:rPr dirty="0" sz="850" spc="-35">
                <a:solidFill>
                  <a:srgbClr val="111111"/>
                </a:solidFill>
                <a:latin typeface="Arial MT"/>
                <a:cs typeface="Arial MT"/>
              </a:rPr>
              <a:t>Dilation</a:t>
            </a:r>
            <a:r>
              <a:rPr dirty="0" sz="850" spc="-1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850" spc="-45">
                <a:solidFill>
                  <a:srgbClr val="131313"/>
                </a:solidFill>
                <a:latin typeface="Arial MT"/>
                <a:cs typeface="Arial MT"/>
              </a:rPr>
              <a:t>enlarges</a:t>
            </a:r>
            <a:r>
              <a:rPr dirty="0" sz="850" spc="2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850" spc="-25">
                <a:solidFill>
                  <a:srgbClr val="131313"/>
                </a:solidFill>
                <a:latin typeface="Arial MT"/>
                <a:cs typeface="Arial MT"/>
              </a:rPr>
              <a:t>objects</a:t>
            </a:r>
            <a:r>
              <a:rPr dirty="0" sz="850" spc="1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850" spc="-35">
                <a:solidFill>
                  <a:srgbClr val="111111"/>
                </a:solidFill>
                <a:latin typeface="Arial MT"/>
                <a:cs typeface="Arial MT"/>
              </a:rPr>
              <a:t>in</a:t>
            </a:r>
            <a:r>
              <a:rPr dirty="0" sz="850" spc="-1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850" spc="-50">
                <a:solidFill>
                  <a:srgbClr val="031133"/>
                </a:solidFill>
                <a:latin typeface="Arial MT"/>
                <a:cs typeface="Arial MT"/>
              </a:rPr>
              <a:t>an</a:t>
            </a:r>
            <a:r>
              <a:rPr dirty="0" sz="850" spc="-45">
                <a:solidFill>
                  <a:srgbClr val="031133"/>
                </a:solidFill>
                <a:latin typeface="Arial MT"/>
                <a:cs typeface="Arial MT"/>
              </a:rPr>
              <a:t> </a:t>
            </a:r>
            <a:r>
              <a:rPr dirty="0" sz="850" spc="-60">
                <a:solidFill>
                  <a:srgbClr val="111111"/>
                </a:solidFill>
                <a:latin typeface="Arial MT"/>
                <a:cs typeface="Arial MT"/>
              </a:rPr>
              <a:t>image,</a:t>
            </a:r>
            <a:r>
              <a:rPr dirty="0" sz="850" spc="-1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850" spc="-50">
                <a:solidFill>
                  <a:srgbClr val="111111"/>
                </a:solidFill>
                <a:latin typeface="Arial MT"/>
                <a:cs typeface="Arial MT"/>
              </a:rPr>
              <a:t>enhancing</a:t>
            </a:r>
            <a:r>
              <a:rPr dirty="0" sz="850" spc="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131313"/>
                </a:solidFill>
                <a:latin typeface="Arial MT"/>
                <a:cs typeface="Arial MT"/>
              </a:rPr>
              <a:t>visibility</a:t>
            </a:r>
            <a:r>
              <a:rPr dirty="0" sz="850" spc="1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850" spc="-65">
                <a:solidFill>
                  <a:srgbClr val="131313"/>
                </a:solidFill>
                <a:latin typeface="Arial MT"/>
                <a:cs typeface="Arial MT"/>
              </a:rPr>
              <a:t>and</a:t>
            </a:r>
            <a:r>
              <a:rPr dirty="0" sz="850" spc="-3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850" spc="-25">
                <a:solidFill>
                  <a:srgbClr val="111111"/>
                </a:solidFill>
                <a:latin typeface="Arial MT"/>
                <a:cs typeface="Arial MT"/>
              </a:rPr>
              <a:t>closing</a:t>
            </a:r>
            <a:r>
              <a:rPr dirty="0" sz="850" spc="2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313131"/>
                </a:solidFill>
                <a:latin typeface="Arial MT"/>
                <a:cs typeface="Arial MT"/>
              </a:rPr>
              <a:t>small </a:t>
            </a:r>
            <a:r>
              <a:rPr dirty="0" sz="850" spc="-10">
                <a:solidFill>
                  <a:srgbClr val="151515"/>
                </a:solidFill>
                <a:latin typeface="Arial MT"/>
                <a:cs typeface="Arial MT"/>
              </a:rPr>
              <a:t>gaps.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73046" y="2151634"/>
            <a:ext cx="2944495" cy="318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970" marR="5080" indent="-1270">
              <a:lnSpc>
                <a:spcPct val="112900"/>
              </a:lnSpc>
              <a:spcBef>
                <a:spcPts val="100"/>
              </a:spcBef>
            </a:pPr>
            <a:r>
              <a:rPr dirty="0" sz="850" spc="-55">
                <a:solidFill>
                  <a:srgbClr val="151515"/>
                </a:solidFill>
                <a:latin typeface="Arial MT"/>
                <a:cs typeface="Arial MT"/>
              </a:rPr>
              <a:t>Erosion</a:t>
            </a:r>
            <a:r>
              <a:rPr dirty="0" sz="850" spc="10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850" spc="-45">
                <a:solidFill>
                  <a:srgbClr val="131313"/>
                </a:solidFill>
                <a:latin typeface="Arial MT"/>
                <a:cs typeface="Arial MT"/>
              </a:rPr>
              <a:t>reduces</a:t>
            </a:r>
            <a:r>
              <a:rPr dirty="0" sz="850" spc="2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850" spc="-25">
                <a:solidFill>
                  <a:srgbClr val="111111"/>
                </a:solidFill>
                <a:latin typeface="Arial MT"/>
                <a:cs typeface="Arial MT"/>
              </a:rPr>
              <a:t>object</a:t>
            </a:r>
            <a:r>
              <a:rPr dirty="0" sz="850" spc="3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850" spc="-50">
                <a:solidFill>
                  <a:srgbClr val="131313"/>
                </a:solidFill>
                <a:latin typeface="Arial MT"/>
                <a:cs typeface="Arial MT"/>
              </a:rPr>
              <a:t>size,</a:t>
            </a:r>
            <a:r>
              <a:rPr dirty="0" sz="850" spc="-2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850" spc="-45">
                <a:solidFill>
                  <a:srgbClr val="131313"/>
                </a:solidFill>
                <a:latin typeface="Arial MT"/>
                <a:cs typeface="Arial MT"/>
              </a:rPr>
              <a:t>helping</a:t>
            </a:r>
            <a:r>
              <a:rPr dirty="0" sz="850" spc="-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111111"/>
                </a:solidFill>
                <a:latin typeface="Arial MT"/>
                <a:cs typeface="Arial MT"/>
              </a:rPr>
              <a:t>to</a:t>
            </a:r>
            <a:r>
              <a:rPr dirty="0" sz="850" spc="-4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850" spc="-55">
                <a:solidFill>
                  <a:srgbClr val="070F2D"/>
                </a:solidFill>
                <a:latin typeface="Arial MT"/>
                <a:cs typeface="Arial MT"/>
              </a:rPr>
              <a:t>remove</a:t>
            </a:r>
            <a:r>
              <a:rPr dirty="0" sz="850" spc="20">
                <a:solidFill>
                  <a:srgbClr val="070F2D"/>
                </a:solidFill>
                <a:latin typeface="Arial MT"/>
                <a:cs typeface="Arial MT"/>
              </a:rPr>
              <a:t> </a:t>
            </a:r>
            <a:r>
              <a:rPr dirty="0" sz="850" spc="-50">
                <a:solidFill>
                  <a:srgbClr val="131313"/>
                </a:solidFill>
                <a:latin typeface="Arial MT"/>
                <a:cs typeface="Arial MT"/>
              </a:rPr>
              <a:t>noise</a:t>
            </a:r>
            <a:r>
              <a:rPr dirty="0" sz="85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850" spc="-55">
                <a:solidFill>
                  <a:srgbClr val="131313"/>
                </a:solidFill>
                <a:latin typeface="Arial MT"/>
                <a:cs typeface="Arial MT"/>
              </a:rPr>
              <a:t>and</a:t>
            </a:r>
            <a:r>
              <a:rPr dirty="0" sz="850" spc="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850" spc="-20">
                <a:solidFill>
                  <a:srgbClr val="151515"/>
                </a:solidFill>
                <a:latin typeface="Arial MT"/>
                <a:cs typeface="Arial MT"/>
              </a:rPr>
              <a:t>separate </a:t>
            </a:r>
            <a:r>
              <a:rPr dirty="0" sz="850" spc="-45">
                <a:solidFill>
                  <a:srgbClr val="181818"/>
                </a:solidFill>
                <a:latin typeface="Arial MT"/>
                <a:cs typeface="Arial MT"/>
              </a:rPr>
              <a:t>connected</a:t>
            </a:r>
            <a:r>
              <a:rPr dirty="0" sz="850" spc="3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111111"/>
                </a:solidFill>
                <a:latin typeface="Arial MT"/>
                <a:cs typeface="Arial MT"/>
              </a:rPr>
              <a:t>elements.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71528" y="2934970"/>
            <a:ext cx="3204845" cy="1116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19710" indent="1270">
              <a:lnSpc>
                <a:spcPct val="115300"/>
              </a:lnSpc>
              <a:spcBef>
                <a:spcPts val="100"/>
              </a:spcBef>
            </a:pPr>
            <a:r>
              <a:rPr dirty="0" sz="850" spc="-35">
                <a:solidFill>
                  <a:srgbClr val="111111"/>
                </a:solidFill>
                <a:latin typeface="Arial MT"/>
                <a:cs typeface="Arial MT"/>
              </a:rPr>
              <a:t>Dilation</a:t>
            </a:r>
            <a:r>
              <a:rPr dirty="0" sz="850" spc="-1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850" spc="-45">
                <a:solidFill>
                  <a:srgbClr val="626B80"/>
                </a:solidFill>
                <a:latin typeface="Arial MT"/>
                <a:cs typeface="Arial MT"/>
              </a:rPr>
              <a:t>can</a:t>
            </a:r>
            <a:r>
              <a:rPr dirty="0" sz="850" spc="-35">
                <a:solidFill>
                  <a:srgbClr val="626B80"/>
                </a:solidFill>
                <a:latin typeface="Arial MT"/>
                <a:cs typeface="Arial MT"/>
              </a:rPr>
              <a:t> </a:t>
            </a:r>
            <a:r>
              <a:rPr dirty="0" sz="850" spc="-25">
                <a:solidFill>
                  <a:srgbClr val="131313"/>
                </a:solidFill>
                <a:latin typeface="Arial MT"/>
                <a:cs typeface="Arial MT"/>
              </a:rPr>
              <a:t>effectively</a:t>
            </a:r>
            <a:r>
              <a:rPr dirty="0" sz="850" spc="3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850" spc="-30">
                <a:solidFill>
                  <a:srgbClr val="151515"/>
                </a:solidFill>
                <a:latin typeface="Arial MT"/>
                <a:cs typeface="Arial MT"/>
              </a:rPr>
              <a:t>close</a:t>
            </a:r>
            <a:r>
              <a:rPr dirty="0" sz="850" spc="30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850" spc="-45">
                <a:solidFill>
                  <a:srgbClr val="181818"/>
                </a:solidFill>
                <a:latin typeface="Arial MT"/>
                <a:cs typeface="Arial MT"/>
              </a:rPr>
              <a:t>small</a:t>
            </a:r>
            <a:r>
              <a:rPr dirty="0" sz="850" spc="-2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 spc="-30">
                <a:solidFill>
                  <a:srgbClr val="1C1C1C"/>
                </a:solidFill>
                <a:latin typeface="Arial MT"/>
                <a:cs typeface="Arial MT"/>
              </a:rPr>
              <a:t>holes</a:t>
            </a:r>
            <a:r>
              <a:rPr dirty="0" sz="850" spc="5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850" spc="-20">
                <a:solidFill>
                  <a:srgbClr val="131313"/>
                </a:solidFill>
                <a:latin typeface="Arial MT"/>
                <a:cs typeface="Arial MT"/>
              </a:rPr>
              <a:t>in</a:t>
            </a:r>
            <a:r>
              <a:rPr dirty="0" sz="850" spc="-2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850" spc="-40">
                <a:solidFill>
                  <a:srgbClr val="161616"/>
                </a:solidFill>
                <a:latin typeface="Arial MT"/>
                <a:cs typeface="Arial MT"/>
              </a:rPr>
              <a:t>objects,</a:t>
            </a:r>
            <a:r>
              <a:rPr dirty="0" sz="850" spc="-3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850" spc="-40">
                <a:solidFill>
                  <a:srgbClr val="131313"/>
                </a:solidFill>
                <a:latin typeface="Arial MT"/>
                <a:cs typeface="Arial MT"/>
              </a:rPr>
              <a:t>improving</a:t>
            </a:r>
            <a:r>
              <a:rPr dirty="0" sz="850" spc="-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151515"/>
                </a:solidFill>
                <a:latin typeface="Arial MT"/>
                <a:cs typeface="Arial MT"/>
              </a:rPr>
              <a:t>their </a:t>
            </a:r>
            <a:r>
              <a:rPr dirty="0" sz="850" spc="-10">
                <a:solidFill>
                  <a:srgbClr val="131313"/>
                </a:solidFill>
                <a:latin typeface="Arial MT"/>
                <a:cs typeface="Arial MT"/>
              </a:rPr>
              <a:t>representation.</a:t>
            </a:r>
            <a:endParaRPr sz="8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8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sz="850">
              <a:latin typeface="Arial MT"/>
              <a:cs typeface="Arial MT"/>
            </a:endParaRPr>
          </a:p>
          <a:p>
            <a:pPr marL="13335">
              <a:lnSpc>
                <a:spcPct val="100000"/>
              </a:lnSpc>
            </a:pPr>
            <a:r>
              <a:rPr dirty="0" sz="950">
                <a:solidFill>
                  <a:srgbClr val="010F33"/>
                </a:solidFill>
                <a:latin typeface="Arial MT"/>
                <a:cs typeface="Arial MT"/>
              </a:rPr>
              <a:t>Noise</a:t>
            </a:r>
            <a:r>
              <a:rPr dirty="0" sz="950" spc="-5">
                <a:solidFill>
                  <a:srgbClr val="010F33"/>
                </a:solidFill>
                <a:latin typeface="Arial MT"/>
                <a:cs typeface="Arial MT"/>
              </a:rPr>
              <a:t> </a:t>
            </a:r>
            <a:r>
              <a:rPr dirty="0" sz="950" spc="-10">
                <a:solidFill>
                  <a:srgbClr val="011133"/>
                </a:solidFill>
                <a:latin typeface="Arial MT"/>
                <a:cs typeface="Arial MT"/>
              </a:rPr>
              <a:t>Reduction</a:t>
            </a:r>
            <a:endParaRPr sz="950">
              <a:latin typeface="Arial MT"/>
              <a:cs typeface="Arial MT"/>
            </a:endParaRPr>
          </a:p>
          <a:p>
            <a:pPr marL="15240" marR="5080" indent="-1905">
              <a:lnSpc>
                <a:spcPct val="115300"/>
              </a:lnSpc>
              <a:spcBef>
                <a:spcPts val="290"/>
              </a:spcBef>
            </a:pPr>
            <a:r>
              <a:rPr dirty="0" sz="850" spc="-55">
                <a:solidFill>
                  <a:srgbClr val="131313"/>
                </a:solidFill>
                <a:latin typeface="Arial MT"/>
                <a:cs typeface="Arial MT"/>
              </a:rPr>
              <a:t>Erosion</a:t>
            </a:r>
            <a:r>
              <a:rPr dirty="0" sz="850" spc="1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850" spc="-50">
                <a:solidFill>
                  <a:srgbClr val="131313"/>
                </a:solidFill>
                <a:latin typeface="Arial MT"/>
                <a:cs typeface="Arial MT"/>
              </a:rPr>
              <a:t>helps</a:t>
            </a:r>
            <a:r>
              <a:rPr dirty="0" sz="850" spc="2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850" spc="-30">
                <a:solidFill>
                  <a:srgbClr val="131313"/>
                </a:solidFill>
                <a:latin typeface="Arial MT"/>
                <a:cs typeface="Arial MT"/>
              </a:rPr>
              <a:t>eliminate</a:t>
            </a:r>
            <a:r>
              <a:rPr dirty="0" sz="850" spc="2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850" spc="-50">
                <a:solidFill>
                  <a:srgbClr val="111111"/>
                </a:solidFill>
                <a:latin typeface="Arial MT"/>
                <a:cs typeface="Arial MT"/>
              </a:rPr>
              <a:t>small-</a:t>
            </a:r>
            <a:r>
              <a:rPr dirty="0" sz="850" spc="-30">
                <a:solidFill>
                  <a:srgbClr val="111111"/>
                </a:solidFill>
                <a:latin typeface="Arial MT"/>
                <a:cs typeface="Arial MT"/>
              </a:rPr>
              <a:t>scale</a:t>
            </a:r>
            <a:r>
              <a:rPr dirty="0" sz="850" spc="4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850" spc="-45">
                <a:solidFill>
                  <a:srgbClr val="131313"/>
                </a:solidFill>
                <a:latin typeface="Arial MT"/>
                <a:cs typeface="Arial MT"/>
              </a:rPr>
              <a:t>noise,</a:t>
            </a:r>
            <a:r>
              <a:rPr dirty="0" sz="850" spc="-2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850" spc="-30">
                <a:solidFill>
                  <a:srgbClr val="131313"/>
                </a:solidFill>
                <a:latin typeface="Arial MT"/>
                <a:cs typeface="Arial MT"/>
              </a:rPr>
              <a:t>clarifying</a:t>
            </a:r>
            <a:r>
              <a:rPr dirty="0" sz="850" spc="2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850" spc="-35">
                <a:solidFill>
                  <a:srgbClr val="424242"/>
                </a:solidFill>
                <a:latin typeface="Arial MT"/>
                <a:cs typeface="Arial MT"/>
              </a:rPr>
              <a:t>the</a:t>
            </a:r>
            <a:r>
              <a:rPr dirty="0" sz="850" spc="1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850" spc="-55">
                <a:solidFill>
                  <a:srgbClr val="131313"/>
                </a:solidFill>
                <a:latin typeface="Arial MT"/>
                <a:cs typeface="Arial MT"/>
              </a:rPr>
              <a:t>image</a:t>
            </a:r>
            <a:r>
              <a:rPr dirty="0" sz="850" spc="1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850" spc="-20">
                <a:solidFill>
                  <a:srgbClr val="181818"/>
                </a:solidFill>
                <a:latin typeface="Arial MT"/>
                <a:cs typeface="Arial MT"/>
              </a:rPr>
              <a:t>for </a:t>
            </a:r>
            <a:r>
              <a:rPr dirty="0" sz="850" spc="-10">
                <a:solidFill>
                  <a:srgbClr val="1C1C1C"/>
                </a:solidFill>
                <a:latin typeface="Arial MT"/>
                <a:cs typeface="Arial MT"/>
              </a:rPr>
              <a:t>better </a:t>
            </a:r>
            <a:r>
              <a:rPr dirty="0" sz="850" spc="-10">
                <a:solidFill>
                  <a:srgbClr val="111111"/>
                </a:solidFill>
                <a:latin typeface="Arial MT"/>
                <a:cs typeface="Arial MT"/>
              </a:rPr>
              <a:t>analysis.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449672" y="1110652"/>
            <a:ext cx="3326129" cy="2148840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20955">
              <a:lnSpc>
                <a:spcPct val="100000"/>
              </a:lnSpc>
              <a:spcBef>
                <a:spcPts val="600"/>
              </a:spcBef>
            </a:pPr>
            <a:r>
              <a:rPr dirty="0" sz="950" spc="20">
                <a:solidFill>
                  <a:srgbClr val="031334"/>
                </a:solidFill>
                <a:latin typeface="Arial MT"/>
                <a:cs typeface="Arial MT"/>
              </a:rPr>
              <a:t>Applications</a:t>
            </a:r>
            <a:r>
              <a:rPr dirty="0" sz="950" spc="165">
                <a:solidFill>
                  <a:srgbClr val="031334"/>
                </a:solidFill>
                <a:latin typeface="Arial MT"/>
                <a:cs typeface="Arial MT"/>
              </a:rPr>
              <a:t> </a:t>
            </a:r>
            <a:r>
              <a:rPr dirty="0" sz="950" spc="20">
                <a:solidFill>
                  <a:srgbClr val="03132D"/>
                </a:solidFill>
                <a:latin typeface="Arial MT"/>
                <a:cs typeface="Arial MT"/>
              </a:rPr>
              <a:t>in</a:t>
            </a:r>
            <a:r>
              <a:rPr dirty="0" sz="950" spc="40">
                <a:solidFill>
                  <a:srgbClr val="03132D"/>
                </a:solidFill>
                <a:latin typeface="Arial MT"/>
                <a:cs typeface="Arial MT"/>
              </a:rPr>
              <a:t> </a:t>
            </a:r>
            <a:r>
              <a:rPr dirty="0" sz="950" spc="45">
                <a:solidFill>
                  <a:srgbClr val="051136"/>
                </a:solidFill>
                <a:latin typeface="Arial MT"/>
                <a:cs typeface="Arial MT"/>
              </a:rPr>
              <a:t>Medical</a:t>
            </a:r>
            <a:r>
              <a:rPr dirty="0" sz="950" spc="10">
                <a:solidFill>
                  <a:srgbClr val="051136"/>
                </a:solidFill>
                <a:latin typeface="Arial MT"/>
                <a:cs typeface="Arial MT"/>
              </a:rPr>
              <a:t> </a:t>
            </a:r>
            <a:r>
              <a:rPr dirty="0" sz="950" spc="55">
                <a:solidFill>
                  <a:srgbClr val="161616"/>
                </a:solidFill>
                <a:latin typeface="Arial MT"/>
                <a:cs typeface="Arial MT"/>
              </a:rPr>
              <a:t>Imaging</a:t>
            </a:r>
            <a:endParaRPr sz="950">
              <a:latin typeface="Arial MT"/>
              <a:cs typeface="Arial MT"/>
            </a:endParaRPr>
          </a:p>
          <a:p>
            <a:pPr marL="17780" marR="26670" indent="-2540">
              <a:lnSpc>
                <a:spcPct val="115300"/>
              </a:lnSpc>
              <a:spcBef>
                <a:spcPts val="290"/>
              </a:spcBef>
            </a:pPr>
            <a:r>
              <a:rPr dirty="0" sz="850" spc="-60">
                <a:solidFill>
                  <a:srgbClr val="131313"/>
                </a:solidFill>
                <a:latin typeface="Arial MT"/>
                <a:cs typeface="Arial MT"/>
              </a:rPr>
              <a:t>These</a:t>
            </a:r>
            <a:r>
              <a:rPr dirty="0" sz="85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850" spc="-35">
                <a:solidFill>
                  <a:srgbClr val="161616"/>
                </a:solidFill>
                <a:latin typeface="Arial MT"/>
                <a:cs typeface="Arial MT"/>
              </a:rPr>
              <a:t>operations</a:t>
            </a:r>
            <a:r>
              <a:rPr dirty="0" sz="850" spc="-1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850" spc="-65">
                <a:solidFill>
                  <a:srgbClr val="60697B"/>
                </a:solidFill>
                <a:latin typeface="Arial MT"/>
                <a:cs typeface="Arial MT"/>
              </a:rPr>
              <a:t>are</a:t>
            </a:r>
            <a:r>
              <a:rPr dirty="0" sz="850" spc="5">
                <a:solidFill>
                  <a:srgbClr val="60697B"/>
                </a:solidFill>
                <a:latin typeface="Arial MT"/>
                <a:cs typeface="Arial MT"/>
              </a:rPr>
              <a:t> </a:t>
            </a:r>
            <a:r>
              <a:rPr dirty="0" sz="850" spc="-30">
                <a:solidFill>
                  <a:srgbClr val="131313"/>
                </a:solidFill>
                <a:latin typeface="Arial MT"/>
                <a:cs typeface="Arial MT"/>
              </a:rPr>
              <a:t>crucial</a:t>
            </a:r>
            <a:r>
              <a:rPr dirty="0" sz="85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850" spc="-45">
                <a:solidFill>
                  <a:srgbClr val="131313"/>
                </a:solidFill>
                <a:latin typeface="Arial MT"/>
                <a:cs typeface="Arial MT"/>
              </a:rPr>
              <a:t>in</a:t>
            </a:r>
            <a:r>
              <a:rPr dirty="0" sz="850" spc="-2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850" spc="-35">
                <a:solidFill>
                  <a:srgbClr val="131313"/>
                </a:solidFill>
                <a:latin typeface="Arial MT"/>
                <a:cs typeface="Arial MT"/>
              </a:rPr>
              <a:t>medical</a:t>
            </a:r>
            <a:r>
              <a:rPr dirty="0" sz="850" spc="-1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850" spc="-30">
                <a:solidFill>
                  <a:srgbClr val="131313"/>
                </a:solidFill>
                <a:latin typeface="Arial MT"/>
                <a:cs typeface="Arial MT"/>
              </a:rPr>
              <a:t>imaging</a:t>
            </a:r>
            <a:r>
              <a:rPr dirty="0" sz="850" spc="1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850" spc="-20">
                <a:solidFill>
                  <a:srgbClr val="161616"/>
                </a:solidFill>
                <a:latin typeface="Arial MT"/>
                <a:cs typeface="Arial MT"/>
              </a:rPr>
              <a:t>for</a:t>
            </a:r>
            <a:r>
              <a:rPr dirty="0" sz="850" spc="-5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850" spc="-30">
                <a:solidFill>
                  <a:srgbClr val="131313"/>
                </a:solidFill>
                <a:latin typeface="Arial MT"/>
                <a:cs typeface="Arial MT"/>
              </a:rPr>
              <a:t>identifying</a:t>
            </a:r>
            <a:r>
              <a:rPr dirty="0" sz="850" spc="4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2F2F2F"/>
                </a:solidFill>
                <a:latin typeface="Arial MT"/>
                <a:cs typeface="Arial MT"/>
              </a:rPr>
              <a:t>anatomical </a:t>
            </a:r>
            <a:r>
              <a:rPr dirty="0" sz="850" spc="-10">
                <a:solidFill>
                  <a:srgbClr val="131313"/>
                </a:solidFill>
                <a:latin typeface="Arial MT"/>
                <a:cs typeface="Arial MT"/>
              </a:rPr>
              <a:t>structures.</a:t>
            </a:r>
            <a:endParaRPr sz="8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8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75"/>
              </a:spcBef>
            </a:pPr>
            <a:endParaRPr sz="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950" spc="30">
                <a:solidFill>
                  <a:srgbClr val="010E2F"/>
                </a:solidFill>
                <a:latin typeface="Arial MT"/>
                <a:cs typeface="Arial MT"/>
              </a:rPr>
              <a:t>Industrial</a:t>
            </a:r>
            <a:r>
              <a:rPr dirty="0" sz="950" spc="60">
                <a:solidFill>
                  <a:srgbClr val="010E2F"/>
                </a:solidFill>
                <a:latin typeface="Arial MT"/>
                <a:cs typeface="Arial MT"/>
              </a:rPr>
              <a:t> </a:t>
            </a:r>
            <a:r>
              <a:rPr dirty="0" sz="950" spc="30">
                <a:solidFill>
                  <a:srgbClr val="03112D"/>
                </a:solidFill>
                <a:latin typeface="Arial MT"/>
                <a:cs typeface="Arial MT"/>
              </a:rPr>
              <a:t>Quality</a:t>
            </a:r>
            <a:r>
              <a:rPr dirty="0" sz="950" spc="120">
                <a:solidFill>
                  <a:srgbClr val="03112D"/>
                </a:solidFill>
                <a:latin typeface="Arial MT"/>
                <a:cs typeface="Arial MT"/>
              </a:rPr>
              <a:t> </a:t>
            </a:r>
            <a:r>
              <a:rPr dirty="0" sz="950" spc="-10">
                <a:solidFill>
                  <a:srgbClr val="6E7787"/>
                </a:solidFill>
                <a:latin typeface="Arial MT"/>
                <a:cs typeface="Arial MT"/>
              </a:rPr>
              <a:t>Control</a:t>
            </a:r>
            <a:endParaRPr sz="950">
              <a:latin typeface="Arial MT"/>
              <a:cs typeface="Arial MT"/>
            </a:endParaRPr>
          </a:p>
          <a:p>
            <a:pPr marL="17145" marR="107950" indent="-3175">
              <a:lnSpc>
                <a:spcPct val="112900"/>
              </a:lnSpc>
              <a:spcBef>
                <a:spcPts val="340"/>
              </a:spcBef>
            </a:pPr>
            <a:r>
              <a:rPr dirty="0" sz="850" spc="-40">
                <a:solidFill>
                  <a:srgbClr val="161616"/>
                </a:solidFill>
                <a:latin typeface="Arial MT"/>
                <a:cs typeface="Arial MT"/>
              </a:rPr>
              <a:t>In</a:t>
            </a:r>
            <a:r>
              <a:rPr dirty="0" sz="850" spc="-45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850" spc="-45">
                <a:solidFill>
                  <a:srgbClr val="151515"/>
                </a:solidFill>
                <a:latin typeface="Arial MT"/>
                <a:cs typeface="Arial MT"/>
              </a:rPr>
              <a:t>industry,</a:t>
            </a:r>
            <a:r>
              <a:rPr dirty="0" sz="850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850" spc="-25">
                <a:solidFill>
                  <a:srgbClr val="2F2F2F"/>
                </a:solidFill>
                <a:latin typeface="Arial MT"/>
                <a:cs typeface="Arial MT"/>
              </a:rPr>
              <a:t>dilation</a:t>
            </a:r>
            <a:r>
              <a:rPr dirty="0" sz="850" spc="10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dirty="0" sz="850" spc="-65">
                <a:solidFill>
                  <a:srgbClr val="181818"/>
                </a:solidFill>
                <a:latin typeface="Arial MT"/>
                <a:cs typeface="Arial MT"/>
              </a:rPr>
              <a:t>and</a:t>
            </a:r>
            <a:r>
              <a:rPr dirty="0" sz="850" spc="-2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 spc="-35">
                <a:solidFill>
                  <a:srgbClr val="111111"/>
                </a:solidFill>
                <a:latin typeface="Arial MT"/>
                <a:cs typeface="Arial MT"/>
              </a:rPr>
              <a:t>erosion</a:t>
            </a:r>
            <a:r>
              <a:rPr dirty="0" sz="850" spc="3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850" spc="-65">
                <a:solidFill>
                  <a:srgbClr val="8C9AA5"/>
                </a:solidFill>
                <a:latin typeface="Arial MT"/>
                <a:cs typeface="Arial MT"/>
              </a:rPr>
              <a:t>are</a:t>
            </a:r>
            <a:r>
              <a:rPr dirty="0" sz="850" spc="-10">
                <a:solidFill>
                  <a:srgbClr val="8C9AA5"/>
                </a:solidFill>
                <a:latin typeface="Arial MT"/>
                <a:cs typeface="Arial MT"/>
              </a:rPr>
              <a:t> </a:t>
            </a:r>
            <a:r>
              <a:rPr dirty="0" sz="850" spc="-55">
                <a:solidFill>
                  <a:srgbClr val="131313"/>
                </a:solidFill>
                <a:latin typeface="Arial MT"/>
                <a:cs typeface="Arial MT"/>
              </a:rPr>
              <a:t>used</a:t>
            </a:r>
            <a:r>
              <a:rPr dirty="0" sz="850" spc="-3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131313"/>
                </a:solidFill>
                <a:latin typeface="Arial MT"/>
                <a:cs typeface="Arial MT"/>
              </a:rPr>
              <a:t>to</a:t>
            </a:r>
            <a:r>
              <a:rPr dirty="0" sz="850" spc="-3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850" spc="-60">
                <a:solidFill>
                  <a:srgbClr val="161616"/>
                </a:solidFill>
                <a:latin typeface="Arial MT"/>
                <a:cs typeface="Arial MT"/>
              </a:rPr>
              <a:t>ensure</a:t>
            </a:r>
            <a:r>
              <a:rPr dirty="0" sz="850" spc="-1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850" spc="-30">
                <a:solidFill>
                  <a:srgbClr val="2F2F2F"/>
                </a:solidFill>
                <a:latin typeface="Arial MT"/>
                <a:cs typeface="Arial MT"/>
              </a:rPr>
              <a:t>quality</a:t>
            </a:r>
            <a:r>
              <a:rPr dirty="0" sz="850" spc="45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dirty="0" sz="850" spc="-25">
                <a:solidFill>
                  <a:srgbClr val="181818"/>
                </a:solidFill>
                <a:latin typeface="Arial MT"/>
                <a:cs typeface="Arial MT"/>
              </a:rPr>
              <a:t>in</a:t>
            </a:r>
            <a:r>
              <a:rPr dirty="0" sz="850" spc="-5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 spc="-30">
                <a:solidFill>
                  <a:srgbClr val="111111"/>
                </a:solidFill>
                <a:latin typeface="Arial MT"/>
                <a:cs typeface="Arial MT"/>
              </a:rPr>
              <a:t>products</a:t>
            </a:r>
            <a:r>
              <a:rPr dirty="0" sz="850" spc="2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850" spc="-25">
                <a:solidFill>
                  <a:srgbClr val="051128"/>
                </a:solidFill>
                <a:latin typeface="Arial MT"/>
                <a:cs typeface="Arial MT"/>
              </a:rPr>
              <a:t>by </a:t>
            </a:r>
            <a:r>
              <a:rPr dirty="0" sz="850" spc="-45">
                <a:solidFill>
                  <a:srgbClr val="111111"/>
                </a:solidFill>
                <a:latin typeface="Arial MT"/>
                <a:cs typeface="Arial MT"/>
              </a:rPr>
              <a:t>analyzing</a:t>
            </a:r>
            <a:r>
              <a:rPr dirty="0" sz="850" spc="2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111111"/>
                </a:solidFill>
                <a:latin typeface="Arial MT"/>
                <a:cs typeface="Arial MT"/>
              </a:rPr>
              <a:t>images.</a:t>
            </a:r>
            <a:endParaRPr sz="8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8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100" spc="-45">
                <a:solidFill>
                  <a:srgbClr val="051338"/>
                </a:solidFill>
                <a:latin typeface="Arial MT"/>
                <a:cs typeface="Arial MT"/>
              </a:rPr>
              <a:t>Efliciency</a:t>
            </a:r>
            <a:r>
              <a:rPr dirty="0" sz="1100" spc="30">
                <a:solidFill>
                  <a:srgbClr val="051338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05132F"/>
                </a:solidFill>
                <a:latin typeface="Arial MT"/>
                <a:cs typeface="Arial MT"/>
              </a:rPr>
              <a:t>in</a:t>
            </a:r>
            <a:r>
              <a:rPr dirty="0" sz="1100" spc="-130">
                <a:solidFill>
                  <a:srgbClr val="05132F"/>
                </a:solidFill>
                <a:latin typeface="Arial MT"/>
                <a:cs typeface="Arial MT"/>
              </a:rPr>
              <a:t> </a:t>
            </a:r>
            <a:r>
              <a:rPr dirty="0" sz="1100" spc="-50">
                <a:solidFill>
                  <a:srgbClr val="031134"/>
                </a:solidFill>
                <a:latin typeface="Arial MT"/>
                <a:cs typeface="Arial MT"/>
              </a:rPr>
              <a:t>Feature</a:t>
            </a:r>
            <a:r>
              <a:rPr dirty="0" sz="1100" spc="-80">
                <a:solidFill>
                  <a:srgbClr val="031134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051538"/>
                </a:solidFill>
                <a:latin typeface="Arial MT"/>
                <a:cs typeface="Arial MT"/>
              </a:rPr>
              <a:t>Extraction</a:t>
            </a:r>
            <a:endParaRPr sz="1100">
              <a:latin typeface="Arial MT"/>
              <a:cs typeface="Arial MT"/>
            </a:endParaRPr>
          </a:p>
          <a:p>
            <a:pPr marL="15875" marR="5080" indent="-3810">
              <a:lnSpc>
                <a:spcPct val="115300"/>
              </a:lnSpc>
              <a:spcBef>
                <a:spcPts val="265"/>
              </a:spcBef>
            </a:pPr>
            <a:r>
              <a:rPr dirty="0" sz="850" spc="-50">
                <a:solidFill>
                  <a:srgbClr val="2D2D2D"/>
                </a:solidFill>
                <a:latin typeface="Arial MT"/>
                <a:cs typeface="Arial MT"/>
              </a:rPr>
              <a:t>Using</a:t>
            </a:r>
            <a:r>
              <a:rPr dirty="0" sz="850" spc="1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850" spc="-25">
                <a:solidFill>
                  <a:srgbClr val="111111"/>
                </a:solidFill>
                <a:latin typeface="Arial MT"/>
                <a:cs typeface="Arial MT"/>
              </a:rPr>
              <a:t>dilation</a:t>
            </a:r>
            <a:r>
              <a:rPr dirty="0" sz="850" spc="2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850" spc="-65">
                <a:solidFill>
                  <a:srgbClr val="151515"/>
                </a:solidFill>
                <a:latin typeface="Arial MT"/>
                <a:cs typeface="Arial MT"/>
              </a:rPr>
              <a:t>and</a:t>
            </a:r>
            <a:r>
              <a:rPr dirty="0" sz="850" spc="-15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850" spc="-35">
                <a:solidFill>
                  <a:srgbClr val="131313"/>
                </a:solidFill>
                <a:latin typeface="Arial MT"/>
                <a:cs typeface="Arial MT"/>
              </a:rPr>
              <a:t>erosion</a:t>
            </a:r>
            <a:r>
              <a:rPr dirty="0" sz="850" spc="6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850" spc="-55">
                <a:solidFill>
                  <a:srgbClr val="161616"/>
                </a:solidFill>
                <a:latin typeface="Arial MT"/>
                <a:cs typeface="Arial MT"/>
              </a:rPr>
              <a:t>can</a:t>
            </a:r>
            <a:r>
              <a:rPr dirty="0" sz="850" spc="5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850" spc="-65">
                <a:solidFill>
                  <a:srgbClr val="131313"/>
                </a:solidFill>
                <a:latin typeface="Arial MT"/>
                <a:cs typeface="Arial MT"/>
              </a:rPr>
              <a:t>enhance</a:t>
            </a:r>
            <a:r>
              <a:rPr dirty="0" sz="850" spc="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850" spc="-40">
                <a:solidFill>
                  <a:srgbClr val="1D1D1D"/>
                </a:solidFill>
                <a:latin typeface="Arial MT"/>
                <a:cs typeface="Arial MT"/>
              </a:rPr>
              <a:t>feature</a:t>
            </a:r>
            <a:r>
              <a:rPr dirty="0" sz="850" spc="-5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dirty="0" sz="850" spc="-35">
                <a:solidFill>
                  <a:srgbClr val="0E0E0E"/>
                </a:solidFill>
                <a:latin typeface="Arial MT"/>
                <a:cs typeface="Arial MT"/>
              </a:rPr>
              <a:t>extraction</a:t>
            </a:r>
            <a:r>
              <a:rPr dirty="0" sz="850" spc="5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dirty="0" sz="850" spc="-40">
                <a:solidFill>
                  <a:srgbClr val="111111"/>
                </a:solidFill>
                <a:latin typeface="Arial MT"/>
                <a:cs typeface="Arial MT"/>
              </a:rPr>
              <a:t>processes</a:t>
            </a:r>
            <a:r>
              <a:rPr dirty="0" sz="850" spc="2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850" spc="-65">
                <a:solidFill>
                  <a:srgbClr val="051131"/>
                </a:solidFill>
                <a:latin typeface="Arial MT"/>
                <a:cs typeface="Arial MT"/>
              </a:rPr>
              <a:t>by</a:t>
            </a:r>
            <a:r>
              <a:rPr dirty="0" sz="850">
                <a:solidFill>
                  <a:srgbClr val="051131"/>
                </a:solidFill>
                <a:latin typeface="Arial MT"/>
                <a:cs typeface="Arial MT"/>
              </a:rPr>
              <a:t> </a:t>
            </a:r>
            <a:r>
              <a:rPr dirty="0" sz="850" spc="-25">
                <a:solidFill>
                  <a:srgbClr val="131313"/>
                </a:solidFill>
                <a:latin typeface="Arial MT"/>
                <a:cs typeface="Arial MT"/>
              </a:rPr>
              <a:t>up </a:t>
            </a:r>
            <a:r>
              <a:rPr dirty="0" sz="850" spc="-10">
                <a:solidFill>
                  <a:srgbClr val="05112A"/>
                </a:solidFill>
                <a:latin typeface="Arial MT"/>
                <a:cs typeface="Arial MT"/>
              </a:rPr>
              <a:t>to</a:t>
            </a:r>
            <a:r>
              <a:rPr dirty="0" sz="850" spc="-50">
                <a:solidFill>
                  <a:srgbClr val="05112A"/>
                </a:solidFill>
                <a:latin typeface="Arial MT"/>
                <a:cs typeface="Arial MT"/>
              </a:rPr>
              <a:t> </a:t>
            </a:r>
            <a:r>
              <a:rPr dirty="0" sz="850" spc="-20">
                <a:solidFill>
                  <a:srgbClr val="111111"/>
                </a:solidFill>
                <a:latin typeface="Arial MT"/>
                <a:cs typeface="Arial MT"/>
              </a:rPr>
              <a:t>40%.</a:t>
            </a:r>
            <a:endParaRPr sz="8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6095" y="4157471"/>
            <a:ext cx="7631238" cy="24384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795">
              <a:lnSpc>
                <a:spcPct val="100000"/>
              </a:lnSpc>
              <a:spcBef>
                <a:spcPts val="100"/>
              </a:spcBef>
            </a:pPr>
            <a:r>
              <a:rPr dirty="0" spc="-55">
                <a:solidFill>
                  <a:srgbClr val="031136"/>
                </a:solidFill>
              </a:rPr>
              <a:t>Exploring</a:t>
            </a:r>
            <a:r>
              <a:rPr dirty="0" spc="10">
                <a:solidFill>
                  <a:srgbClr val="031136"/>
                </a:solidFill>
              </a:rPr>
              <a:t> </a:t>
            </a:r>
            <a:r>
              <a:rPr dirty="0" spc="50">
                <a:solidFill>
                  <a:srgbClr val="031131"/>
                </a:solidFill>
              </a:rPr>
              <a:t>Image</a:t>
            </a:r>
            <a:r>
              <a:rPr dirty="0" spc="15">
                <a:solidFill>
                  <a:srgbClr val="031131"/>
                </a:solidFill>
              </a:rPr>
              <a:t> </a:t>
            </a:r>
            <a:r>
              <a:rPr dirty="0">
                <a:solidFill>
                  <a:srgbClr val="011133"/>
                </a:solidFill>
              </a:rPr>
              <a:t>Segmentation</a:t>
            </a:r>
            <a:r>
              <a:rPr dirty="0" spc="110">
                <a:solidFill>
                  <a:srgbClr val="011133"/>
                </a:solidFill>
              </a:rPr>
              <a:t> </a:t>
            </a:r>
            <a:r>
              <a:rPr dirty="0" spc="-10">
                <a:solidFill>
                  <a:srgbClr val="010F31"/>
                </a:solidFill>
              </a:rPr>
              <a:t>Strategies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295713" y="638302"/>
            <a:ext cx="2827655" cy="154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>
                <a:solidFill>
                  <a:srgbClr val="484848"/>
                </a:solidFill>
                <a:latin typeface="Arial MT"/>
                <a:cs typeface="Arial MT"/>
              </a:rPr>
              <a:t>Effective</a:t>
            </a:r>
            <a:r>
              <a:rPr dirty="0" sz="850" spc="195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464646"/>
                </a:solidFill>
                <a:latin typeface="Arial MT"/>
                <a:cs typeface="Arial MT"/>
              </a:rPr>
              <a:t>strategies</a:t>
            </a:r>
            <a:r>
              <a:rPr dirty="0" sz="850" spc="250">
                <a:solidFill>
                  <a:srgbClr val="464646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484848"/>
                </a:solidFill>
                <a:latin typeface="Arial MT"/>
                <a:cs typeface="Arial MT"/>
              </a:rPr>
              <a:t>for</a:t>
            </a:r>
            <a:r>
              <a:rPr dirty="0" sz="850" spc="22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494949"/>
                </a:solidFill>
                <a:latin typeface="Arial MT"/>
                <a:cs typeface="Arial MT"/>
              </a:rPr>
              <a:t>image</a:t>
            </a:r>
            <a:r>
              <a:rPr dirty="0" sz="850" spc="155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484848"/>
                </a:solidFill>
                <a:latin typeface="Arial MT"/>
                <a:cs typeface="Arial MT"/>
              </a:rPr>
              <a:t>analysis</a:t>
            </a:r>
            <a:r>
              <a:rPr dirty="0" sz="850" spc="20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494949"/>
                </a:solidFill>
                <a:latin typeface="Arial MT"/>
                <a:cs typeface="Arial MT"/>
              </a:rPr>
              <a:t>and</a:t>
            </a:r>
            <a:r>
              <a:rPr dirty="0" sz="850" spc="120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484848"/>
                </a:solidFill>
                <a:latin typeface="Arial MT"/>
                <a:cs typeface="Arial MT"/>
              </a:rPr>
              <a:t>recognition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49595" y="1430020"/>
            <a:ext cx="848360" cy="379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7165" marR="5080" indent="-165100">
              <a:lnSpc>
                <a:spcPct val="115999"/>
              </a:lnSpc>
              <a:spcBef>
                <a:spcPts val="100"/>
              </a:spcBef>
            </a:pPr>
            <a:r>
              <a:rPr dirty="0" sz="1000" spc="-10">
                <a:solidFill>
                  <a:srgbClr val="081534"/>
                </a:solidFill>
                <a:latin typeface="Arial MT"/>
                <a:cs typeface="Arial MT"/>
              </a:rPr>
              <a:t>Segmentation </a:t>
            </a:r>
            <a:r>
              <a:rPr dirty="0" sz="1000" spc="-10">
                <a:solidFill>
                  <a:srgbClr val="001128"/>
                </a:solidFill>
                <a:latin typeface="Arial MT"/>
                <a:cs typeface="Arial MT"/>
              </a:rPr>
              <a:t>Strategy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74823" y="2351532"/>
            <a:ext cx="59499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solidFill>
                  <a:srgbClr val="0F0F0F"/>
                </a:solidFill>
                <a:latin typeface="Arial MT"/>
                <a:cs typeface="Arial MT"/>
              </a:rPr>
              <a:t>Thresholding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28906" y="3080003"/>
            <a:ext cx="88773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20">
                <a:solidFill>
                  <a:srgbClr val="131313"/>
                </a:solidFill>
                <a:latin typeface="Arial MT"/>
                <a:cs typeface="Arial MT"/>
              </a:rPr>
              <a:t>Clustering</a:t>
            </a:r>
            <a:r>
              <a:rPr dirty="0" sz="800" spc="4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800" spc="-10">
                <a:solidFill>
                  <a:srgbClr val="151515"/>
                </a:solidFill>
                <a:latin typeface="Arial MT"/>
                <a:cs typeface="Arial MT"/>
              </a:rPr>
              <a:t>Methods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25999" y="3649726"/>
            <a:ext cx="695325" cy="154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80">
                <a:solidFill>
                  <a:srgbClr val="2B2B2B"/>
                </a:solidFill>
                <a:latin typeface="Arial MT"/>
                <a:cs typeface="Arial MT"/>
              </a:rPr>
              <a:t>Edge</a:t>
            </a:r>
            <a:r>
              <a:rPr dirty="0" sz="850" spc="30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dirty="0" sz="850" spc="-30">
                <a:solidFill>
                  <a:srgbClr val="131313"/>
                </a:solidFill>
                <a:latin typeface="Arial MT"/>
                <a:cs typeface="Arial MT"/>
              </a:rPr>
              <a:t>Detection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503597" y="1542795"/>
            <a:ext cx="67945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010F31"/>
                </a:solidFill>
                <a:latin typeface="Arial MT"/>
                <a:cs typeface="Arial MT"/>
              </a:rPr>
              <a:t>Description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390355" y="2351532"/>
            <a:ext cx="291211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25">
                <a:solidFill>
                  <a:srgbClr val="131313"/>
                </a:solidFill>
                <a:latin typeface="Arial MT"/>
                <a:cs typeface="Arial MT"/>
              </a:rPr>
              <a:t>Separates</a:t>
            </a:r>
            <a:r>
              <a:rPr dirty="0" sz="800" spc="1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131313"/>
                </a:solidFill>
                <a:latin typeface="Arial MT"/>
                <a:cs typeface="Arial MT"/>
              </a:rPr>
              <a:t>objects</a:t>
            </a:r>
            <a:r>
              <a:rPr dirty="0" sz="800" spc="1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0F0F0F"/>
                </a:solidFill>
                <a:latin typeface="Arial MT"/>
                <a:cs typeface="Arial MT"/>
              </a:rPr>
              <a:t>from</a:t>
            </a:r>
            <a:r>
              <a:rPr dirty="0" sz="800" spc="-4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800" spc="-10">
                <a:solidFill>
                  <a:srgbClr val="414B62"/>
                </a:solidFill>
                <a:latin typeface="Arial MT"/>
                <a:cs typeface="Arial MT"/>
              </a:rPr>
              <a:t>the</a:t>
            </a:r>
            <a:r>
              <a:rPr dirty="0" sz="800" spc="-45">
                <a:solidFill>
                  <a:srgbClr val="414B62"/>
                </a:solidFill>
                <a:latin typeface="Arial MT"/>
                <a:cs typeface="Arial MT"/>
              </a:rPr>
              <a:t> </a:t>
            </a:r>
            <a:r>
              <a:rPr dirty="0" sz="800" spc="-10">
                <a:solidFill>
                  <a:srgbClr val="131313"/>
                </a:solidFill>
                <a:latin typeface="Arial MT"/>
                <a:cs typeface="Arial MT"/>
              </a:rPr>
              <a:t>background</a:t>
            </a:r>
            <a:r>
              <a:rPr dirty="0" sz="800" spc="1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800" spc="-20">
                <a:solidFill>
                  <a:srgbClr val="161616"/>
                </a:solidFill>
                <a:latin typeface="Arial MT"/>
                <a:cs typeface="Arial MT"/>
              </a:rPr>
              <a:t>based</a:t>
            </a:r>
            <a:r>
              <a:rPr dirty="0" sz="800" spc="5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800" spc="-10">
                <a:solidFill>
                  <a:srgbClr val="131313"/>
                </a:solidFill>
                <a:latin typeface="Arial MT"/>
                <a:cs typeface="Arial MT"/>
              </a:rPr>
              <a:t>on</a:t>
            </a:r>
            <a:r>
              <a:rPr dirty="0" sz="800" spc="-5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111111"/>
                </a:solidFill>
                <a:latin typeface="Arial MT"/>
                <a:cs typeface="Arial MT"/>
              </a:rPr>
              <a:t>intensity</a:t>
            </a:r>
            <a:r>
              <a:rPr dirty="0" sz="800" spc="1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800" spc="-10">
                <a:solidFill>
                  <a:srgbClr val="111111"/>
                </a:solidFill>
                <a:latin typeface="Arial MT"/>
                <a:cs typeface="Arial MT"/>
              </a:rPr>
              <a:t>levels.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076155" y="2983738"/>
            <a:ext cx="3425190" cy="3244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73530" marR="5080" indent="-1561465">
              <a:lnSpc>
                <a:spcPct val="115300"/>
              </a:lnSpc>
              <a:spcBef>
                <a:spcPts val="100"/>
              </a:spcBef>
            </a:pPr>
            <a:r>
              <a:rPr dirty="0" sz="850" spc="-65">
                <a:solidFill>
                  <a:srgbClr val="111111"/>
                </a:solidFill>
                <a:latin typeface="Arial MT"/>
                <a:cs typeface="Arial MT"/>
              </a:rPr>
              <a:t>K-means</a:t>
            </a:r>
            <a:r>
              <a:rPr dirty="0" sz="850" spc="4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850" spc="-65">
                <a:solidFill>
                  <a:srgbClr val="565D70"/>
                </a:solidFill>
                <a:latin typeface="Arial MT"/>
                <a:cs typeface="Arial MT"/>
              </a:rPr>
              <a:t>and</a:t>
            </a:r>
            <a:r>
              <a:rPr dirty="0" sz="850" spc="-25">
                <a:solidFill>
                  <a:srgbClr val="565D70"/>
                </a:solidFill>
                <a:latin typeface="Arial MT"/>
                <a:cs typeface="Arial MT"/>
              </a:rPr>
              <a:t> </a:t>
            </a:r>
            <a:r>
              <a:rPr dirty="0" sz="850" spc="-35">
                <a:solidFill>
                  <a:srgbClr val="161616"/>
                </a:solidFill>
                <a:latin typeface="Arial MT"/>
                <a:cs typeface="Arial MT"/>
              </a:rPr>
              <a:t>hierarchical</a:t>
            </a:r>
            <a:r>
              <a:rPr dirty="0" sz="850" spc="4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850" spc="-35">
                <a:solidFill>
                  <a:srgbClr val="111111"/>
                </a:solidFill>
                <a:latin typeface="Arial MT"/>
                <a:cs typeface="Arial MT"/>
              </a:rPr>
              <a:t>clustering</a:t>
            </a:r>
            <a:r>
              <a:rPr dirty="0" sz="850" spc="1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850" spc="-50">
                <a:solidFill>
                  <a:srgbClr val="0E0E0E"/>
                </a:solidFill>
                <a:latin typeface="Arial MT"/>
                <a:cs typeface="Arial MT"/>
              </a:rPr>
              <a:t>group</a:t>
            </a:r>
            <a:r>
              <a:rPr dirty="0" sz="850" spc="-5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dirty="0" sz="850" spc="-30">
                <a:solidFill>
                  <a:srgbClr val="0E0E0E"/>
                </a:solidFill>
                <a:latin typeface="Arial MT"/>
                <a:cs typeface="Arial MT"/>
              </a:rPr>
              <a:t>pixels</a:t>
            </a:r>
            <a:r>
              <a:rPr dirty="0" sz="850" spc="20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dirty="0" sz="850" spc="-25">
                <a:solidFill>
                  <a:srgbClr val="131313"/>
                </a:solidFill>
                <a:latin typeface="Arial MT"/>
                <a:cs typeface="Arial MT"/>
              </a:rPr>
              <a:t>into</a:t>
            </a:r>
            <a:r>
              <a:rPr dirty="0" sz="850" spc="-3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850" spc="-25">
                <a:solidFill>
                  <a:srgbClr val="151515"/>
                </a:solidFill>
                <a:latin typeface="Arial MT"/>
                <a:cs typeface="Arial MT"/>
              </a:rPr>
              <a:t>clusters</a:t>
            </a:r>
            <a:r>
              <a:rPr dirty="0" sz="850" spc="15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850" spc="-55">
                <a:solidFill>
                  <a:srgbClr val="151515"/>
                </a:solidFill>
                <a:latin typeface="Arial MT"/>
                <a:cs typeface="Arial MT"/>
              </a:rPr>
              <a:t>based</a:t>
            </a:r>
            <a:r>
              <a:rPr dirty="0" sz="850" spc="15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850" spc="-55">
                <a:solidFill>
                  <a:srgbClr val="1F1F1F"/>
                </a:solidFill>
                <a:latin typeface="Arial MT"/>
                <a:cs typeface="Arial MT"/>
              </a:rPr>
              <a:t>on</a:t>
            </a:r>
            <a:r>
              <a:rPr dirty="0" sz="850" spc="-35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131313"/>
                </a:solidFill>
                <a:latin typeface="Arial MT"/>
                <a:cs typeface="Arial MT"/>
              </a:rPr>
              <a:t>color </a:t>
            </a:r>
            <a:r>
              <a:rPr dirty="0" sz="850" spc="-10">
                <a:solidFill>
                  <a:srgbClr val="0F0F0F"/>
                </a:solidFill>
                <a:latin typeface="Arial MT"/>
                <a:cs typeface="Arial MT"/>
              </a:rPr>
              <a:t>intensity.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674967" y="3656076"/>
            <a:ext cx="234124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131313"/>
                </a:solidFill>
                <a:latin typeface="Arial MT"/>
                <a:cs typeface="Arial MT"/>
              </a:rPr>
              <a:t>Identifies</a:t>
            </a:r>
            <a:r>
              <a:rPr dirty="0" sz="800" spc="-3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151515"/>
                </a:solidFill>
                <a:latin typeface="Arial MT"/>
                <a:cs typeface="Arial MT"/>
              </a:rPr>
              <a:t>the</a:t>
            </a:r>
            <a:r>
              <a:rPr dirty="0" sz="800" spc="-55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800" spc="-10">
                <a:solidFill>
                  <a:srgbClr val="111111"/>
                </a:solidFill>
                <a:latin typeface="Arial MT"/>
                <a:cs typeface="Arial MT"/>
              </a:rPr>
              <a:t>boundaries</a:t>
            </a:r>
            <a:r>
              <a:rPr dirty="0" sz="800" spc="2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131313"/>
                </a:solidFill>
                <a:latin typeface="Arial MT"/>
                <a:cs typeface="Arial MT"/>
              </a:rPr>
              <a:t>of</a:t>
            </a:r>
            <a:r>
              <a:rPr dirty="0" sz="800" spc="-1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151515"/>
                </a:solidFill>
                <a:latin typeface="Arial MT"/>
                <a:cs typeface="Arial MT"/>
              </a:rPr>
              <a:t>objects</a:t>
            </a:r>
            <a:r>
              <a:rPr dirty="0" sz="800" spc="-5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131313"/>
                </a:solidFill>
                <a:latin typeface="Arial MT"/>
                <a:cs typeface="Arial MT"/>
              </a:rPr>
              <a:t>within</a:t>
            </a:r>
            <a:r>
              <a:rPr dirty="0" sz="800" spc="-4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800" spc="-10">
                <a:solidFill>
                  <a:srgbClr val="151515"/>
                </a:solidFill>
                <a:latin typeface="Arial MT"/>
                <a:cs typeface="Arial MT"/>
              </a:rPr>
              <a:t>an</a:t>
            </a:r>
            <a:r>
              <a:rPr dirty="0" sz="800" spc="-30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800" spc="-10">
                <a:solidFill>
                  <a:srgbClr val="111111"/>
                </a:solidFill>
                <a:latin typeface="Arial MT"/>
                <a:cs typeface="Arial MT"/>
              </a:rPr>
              <a:t>image.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049361" y="1542795"/>
            <a:ext cx="133985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10">
                <a:solidFill>
                  <a:srgbClr val="01132F"/>
                </a:solidFill>
                <a:latin typeface="Arial MT"/>
                <a:cs typeface="Arial MT"/>
              </a:rPr>
              <a:t>Impact</a:t>
            </a:r>
            <a:r>
              <a:rPr dirty="0" sz="1000" spc="125">
                <a:solidFill>
                  <a:srgbClr val="01132F"/>
                </a:solidFill>
                <a:latin typeface="Arial MT"/>
                <a:cs typeface="Arial MT"/>
              </a:rPr>
              <a:t> </a:t>
            </a:r>
            <a:r>
              <a:rPr dirty="0" sz="1000" spc="10">
                <a:solidFill>
                  <a:srgbClr val="011131"/>
                </a:solidFill>
                <a:latin typeface="Arial MT"/>
                <a:cs typeface="Arial MT"/>
              </a:rPr>
              <a:t>on</a:t>
            </a:r>
            <a:r>
              <a:rPr dirty="0" sz="1000" spc="15">
                <a:solidFill>
                  <a:srgbClr val="011131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00162D"/>
                </a:solidFill>
                <a:latin typeface="Arial MT"/>
                <a:cs typeface="Arial MT"/>
              </a:rPr>
              <a:t>Recognition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118185" y="2255266"/>
            <a:ext cx="1203960" cy="3244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7025" marR="5080" indent="-314960">
              <a:lnSpc>
                <a:spcPct val="115300"/>
              </a:lnSpc>
              <a:spcBef>
                <a:spcPts val="100"/>
              </a:spcBef>
            </a:pPr>
            <a:r>
              <a:rPr dirty="0" sz="850" spc="-40">
                <a:solidFill>
                  <a:srgbClr val="111111"/>
                </a:solidFill>
                <a:latin typeface="Arial MT"/>
                <a:cs typeface="Arial MT"/>
              </a:rPr>
              <a:t>Improves</a:t>
            </a:r>
            <a:r>
              <a:rPr dirty="0" sz="85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850" spc="-35">
                <a:solidFill>
                  <a:srgbClr val="0F0F0F"/>
                </a:solidFill>
                <a:latin typeface="Arial MT"/>
                <a:cs typeface="Arial MT"/>
              </a:rPr>
              <a:t>recognition</a:t>
            </a:r>
            <a:r>
              <a:rPr dirty="0" sz="850" spc="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850" spc="-30">
                <a:solidFill>
                  <a:srgbClr val="0F0F0F"/>
                </a:solidFill>
                <a:latin typeface="Arial MT"/>
                <a:cs typeface="Arial MT"/>
              </a:rPr>
              <a:t>rates </a:t>
            </a:r>
            <a:r>
              <a:rPr dirty="0" sz="850" spc="-10">
                <a:solidFill>
                  <a:srgbClr val="0F0F0F"/>
                </a:solidFill>
                <a:latin typeface="Arial MT"/>
                <a:cs typeface="Arial MT"/>
              </a:rPr>
              <a:t>significantly.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848977" y="3080003"/>
            <a:ext cx="173990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25">
                <a:solidFill>
                  <a:srgbClr val="161616"/>
                </a:solidFill>
                <a:latin typeface="Arial MT"/>
                <a:cs typeface="Arial MT"/>
              </a:rPr>
              <a:t>Enhances</a:t>
            </a:r>
            <a:r>
              <a:rPr dirty="0" sz="800" spc="25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800" spc="-10">
                <a:solidFill>
                  <a:srgbClr val="131313"/>
                </a:solidFill>
                <a:latin typeface="Arial MT"/>
                <a:cs typeface="Arial MT"/>
              </a:rPr>
              <a:t>analysis</a:t>
            </a:r>
            <a:r>
              <a:rPr dirty="0" sz="800" spc="1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2D2D2D"/>
                </a:solidFill>
                <a:latin typeface="Arial MT"/>
                <a:cs typeface="Arial MT"/>
              </a:rPr>
              <a:t>of</a:t>
            </a:r>
            <a:r>
              <a:rPr dirty="0" sz="800" spc="-1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800" spc="-10">
                <a:solidFill>
                  <a:srgbClr val="131313"/>
                </a:solidFill>
                <a:latin typeface="Arial MT"/>
                <a:cs typeface="Arial MT"/>
              </a:rPr>
              <a:t>complex images.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5855001" y="3656076"/>
            <a:ext cx="173037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solidFill>
                  <a:srgbClr val="151515"/>
                </a:solidFill>
                <a:latin typeface="Arial MT"/>
                <a:cs typeface="Arial MT"/>
              </a:rPr>
              <a:t>Crucial</a:t>
            </a:r>
            <a:r>
              <a:rPr dirty="0" sz="800" spc="-5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151515"/>
                </a:solidFill>
                <a:latin typeface="Arial MT"/>
                <a:cs typeface="Arial MT"/>
              </a:rPr>
              <a:t>for</a:t>
            </a:r>
            <a:r>
              <a:rPr dirty="0" sz="800" spc="-25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800" spc="-20">
                <a:solidFill>
                  <a:srgbClr val="161616"/>
                </a:solidFill>
                <a:latin typeface="Arial MT"/>
                <a:cs typeface="Arial MT"/>
              </a:rPr>
              <a:t>accurate</a:t>
            </a:r>
            <a:r>
              <a:rPr dirty="0" sz="800" spc="-15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606680"/>
                </a:solidFill>
                <a:latin typeface="Arial MT"/>
                <a:cs typeface="Arial MT"/>
              </a:rPr>
              <a:t>object</a:t>
            </a:r>
            <a:r>
              <a:rPr dirty="0" sz="800" spc="20">
                <a:solidFill>
                  <a:srgbClr val="606680"/>
                </a:solidFill>
                <a:latin typeface="Arial MT"/>
                <a:cs typeface="Arial MT"/>
              </a:rPr>
              <a:t> </a:t>
            </a:r>
            <a:r>
              <a:rPr dirty="0" sz="800" spc="-10">
                <a:solidFill>
                  <a:srgbClr val="111111"/>
                </a:solidFill>
                <a:latin typeface="Arial MT"/>
                <a:cs typeface="Arial MT"/>
              </a:rPr>
              <a:t>delineation.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8571" y="1182624"/>
            <a:ext cx="5470476" cy="2322576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815716" y="1296923"/>
            <a:ext cx="139065" cy="2098040"/>
          </a:xfrm>
          <a:prstGeom prst="rect">
            <a:avLst/>
          </a:prstGeom>
        </p:spPr>
        <p:txBody>
          <a:bodyPr wrap="square" lIns="0" tIns="31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00" spc="20">
                <a:solidFill>
                  <a:srgbClr val="444444"/>
                </a:solidFill>
                <a:latin typeface="Arial MT"/>
                <a:cs typeface="Arial MT"/>
              </a:rPr>
              <a:t>Measurement</a:t>
            </a:r>
            <a:r>
              <a:rPr dirty="0" sz="800" spc="14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dirty="0" sz="800" spc="10">
                <a:solidFill>
                  <a:srgbClr val="444444"/>
                </a:solidFill>
                <a:latin typeface="Arial MT"/>
                <a:cs typeface="Arial MT"/>
              </a:rPr>
              <a:t>Precision</a:t>
            </a:r>
            <a:r>
              <a:rPr dirty="0" sz="800" spc="35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dirty="0" sz="800" spc="55">
                <a:solidFill>
                  <a:srgbClr val="444444"/>
                </a:solidFill>
                <a:latin typeface="Arial MT"/>
                <a:cs typeface="Arial MT"/>
              </a:rPr>
              <a:t>Improvement</a:t>
            </a:r>
            <a:r>
              <a:rPr dirty="0" sz="800" spc="20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dirty="0" sz="800" spc="-25">
                <a:solidFill>
                  <a:srgbClr val="464646"/>
                </a:solidFill>
                <a:latin typeface="Arial MT"/>
                <a:cs typeface="Arial MT"/>
              </a:rPr>
              <a:t>(%)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795">
              <a:lnSpc>
                <a:spcPct val="100000"/>
              </a:lnSpc>
              <a:spcBef>
                <a:spcPts val="100"/>
              </a:spcBef>
            </a:pPr>
            <a:r>
              <a:rPr dirty="0" spc="-55">
                <a:solidFill>
                  <a:srgbClr val="031136"/>
                </a:solidFill>
              </a:rPr>
              <a:t>Exploring</a:t>
            </a:r>
            <a:r>
              <a:rPr dirty="0" spc="-85">
                <a:solidFill>
                  <a:srgbClr val="031136"/>
                </a:solidFill>
              </a:rPr>
              <a:t> </a:t>
            </a:r>
            <a:r>
              <a:rPr dirty="0" spc="50">
                <a:solidFill>
                  <a:srgbClr val="031131"/>
                </a:solidFill>
              </a:rPr>
              <a:t>Image</a:t>
            </a:r>
            <a:r>
              <a:rPr dirty="0" spc="-105">
                <a:solidFill>
                  <a:srgbClr val="031131"/>
                </a:solidFill>
              </a:rPr>
              <a:t> </a:t>
            </a:r>
            <a:r>
              <a:rPr dirty="0" spc="-20">
                <a:solidFill>
                  <a:srgbClr val="03112B"/>
                </a:solidFill>
              </a:rPr>
              <a:t>Registration</a:t>
            </a:r>
            <a:r>
              <a:rPr dirty="0" spc="45">
                <a:solidFill>
                  <a:srgbClr val="03112B"/>
                </a:solidFill>
              </a:rPr>
              <a:t> </a:t>
            </a:r>
            <a:r>
              <a:rPr dirty="0" spc="-10">
                <a:solidFill>
                  <a:srgbClr val="050F2B"/>
                </a:solidFill>
              </a:rPr>
              <a:t>Techniques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5932007" y="2778251"/>
            <a:ext cx="129539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25">
                <a:solidFill>
                  <a:srgbClr val="050F2F"/>
                </a:solidFill>
                <a:latin typeface="Consolas"/>
                <a:cs typeface="Consolas"/>
              </a:rPr>
              <a:t>20</a:t>
            </a:r>
            <a:endParaRPr sz="800">
              <a:latin typeface="Consolas"/>
              <a:cs typeface="Consola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976772" y="3510026"/>
            <a:ext cx="1324610" cy="139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 spc="-10">
                <a:solidFill>
                  <a:srgbClr val="131313"/>
                </a:solidFill>
                <a:latin typeface="Arial MT"/>
                <a:cs typeface="Arial MT"/>
              </a:rPr>
              <a:t>Applications</a:t>
            </a:r>
            <a:r>
              <a:rPr dirty="0" sz="750" spc="6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1F1F1F"/>
                </a:solidFill>
                <a:latin typeface="Arial MT"/>
                <a:cs typeface="Arial MT"/>
              </a:rPr>
              <a:t>in</a:t>
            </a:r>
            <a:r>
              <a:rPr dirty="0" sz="750" spc="-3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750" spc="-25">
                <a:solidFill>
                  <a:srgbClr val="151515"/>
                </a:solidFill>
                <a:latin typeface="Arial MT"/>
                <a:cs typeface="Arial MT"/>
              </a:rPr>
              <a:t>Satellite</a:t>
            </a:r>
            <a:r>
              <a:rPr dirty="0" sz="750" spc="-5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750" spc="-10">
                <a:solidFill>
                  <a:srgbClr val="131313"/>
                </a:solidFill>
                <a:latin typeface="Arial MT"/>
                <a:cs typeface="Arial MT"/>
              </a:rPr>
              <a:t>Imagery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512772" y="3487165"/>
            <a:ext cx="9677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2570" marR="5080" indent="-230504">
              <a:lnSpc>
                <a:spcPct val="120000"/>
              </a:lnSpc>
              <a:spcBef>
                <a:spcPts val="100"/>
              </a:spcBef>
            </a:pPr>
            <a:r>
              <a:rPr dirty="0" sz="750" spc="-10">
                <a:solidFill>
                  <a:srgbClr val="131313"/>
                </a:solidFill>
                <a:latin typeface="Arial MT"/>
                <a:cs typeface="Arial MT"/>
              </a:rPr>
              <a:t>Applications</a:t>
            </a:r>
            <a:r>
              <a:rPr dirty="0" sz="750" spc="2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111111"/>
                </a:solidFill>
                <a:latin typeface="Arial MT"/>
                <a:cs typeface="Arial MT"/>
              </a:rPr>
              <a:t>in</a:t>
            </a:r>
            <a:r>
              <a:rPr dirty="0" sz="750" spc="-4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750" spc="-10">
                <a:solidFill>
                  <a:srgbClr val="111111"/>
                </a:solidFill>
                <a:latin typeface="Arial MT"/>
                <a:cs typeface="Arial MT"/>
              </a:rPr>
              <a:t>Medical </a:t>
            </a:r>
            <a:r>
              <a:rPr dirty="0" sz="750" spc="-10">
                <a:solidFill>
                  <a:srgbClr val="131313"/>
                </a:solidFill>
                <a:latin typeface="Arial MT"/>
                <a:cs typeface="Arial MT"/>
              </a:rPr>
              <a:t>Diagnostics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721791" y="3811523"/>
            <a:ext cx="122301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10">
                <a:solidFill>
                  <a:srgbClr val="494949"/>
                </a:solidFill>
                <a:latin typeface="Arial MT"/>
                <a:cs typeface="Arial MT"/>
              </a:rPr>
              <a:t>Registration</a:t>
            </a:r>
            <a:r>
              <a:rPr dirty="0" sz="800" spc="254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dirty="0" sz="800" spc="-10">
                <a:solidFill>
                  <a:srgbClr val="484848"/>
                </a:solidFill>
                <a:latin typeface="Arial MT"/>
                <a:cs typeface="Arial MT"/>
              </a:rPr>
              <a:t>Techniques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114289" y="2179573"/>
            <a:ext cx="365125" cy="336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-635">
              <a:lnSpc>
                <a:spcPct val="136000"/>
              </a:lnSpc>
              <a:spcBef>
                <a:spcPts val="100"/>
              </a:spcBef>
            </a:pPr>
            <a:r>
              <a:rPr dirty="0" sz="750" spc="-55">
                <a:solidFill>
                  <a:srgbClr val="111111"/>
                </a:solidFill>
                <a:latin typeface="Arial MT"/>
                <a:cs typeface="Arial MT"/>
              </a:rPr>
              <a:t>Revenue</a:t>
            </a:r>
            <a:r>
              <a:rPr dirty="0" sz="750" spc="-10">
                <a:solidFill>
                  <a:srgbClr val="111111"/>
                </a:solidFill>
                <a:latin typeface="Arial MT"/>
                <a:cs typeface="Arial MT"/>
              </a:rPr>
              <a:t> Profil</a:t>
            </a:r>
            <a:endParaRPr sz="7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7810" y="3035807"/>
            <a:ext cx="271238" cy="713232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11810" y="2151888"/>
            <a:ext cx="944761" cy="816863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15428" y="1258824"/>
            <a:ext cx="761904" cy="847344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6613333" y="4194047"/>
            <a:ext cx="1350645" cy="21082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41910" rIns="0" bIns="0" rtlCol="0" vert="horz">
            <a:spAutoFit/>
          </a:bodyPr>
          <a:lstStyle/>
          <a:p>
            <a:pPr marL="48260">
              <a:lnSpc>
                <a:spcPct val="100000"/>
              </a:lnSpc>
              <a:spcBef>
                <a:spcPts val="330"/>
              </a:spcBef>
              <a:tabLst>
                <a:tab pos="671195" algn="l"/>
              </a:tabLst>
            </a:pPr>
            <a:r>
              <a:rPr dirty="0" sz="650" spc="-85">
                <a:solidFill>
                  <a:srgbClr val="FFFFFF"/>
                </a:solidFill>
                <a:latin typeface="Courier New"/>
                <a:cs typeface="Courier New"/>
                <a:hlinkClick r:id="rId5"/>
              </a:rPr>
              <a:t>^œn'ea</a:t>
            </a:r>
            <a:r>
              <a:rPr dirty="0" sz="650" spc="-65">
                <a:solidFill>
                  <a:srgbClr val="FFFFFF"/>
                </a:solidFill>
                <a:latin typeface="Courier New"/>
                <a:cs typeface="Courier New"/>
                <a:hlinkClick r:id="rId5"/>
              </a:rPr>
              <a:t> </a:t>
            </a:r>
            <a:r>
              <a:rPr dirty="0" sz="650" spc="-20">
                <a:solidFill>
                  <a:srgbClr val="FFFFFF"/>
                </a:solidFill>
                <a:latin typeface="Courier New"/>
                <a:cs typeface="Courier New"/>
                <a:hlinkClick r:id="rId5"/>
              </a:rPr>
              <a:t>1°nç</a:t>
            </a:r>
            <a:r>
              <a:rPr dirty="0" sz="650">
                <a:solidFill>
                  <a:srgbClr val="FFFFFF"/>
                </a:solidFill>
                <a:latin typeface="Courier New"/>
                <a:cs typeface="Courier New"/>
                <a:hlinkClick r:id="rId5"/>
              </a:rPr>
              <a:t>	</a:t>
            </a:r>
            <a:r>
              <a:rPr dirty="0" sz="650" spc="-25">
                <a:solidFill>
                  <a:srgbClr val="FFFFFF"/>
                </a:solidFill>
                <a:latin typeface="Courier New"/>
                <a:cs typeface="Courier New"/>
                <a:hlinkClick r:id="rId5"/>
              </a:rPr>
              <a:t>preseutotions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Comparative</a:t>
            </a:r>
            <a:r>
              <a:rPr dirty="0" spc="105"/>
              <a:t> </a:t>
            </a:r>
            <a:r>
              <a:rPr dirty="0" spc="-40">
                <a:solidFill>
                  <a:srgbClr val="051634"/>
                </a:solidFill>
              </a:rPr>
              <a:t>Analysis</a:t>
            </a:r>
            <a:r>
              <a:rPr dirty="0" spc="40">
                <a:solidFill>
                  <a:srgbClr val="051634"/>
                </a:solidFill>
              </a:rPr>
              <a:t> </a:t>
            </a:r>
            <a:r>
              <a:rPr dirty="0">
                <a:solidFill>
                  <a:srgbClr val="01112F"/>
                </a:solidFill>
              </a:rPr>
              <a:t>of</a:t>
            </a:r>
            <a:r>
              <a:rPr dirty="0" spc="-35">
                <a:solidFill>
                  <a:srgbClr val="01112F"/>
                </a:solidFill>
              </a:rPr>
              <a:t> </a:t>
            </a:r>
            <a:r>
              <a:rPr dirty="0" spc="-30">
                <a:solidFill>
                  <a:srgbClr val="031134"/>
                </a:solidFill>
              </a:rPr>
              <a:t>Processing</a:t>
            </a:r>
            <a:r>
              <a:rPr dirty="0" spc="50">
                <a:solidFill>
                  <a:srgbClr val="031134"/>
                </a:solidFill>
              </a:rPr>
              <a:t> </a:t>
            </a:r>
            <a:r>
              <a:rPr dirty="0" spc="-10">
                <a:solidFill>
                  <a:srgbClr val="011133"/>
                </a:solidFill>
              </a:rPr>
              <a:t>Techniques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295713" y="638302"/>
            <a:ext cx="2753995" cy="154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>
                <a:solidFill>
                  <a:srgbClr val="464646"/>
                </a:solidFill>
                <a:latin typeface="Arial MT"/>
                <a:cs typeface="Arial MT"/>
              </a:rPr>
              <a:t>Exploring</a:t>
            </a:r>
            <a:r>
              <a:rPr dirty="0" sz="850" spc="229">
                <a:solidFill>
                  <a:srgbClr val="464646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444444"/>
                </a:solidFill>
                <a:latin typeface="Arial MT"/>
                <a:cs typeface="Arial MT"/>
              </a:rPr>
              <a:t>advantages</a:t>
            </a:r>
            <a:r>
              <a:rPr dirty="0" sz="850" spc="245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484848"/>
                </a:solidFill>
                <a:latin typeface="Arial MT"/>
                <a:cs typeface="Arial MT"/>
              </a:rPr>
              <a:t>and</a:t>
            </a:r>
            <a:r>
              <a:rPr dirty="0" sz="850" spc="19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464646"/>
                </a:solidFill>
                <a:latin typeface="Arial MT"/>
                <a:cs typeface="Arial MT"/>
              </a:rPr>
              <a:t>applications</a:t>
            </a:r>
            <a:r>
              <a:rPr dirty="0" sz="850" spc="280">
                <a:solidFill>
                  <a:srgbClr val="464646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494949"/>
                </a:solidFill>
                <a:latin typeface="Arial MT"/>
                <a:cs typeface="Arial MT"/>
              </a:rPr>
              <a:t>of</a:t>
            </a:r>
            <a:r>
              <a:rPr dirty="0" sz="850" spc="155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484848"/>
                </a:solidFill>
                <a:latin typeface="Arial MT"/>
                <a:cs typeface="Arial MT"/>
              </a:rPr>
              <a:t>techniques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11523" y="1410970"/>
            <a:ext cx="1988820" cy="702310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590"/>
              </a:spcBef>
            </a:pPr>
            <a:r>
              <a:rPr dirty="0" sz="850" spc="60">
                <a:solidFill>
                  <a:srgbClr val="071636"/>
                </a:solidFill>
                <a:latin typeface="Arial MT"/>
                <a:cs typeface="Arial MT"/>
              </a:rPr>
              <a:t>Effectiveness</a:t>
            </a:r>
            <a:r>
              <a:rPr dirty="0" sz="850" spc="95">
                <a:solidFill>
                  <a:srgbClr val="071636"/>
                </a:solidFill>
                <a:latin typeface="Arial MT"/>
                <a:cs typeface="Arial MT"/>
              </a:rPr>
              <a:t> </a:t>
            </a:r>
            <a:r>
              <a:rPr dirty="0" sz="850" spc="50">
                <a:solidFill>
                  <a:srgbClr val="030F2F"/>
                </a:solidFill>
                <a:latin typeface="Arial MT"/>
                <a:cs typeface="Arial MT"/>
              </a:rPr>
              <a:t>in</a:t>
            </a:r>
            <a:r>
              <a:rPr dirty="0" sz="850" spc="10">
                <a:solidFill>
                  <a:srgbClr val="030F2F"/>
                </a:solidFill>
                <a:latin typeface="Arial MT"/>
                <a:cs typeface="Arial MT"/>
              </a:rPr>
              <a:t> </a:t>
            </a:r>
            <a:r>
              <a:rPr dirty="0" sz="850" spc="114">
                <a:solidFill>
                  <a:srgbClr val="050F33"/>
                </a:solidFill>
                <a:latin typeface="Arial MT"/>
                <a:cs typeface="Arial MT"/>
              </a:rPr>
              <a:t>Image</a:t>
            </a:r>
            <a:r>
              <a:rPr dirty="0" sz="850" spc="-20">
                <a:solidFill>
                  <a:srgbClr val="050F33"/>
                </a:solidFill>
                <a:latin typeface="Arial MT"/>
                <a:cs typeface="Arial MT"/>
              </a:rPr>
              <a:t> </a:t>
            </a:r>
            <a:r>
              <a:rPr dirty="0" sz="850" spc="60">
                <a:solidFill>
                  <a:srgbClr val="031133"/>
                </a:solidFill>
                <a:latin typeface="Arial MT"/>
                <a:cs typeface="Arial MT"/>
              </a:rPr>
              <a:t>Processing</a:t>
            </a:r>
            <a:endParaRPr sz="850">
              <a:latin typeface="Arial MT"/>
              <a:cs typeface="Arial MT"/>
            </a:endParaRPr>
          </a:p>
          <a:p>
            <a:pPr algn="r" marL="135890" marR="5080" indent="-35560">
              <a:lnSpc>
                <a:spcPct val="115300"/>
              </a:lnSpc>
              <a:spcBef>
                <a:spcPts val="335"/>
              </a:spcBef>
            </a:pPr>
            <a:r>
              <a:rPr dirty="0" sz="850" spc="-50">
                <a:solidFill>
                  <a:srgbClr val="111111"/>
                </a:solidFill>
                <a:latin typeface="Arial MT"/>
                <a:cs typeface="Arial MT"/>
              </a:rPr>
              <a:t>Techniques'</a:t>
            </a:r>
            <a:r>
              <a:rPr dirty="0" sz="850" spc="4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850" spc="-30">
                <a:solidFill>
                  <a:srgbClr val="111111"/>
                </a:solidFill>
                <a:latin typeface="Arial MT"/>
                <a:cs typeface="Arial MT"/>
              </a:rPr>
              <a:t>effectiveness</a:t>
            </a:r>
            <a:r>
              <a:rPr dirty="0" sz="850" spc="3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850" spc="-40">
                <a:solidFill>
                  <a:srgbClr val="131313"/>
                </a:solidFill>
                <a:latin typeface="Arial MT"/>
                <a:cs typeface="Arial MT"/>
              </a:rPr>
              <a:t>varies</a:t>
            </a:r>
            <a:r>
              <a:rPr dirty="0" sz="85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850" spc="-55">
                <a:solidFill>
                  <a:srgbClr val="131313"/>
                </a:solidFill>
                <a:latin typeface="Arial MT"/>
                <a:cs typeface="Arial MT"/>
              </a:rPr>
              <a:t>based</a:t>
            </a:r>
            <a:r>
              <a:rPr dirty="0" sz="850" spc="3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850" spc="-25">
                <a:solidFill>
                  <a:srgbClr val="1C1C1C"/>
                </a:solidFill>
                <a:latin typeface="Arial MT"/>
                <a:cs typeface="Arial MT"/>
              </a:rPr>
              <a:t>on </a:t>
            </a:r>
            <a:r>
              <a:rPr dirty="0" sz="850" spc="-60">
                <a:solidFill>
                  <a:srgbClr val="111111"/>
                </a:solidFill>
                <a:latin typeface="Arial MT"/>
                <a:cs typeface="Arial MT"/>
              </a:rPr>
              <a:t>image</a:t>
            </a:r>
            <a:r>
              <a:rPr dirty="0" sz="850" spc="-2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850" spc="-30">
                <a:solidFill>
                  <a:srgbClr val="131313"/>
                </a:solidFill>
                <a:latin typeface="Arial MT"/>
                <a:cs typeface="Arial MT"/>
              </a:rPr>
              <a:t>type</a:t>
            </a:r>
            <a:r>
              <a:rPr dirty="0" sz="850" spc="3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850" spc="-65">
                <a:solidFill>
                  <a:srgbClr val="111111"/>
                </a:solidFill>
                <a:latin typeface="Arial MT"/>
                <a:cs typeface="Arial MT"/>
              </a:rPr>
              <a:t>and</a:t>
            </a:r>
            <a:r>
              <a:rPr dirty="0" sz="850" spc="-2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850" spc="-40">
                <a:solidFill>
                  <a:srgbClr val="0F0F0F"/>
                </a:solidFill>
                <a:latin typeface="Arial MT"/>
                <a:cs typeface="Arial MT"/>
              </a:rPr>
              <a:t>context, </a:t>
            </a:r>
            <a:r>
              <a:rPr dirty="0" sz="850" spc="-25">
                <a:solidFill>
                  <a:srgbClr val="0F0F0F"/>
                </a:solidFill>
                <a:latin typeface="Arial MT"/>
                <a:cs typeface="Arial MT"/>
              </a:rPr>
              <a:t>impacting</a:t>
            </a:r>
            <a:r>
              <a:rPr dirty="0" sz="850" spc="4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850" spc="-20">
                <a:solidFill>
                  <a:srgbClr val="111111"/>
                </a:solidFill>
                <a:latin typeface="Arial MT"/>
                <a:cs typeface="Arial MT"/>
              </a:rPr>
              <a:t>overall</a:t>
            </a:r>
            <a:endParaRPr sz="850">
              <a:latin typeface="Arial MT"/>
              <a:cs typeface="Arial MT"/>
            </a:endParaRPr>
          </a:p>
          <a:p>
            <a:pPr algn="r" marR="10160">
              <a:lnSpc>
                <a:spcPct val="100000"/>
              </a:lnSpc>
              <a:spcBef>
                <a:spcPts val="110"/>
              </a:spcBef>
            </a:pPr>
            <a:r>
              <a:rPr dirty="0" sz="850" spc="-10">
                <a:solidFill>
                  <a:srgbClr val="111111"/>
                </a:solidFill>
                <a:latin typeface="Arial MT"/>
                <a:cs typeface="Arial MT"/>
              </a:rPr>
              <a:t>results.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61823" y="3018924"/>
            <a:ext cx="1939925" cy="74041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181610">
              <a:lnSpc>
                <a:spcPct val="100000"/>
              </a:lnSpc>
              <a:spcBef>
                <a:spcPts val="640"/>
              </a:spcBef>
            </a:pPr>
            <a:r>
              <a:rPr dirty="0" sz="1100">
                <a:solidFill>
                  <a:srgbClr val="070F2F"/>
                </a:solidFill>
                <a:latin typeface="Calibri"/>
                <a:cs typeface="Calibri"/>
              </a:rPr>
              <a:t>Future</a:t>
            </a:r>
            <a:r>
              <a:rPr dirty="0" sz="1100" spc="-15">
                <a:solidFill>
                  <a:srgbClr val="070F2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81128"/>
                </a:solidFill>
                <a:latin typeface="Calibri"/>
                <a:cs typeface="Calibri"/>
              </a:rPr>
              <a:t>Trends </a:t>
            </a:r>
            <a:r>
              <a:rPr dirty="0" sz="1100">
                <a:solidFill>
                  <a:srgbClr val="051131"/>
                </a:solidFill>
                <a:latin typeface="Calibri"/>
                <a:cs typeface="Calibri"/>
              </a:rPr>
              <a:t>in</a:t>
            </a:r>
            <a:r>
              <a:rPr dirty="0" sz="1100" spc="-70">
                <a:solidFill>
                  <a:srgbClr val="051131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31336"/>
                </a:solidFill>
                <a:latin typeface="Calibri"/>
                <a:cs typeface="Calibri"/>
              </a:rPr>
              <a:t>AI</a:t>
            </a:r>
            <a:r>
              <a:rPr dirty="0" sz="1100" spc="-100">
                <a:solidFill>
                  <a:srgbClr val="031336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30E28"/>
                </a:solidFill>
                <a:latin typeface="Calibri"/>
                <a:cs typeface="Calibri"/>
              </a:rPr>
              <a:t>Integration</a:t>
            </a:r>
            <a:endParaRPr sz="1100">
              <a:latin typeface="Calibri"/>
              <a:cs typeface="Calibri"/>
            </a:endParaRPr>
          </a:p>
          <a:p>
            <a:pPr algn="r" marL="12700" marR="5080" indent="132080">
              <a:lnSpc>
                <a:spcPct val="115300"/>
              </a:lnSpc>
              <a:spcBef>
                <a:spcPts val="260"/>
              </a:spcBef>
            </a:pPr>
            <a:r>
              <a:rPr dirty="0" sz="850" spc="-35">
                <a:solidFill>
                  <a:srgbClr val="161616"/>
                </a:solidFill>
                <a:latin typeface="Arial MT"/>
                <a:cs typeface="Arial MT"/>
              </a:rPr>
              <a:t>AI</a:t>
            </a:r>
            <a:r>
              <a:rPr dirty="0" sz="85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850" spc="-7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dirty="0" sz="850" spc="-4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850" spc="-40">
                <a:solidFill>
                  <a:srgbClr val="151515"/>
                </a:solidFill>
                <a:latin typeface="Arial MT"/>
                <a:cs typeface="Arial MT"/>
              </a:rPr>
              <a:t>machine</a:t>
            </a:r>
            <a:r>
              <a:rPr dirty="0" sz="850" spc="-15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850" spc="-40">
                <a:solidFill>
                  <a:srgbClr val="151515"/>
                </a:solidFill>
                <a:latin typeface="Arial MT"/>
                <a:cs typeface="Arial MT"/>
              </a:rPr>
              <a:t>learning</a:t>
            </a:r>
            <a:r>
              <a:rPr dirty="0" sz="850" spc="25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850" spc="-70">
                <a:solidFill>
                  <a:srgbClr val="181818"/>
                </a:solidFill>
                <a:latin typeface="Arial MT"/>
                <a:cs typeface="Arial MT"/>
              </a:rPr>
              <a:t>are</a:t>
            </a:r>
            <a:r>
              <a:rPr dirty="0" sz="850" spc="-3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 spc="-45">
                <a:solidFill>
                  <a:srgbClr val="131313"/>
                </a:solidFill>
                <a:latin typeface="Arial MT"/>
                <a:cs typeface="Arial MT"/>
              </a:rPr>
              <a:t>expected</a:t>
            </a:r>
            <a:r>
              <a:rPr dirty="0" sz="850" spc="2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850" spc="-25">
                <a:solidFill>
                  <a:srgbClr val="151515"/>
                </a:solidFill>
                <a:latin typeface="Arial MT"/>
                <a:cs typeface="Arial MT"/>
              </a:rPr>
              <a:t>to </a:t>
            </a:r>
            <a:r>
              <a:rPr dirty="0" sz="850" spc="-60">
                <a:solidFill>
                  <a:srgbClr val="131313"/>
                </a:solidFill>
                <a:latin typeface="Arial MT"/>
                <a:cs typeface="Arial MT"/>
              </a:rPr>
              <a:t>enhance</a:t>
            </a:r>
            <a:r>
              <a:rPr dirty="0" sz="850" spc="3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850" spc="-40">
                <a:solidFill>
                  <a:srgbClr val="111111"/>
                </a:solidFill>
                <a:latin typeface="Arial MT"/>
                <a:cs typeface="Arial MT"/>
              </a:rPr>
              <a:t>processing</a:t>
            </a:r>
            <a:r>
              <a:rPr dirty="0" sz="850" spc="5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850" spc="-35">
                <a:solidFill>
                  <a:srgbClr val="111111"/>
                </a:solidFill>
                <a:latin typeface="Arial MT"/>
                <a:cs typeface="Arial MT"/>
              </a:rPr>
              <a:t>capabilities,</a:t>
            </a:r>
            <a:r>
              <a:rPr dirty="0" sz="85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131313"/>
                </a:solidFill>
                <a:latin typeface="Arial MT"/>
                <a:cs typeface="Arial MT"/>
              </a:rPr>
              <a:t>improving</a:t>
            </a:r>
            <a:endParaRPr sz="850">
              <a:latin typeface="Arial MT"/>
              <a:cs typeface="Arial MT"/>
            </a:endParaRPr>
          </a:p>
          <a:p>
            <a:pPr algn="r" marR="12065">
              <a:lnSpc>
                <a:spcPct val="100000"/>
              </a:lnSpc>
              <a:spcBef>
                <a:spcPts val="135"/>
              </a:spcBef>
            </a:pPr>
            <a:r>
              <a:rPr dirty="0" sz="850" spc="-25">
                <a:solidFill>
                  <a:srgbClr val="151515"/>
                </a:solidFill>
                <a:latin typeface="Arial MT"/>
                <a:cs typeface="Arial MT"/>
              </a:rPr>
              <a:t>efficiency</a:t>
            </a:r>
            <a:r>
              <a:rPr dirty="0" sz="850" spc="-5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850" spc="-55">
                <a:solidFill>
                  <a:srgbClr val="151515"/>
                </a:solidFill>
                <a:latin typeface="Arial MT"/>
                <a:cs typeface="Arial MT"/>
              </a:rPr>
              <a:t>by</a:t>
            </a:r>
            <a:r>
              <a:rPr dirty="0" sz="850" spc="-35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850" spc="-50">
                <a:solidFill>
                  <a:srgbClr val="111111"/>
                </a:solidFill>
                <a:latin typeface="Arial MT"/>
                <a:cs typeface="Arial MT"/>
              </a:rPr>
              <a:t>up</a:t>
            </a:r>
            <a:r>
              <a:rPr dirty="0" sz="85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111111"/>
                </a:solidFill>
                <a:latin typeface="Arial MT"/>
                <a:cs typeface="Arial MT"/>
              </a:rPr>
              <a:t>to</a:t>
            </a:r>
            <a:r>
              <a:rPr dirty="0" sz="850" spc="-3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850" spc="-20">
                <a:solidFill>
                  <a:srgbClr val="131313"/>
                </a:solidFill>
                <a:latin typeface="Arial MT"/>
                <a:cs typeface="Arial MT"/>
              </a:rPr>
              <a:t>50%.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986157" y="3308350"/>
            <a:ext cx="875030" cy="154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61694" algn="l"/>
              </a:tabLst>
            </a:pPr>
            <a:r>
              <a:rPr dirty="0" u="sng" sz="850">
                <a:solidFill>
                  <a:srgbClr val="151515"/>
                </a:solidFill>
                <a:uFill>
                  <a:solidFill>
                    <a:srgbClr val="030303"/>
                  </a:solidFill>
                </a:uFill>
                <a:latin typeface="Arial MT"/>
                <a:cs typeface="Arial MT"/>
              </a:rPr>
              <a:t>	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725748" y="2197055"/>
            <a:ext cx="1789430" cy="742315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dirty="0" sz="1050">
                <a:solidFill>
                  <a:srgbClr val="051333"/>
                </a:solidFill>
                <a:latin typeface="Calibri"/>
                <a:cs typeface="Calibri"/>
              </a:rPr>
              <a:t>Cost-Effectiveness</a:t>
            </a:r>
            <a:r>
              <a:rPr dirty="0" sz="1050" spc="170">
                <a:solidFill>
                  <a:srgbClr val="051333"/>
                </a:solidFill>
                <a:latin typeface="Calibri"/>
                <a:cs typeface="Calibri"/>
              </a:rPr>
              <a:t> </a:t>
            </a:r>
            <a:r>
              <a:rPr dirty="0" sz="1050" spc="-30">
                <a:solidFill>
                  <a:srgbClr val="031134"/>
                </a:solidFill>
                <a:latin typeface="Calibri"/>
                <a:cs typeface="Calibri"/>
              </a:rPr>
              <a:t>of</a:t>
            </a:r>
            <a:r>
              <a:rPr dirty="0" sz="1050" spc="459">
                <a:solidFill>
                  <a:srgbClr val="031134"/>
                </a:solidFill>
                <a:latin typeface="Calibri"/>
                <a:cs typeface="Calibri"/>
              </a:rPr>
              <a:t> </a:t>
            </a:r>
            <a:r>
              <a:rPr dirty="0" sz="1050" spc="-10">
                <a:solidFill>
                  <a:srgbClr val="001331"/>
                </a:solidFill>
                <a:latin typeface="Calibri"/>
                <a:cs typeface="Calibri"/>
              </a:rPr>
              <a:t>Methods</a:t>
            </a:r>
            <a:endParaRPr sz="1050">
              <a:latin typeface="Calibri"/>
              <a:cs typeface="Calibri"/>
            </a:endParaRPr>
          </a:p>
          <a:p>
            <a:pPr marL="14604" marR="29845" indent="-1270">
              <a:lnSpc>
                <a:spcPct val="115300"/>
              </a:lnSpc>
              <a:spcBef>
                <a:spcPts val="300"/>
              </a:spcBef>
            </a:pPr>
            <a:r>
              <a:rPr dirty="0" sz="850" spc="-65">
                <a:solidFill>
                  <a:srgbClr val="131313"/>
                </a:solidFill>
                <a:latin typeface="Arial MT"/>
                <a:cs typeface="Arial MT"/>
              </a:rPr>
              <a:t>Some</a:t>
            </a:r>
            <a:r>
              <a:rPr dirty="0" sz="850" spc="-2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850" spc="-30">
                <a:solidFill>
                  <a:srgbClr val="131313"/>
                </a:solidFill>
                <a:latin typeface="Arial MT"/>
                <a:cs typeface="Arial MT"/>
              </a:rPr>
              <a:t>methods</a:t>
            </a:r>
            <a:r>
              <a:rPr dirty="0" sz="850" spc="4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850" spc="-70">
                <a:solidFill>
                  <a:srgbClr val="131313"/>
                </a:solidFill>
                <a:latin typeface="Arial MT"/>
                <a:cs typeface="Arial MT"/>
              </a:rPr>
              <a:t>are</a:t>
            </a:r>
            <a:r>
              <a:rPr dirty="0" sz="850" spc="-4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131313"/>
                </a:solidFill>
                <a:latin typeface="Arial MT"/>
                <a:cs typeface="Arial MT"/>
              </a:rPr>
              <a:t>computationally </a:t>
            </a:r>
            <a:r>
              <a:rPr dirty="0" sz="850" spc="-40">
                <a:solidFill>
                  <a:srgbClr val="131313"/>
                </a:solidFill>
                <a:latin typeface="Arial MT"/>
                <a:cs typeface="Arial MT"/>
              </a:rPr>
              <a:t>intensive</a:t>
            </a:r>
            <a:r>
              <a:rPr dirty="0" sz="850" spc="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151515"/>
                </a:solidFill>
                <a:latin typeface="Arial MT"/>
                <a:cs typeface="Arial MT"/>
              </a:rPr>
              <a:t>for </a:t>
            </a:r>
            <a:r>
              <a:rPr dirty="0" sz="850" spc="-30">
                <a:solidFill>
                  <a:srgbClr val="111111"/>
                </a:solidFill>
                <a:latin typeface="Arial MT"/>
                <a:cs typeface="Arial MT"/>
              </a:rPr>
              <a:t>better</a:t>
            </a:r>
            <a:r>
              <a:rPr dirty="0" sz="850" spc="-2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850" spc="-35">
                <a:solidFill>
                  <a:srgbClr val="0F0F0F"/>
                </a:solidFill>
                <a:latin typeface="Arial MT"/>
                <a:cs typeface="Arial MT"/>
              </a:rPr>
              <a:t>results,</a:t>
            </a:r>
            <a:r>
              <a:rPr dirty="0" sz="850" spc="-2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850" spc="-35">
                <a:solidFill>
                  <a:srgbClr val="131313"/>
                </a:solidFill>
                <a:latin typeface="Arial MT"/>
                <a:cs typeface="Arial MT"/>
              </a:rPr>
              <a:t>while</a:t>
            </a:r>
            <a:r>
              <a:rPr dirty="0" sz="850" spc="-2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850" spc="-20">
                <a:solidFill>
                  <a:srgbClr val="0F0F0F"/>
                </a:solidFill>
                <a:latin typeface="Arial MT"/>
                <a:cs typeface="Arial MT"/>
              </a:rPr>
              <a:t>others </a:t>
            </a:r>
            <a:r>
              <a:rPr dirty="0" sz="850" spc="-30">
                <a:solidFill>
                  <a:srgbClr val="0F0F0F"/>
                </a:solidFill>
                <a:latin typeface="Arial MT"/>
                <a:cs typeface="Arial MT"/>
              </a:rPr>
              <a:t>prioritize</a:t>
            </a:r>
            <a:r>
              <a:rPr dirty="0" sz="850" spc="2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850" spc="-60">
                <a:solidFill>
                  <a:srgbClr val="111111"/>
                </a:solidFill>
                <a:latin typeface="Arial MT"/>
                <a:cs typeface="Arial MT"/>
              </a:rPr>
              <a:t>speed</a:t>
            </a:r>
            <a:r>
              <a:rPr dirty="0" sz="850" spc="-2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850" spc="-40">
                <a:solidFill>
                  <a:srgbClr val="131313"/>
                </a:solidFill>
                <a:latin typeface="Arial MT"/>
                <a:cs typeface="Arial MT"/>
              </a:rPr>
              <a:t>but</a:t>
            </a:r>
            <a:r>
              <a:rPr dirty="0" sz="850" spc="-3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850" spc="-50">
                <a:solidFill>
                  <a:srgbClr val="0F0F0F"/>
                </a:solidFill>
                <a:latin typeface="Arial MT"/>
                <a:cs typeface="Arial MT"/>
              </a:rPr>
              <a:t>may</a:t>
            </a:r>
            <a:r>
              <a:rPr dirty="0" sz="850" spc="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850" spc="-20">
                <a:solidFill>
                  <a:srgbClr val="111111"/>
                </a:solidFill>
                <a:latin typeface="Arial MT"/>
                <a:cs typeface="Arial MT"/>
              </a:rPr>
              <a:t>lack</a:t>
            </a:r>
            <a:r>
              <a:rPr dirty="0" sz="850" spc="2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850" spc="-20">
                <a:solidFill>
                  <a:srgbClr val="111111"/>
                </a:solidFill>
                <a:latin typeface="Arial MT"/>
                <a:cs typeface="Arial MT"/>
              </a:rPr>
              <a:t>accuracy.</a:t>
            </a:r>
            <a:endParaRPr sz="8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16952" y="1639823"/>
            <a:ext cx="2155190" cy="320040"/>
          </a:xfrm>
          <a:custGeom>
            <a:avLst/>
            <a:gdLst/>
            <a:ahLst/>
            <a:cxnLst/>
            <a:rect l="l" t="t" r="r" b="b"/>
            <a:pathLst>
              <a:path w="2155190" h="320039">
                <a:moveTo>
                  <a:pt x="2154936" y="320040"/>
                </a:moveTo>
                <a:lnTo>
                  <a:pt x="0" y="320040"/>
                </a:lnTo>
                <a:lnTo>
                  <a:pt x="0" y="0"/>
                </a:lnTo>
                <a:lnTo>
                  <a:pt x="2154936" y="0"/>
                </a:lnTo>
                <a:lnTo>
                  <a:pt x="2154936" y="320040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16952" y="2151888"/>
            <a:ext cx="1210310" cy="326390"/>
          </a:xfrm>
          <a:custGeom>
            <a:avLst/>
            <a:gdLst/>
            <a:ahLst/>
            <a:cxnLst/>
            <a:rect l="l" t="t" r="r" b="b"/>
            <a:pathLst>
              <a:path w="1210310" h="326389">
                <a:moveTo>
                  <a:pt x="1210056" y="326136"/>
                </a:moveTo>
                <a:lnTo>
                  <a:pt x="0" y="326136"/>
                </a:lnTo>
                <a:lnTo>
                  <a:pt x="0" y="0"/>
                </a:lnTo>
                <a:lnTo>
                  <a:pt x="1210056" y="0"/>
                </a:lnTo>
                <a:lnTo>
                  <a:pt x="1210056" y="326136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298795" y="1957832"/>
            <a:ext cx="1243965" cy="619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900" spc="-105">
                <a:solidFill>
                  <a:srgbClr val="FFFFFF"/>
                </a:solidFill>
                <a:latin typeface="Calibri"/>
                <a:cs typeface="Calibri"/>
              </a:rPr>
              <a:t>Action</a:t>
            </a:r>
            <a:endParaRPr sz="3900">
              <a:latin typeface="Calibri"/>
              <a:cs typeface="Calibri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2596570" y="1645920"/>
            <a:ext cx="759460" cy="314325"/>
          </a:xfrm>
          <a:custGeom>
            <a:avLst/>
            <a:gdLst/>
            <a:ahLst/>
            <a:cxnLst/>
            <a:rect l="l" t="t" r="r" b="b"/>
            <a:pathLst>
              <a:path w="759460" h="314325">
                <a:moveTo>
                  <a:pt x="758952" y="313944"/>
                </a:moveTo>
                <a:lnTo>
                  <a:pt x="0" y="313944"/>
                </a:lnTo>
                <a:lnTo>
                  <a:pt x="0" y="0"/>
                </a:lnTo>
                <a:lnTo>
                  <a:pt x="758952" y="0"/>
                </a:lnTo>
                <a:lnTo>
                  <a:pt x="758952" y="313944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5994" y="1452117"/>
            <a:ext cx="3100070" cy="6121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850" spc="-220">
                <a:solidFill>
                  <a:srgbClr val="FFFFFF"/>
                </a:solidFill>
              </a:rPr>
              <a:t>Conclusion</a:t>
            </a:r>
            <a:r>
              <a:rPr dirty="0" sz="3850" spc="10">
                <a:solidFill>
                  <a:srgbClr val="FFFFFF"/>
                </a:solidFill>
              </a:rPr>
              <a:t> </a:t>
            </a:r>
            <a:r>
              <a:rPr dirty="0" sz="3850" spc="65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endParaRPr sz="385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10857" y="2712720"/>
            <a:ext cx="5239385" cy="125095"/>
          </a:xfrm>
          <a:prstGeom prst="rect">
            <a:avLst/>
          </a:prstGeom>
          <a:solidFill>
            <a:srgbClr val="28282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0"/>
              </a:lnSpc>
            </a:pPr>
            <a:r>
              <a:rPr dirty="0" sz="900" spc="-10">
                <a:solidFill>
                  <a:srgbClr val="FFFFFF"/>
                </a:solidFill>
                <a:latin typeface="Arial MT"/>
                <a:cs typeface="Arial MT"/>
              </a:rPr>
              <a:t>Engage</a:t>
            </a:r>
            <a:r>
              <a:rPr dirty="0" sz="900" spc="114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FFFFFF"/>
                </a:solidFill>
                <a:latin typeface="Arial MT"/>
                <a:cs typeface="Arial MT"/>
              </a:rPr>
              <a:t>actively</a:t>
            </a:r>
            <a:r>
              <a:rPr dirty="0" sz="900" spc="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dirty="0" sz="9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90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FFFFFF"/>
                </a:solidFill>
                <a:latin typeface="Arial MT"/>
                <a:cs typeface="Arial MT"/>
              </a:rPr>
              <a:t>evolving</a:t>
            </a:r>
            <a:r>
              <a:rPr dirty="0" sz="900" spc="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FFFFFF"/>
                </a:solidFill>
                <a:latin typeface="Arial MT"/>
                <a:cs typeface="Arial MT"/>
              </a:rPr>
              <a:t>field</a:t>
            </a:r>
            <a:r>
              <a:rPr dirty="0" sz="9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900" spc="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FFFFFF"/>
                </a:solidFill>
                <a:latin typeface="Arial MT"/>
                <a:cs typeface="Arial MT"/>
              </a:rPr>
              <a:t>digital</a:t>
            </a:r>
            <a:r>
              <a:rPr dirty="0" sz="900" spc="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FFFFFF"/>
                </a:solidFill>
                <a:latin typeface="Arial MT"/>
                <a:cs typeface="Arial MT"/>
              </a:rPr>
              <a:t>image</a:t>
            </a:r>
            <a:r>
              <a:rPr dirty="0" sz="9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FFFFFF"/>
                </a:solidFill>
                <a:latin typeface="Arial MT"/>
                <a:cs typeface="Arial MT"/>
              </a:rPr>
              <a:t>processing</a:t>
            </a:r>
            <a:r>
              <a:rPr dirty="0" sz="900" spc="1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dirty="0" sz="9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FFFFFF"/>
                </a:solidFill>
                <a:latin typeface="Arial MT"/>
                <a:cs typeface="Arial MT"/>
              </a:rPr>
              <a:t>staying</a:t>
            </a:r>
            <a:r>
              <a:rPr dirty="0" sz="900" spc="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FFFFFF"/>
                </a:solidFill>
                <a:latin typeface="Arial MT"/>
                <a:cs typeface="Arial MT"/>
              </a:rPr>
              <a:t>updated,</a:t>
            </a:r>
            <a:r>
              <a:rPr dirty="0" sz="9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FFFFFF"/>
                </a:solidFill>
                <a:latin typeface="Arial MT"/>
                <a:cs typeface="Arial MT"/>
              </a:rPr>
              <a:t>participating</a:t>
            </a:r>
            <a:r>
              <a:rPr dirty="0" sz="900" spc="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00" spc="-25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04761" y="2877311"/>
            <a:ext cx="2307590" cy="119380"/>
          </a:xfrm>
          <a:prstGeom prst="rect">
            <a:avLst/>
          </a:prstGeom>
          <a:solidFill>
            <a:srgbClr val="2F2F2F"/>
          </a:solidFill>
        </p:spPr>
        <p:txBody>
          <a:bodyPr wrap="square" lIns="0" tIns="0" rIns="0" bIns="0" rtlCol="0" vert="horz">
            <a:spAutoFit/>
          </a:bodyPr>
          <a:lstStyle/>
          <a:p>
            <a:pPr marL="1905">
              <a:lnSpc>
                <a:spcPts val="900"/>
              </a:lnSpc>
            </a:pPr>
            <a:r>
              <a:rPr dirty="0" sz="900">
                <a:solidFill>
                  <a:srgbClr val="FFFFFF"/>
                </a:solidFill>
                <a:latin typeface="Arial MT"/>
                <a:cs typeface="Arial MT"/>
              </a:rPr>
              <a:t>discussions,</a:t>
            </a:r>
            <a:r>
              <a:rPr dirty="0" sz="900" spc="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9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FFFFFF"/>
                </a:solidFill>
                <a:latin typeface="Arial MT"/>
                <a:cs typeface="Arial MT"/>
              </a:rPr>
              <a:t>exploring</a:t>
            </a:r>
            <a:r>
              <a:rPr dirty="0" sz="900" spc="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FFFFFF"/>
                </a:solidFill>
                <a:latin typeface="Arial MT"/>
                <a:cs typeface="Arial MT"/>
              </a:rPr>
              <a:t>new</a:t>
            </a:r>
            <a:r>
              <a:rPr dirty="0" sz="900" spc="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Arial MT"/>
                <a:cs typeface="Arial MT"/>
              </a:rPr>
              <a:t>applications.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3480380" y="1645920"/>
            <a:ext cx="725805" cy="317500"/>
            <a:chOff x="3480380" y="1645920"/>
            <a:chExt cx="725805" cy="317500"/>
          </a:xfrm>
        </p:grpSpPr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86476" y="1652016"/>
              <a:ext cx="713142" cy="307848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80380" y="1645920"/>
              <a:ext cx="725333" cy="316991"/>
            </a:xfrm>
            <a:prstGeom prst="rect">
              <a:avLst/>
            </a:prstGeom>
          </p:spPr>
        </p:pic>
      </p:grpSp>
      <p:sp>
        <p:nvSpPr>
          <p:cNvPr id="12" name="object 12" descr=""/>
          <p:cNvSpPr/>
          <p:nvPr/>
        </p:nvSpPr>
        <p:spPr>
          <a:xfrm>
            <a:off x="4321524" y="1670304"/>
            <a:ext cx="381000" cy="289560"/>
          </a:xfrm>
          <a:custGeom>
            <a:avLst/>
            <a:gdLst/>
            <a:ahLst/>
            <a:cxnLst/>
            <a:rect l="l" t="t" r="r" b="b"/>
            <a:pathLst>
              <a:path w="381000" h="289560">
                <a:moveTo>
                  <a:pt x="381000" y="289560"/>
                </a:moveTo>
                <a:lnTo>
                  <a:pt x="0" y="289560"/>
                </a:lnTo>
                <a:lnTo>
                  <a:pt x="0" y="0"/>
                </a:lnTo>
                <a:lnTo>
                  <a:pt x="381000" y="0"/>
                </a:lnTo>
                <a:lnTo>
                  <a:pt x="381000" y="289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4311715" y="1582420"/>
            <a:ext cx="41148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25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7161904" y="4255008"/>
            <a:ext cx="753745" cy="82550"/>
          </a:xfrm>
          <a:prstGeom prst="rect">
            <a:avLst/>
          </a:prstGeom>
          <a:solidFill>
            <a:srgbClr val="5D59E8"/>
          </a:solidFill>
        </p:spPr>
        <p:txBody>
          <a:bodyPr wrap="square" lIns="0" tIns="0" rIns="0" bIns="0" rtlCol="0" vert="horz">
            <a:spAutoFit/>
          </a:bodyPr>
          <a:lstStyle/>
          <a:p>
            <a:pPr marL="1905">
              <a:lnSpc>
                <a:spcPts val="615"/>
              </a:lnSpc>
            </a:pPr>
            <a:r>
              <a:rPr dirty="0" sz="550">
                <a:solidFill>
                  <a:srgbClr val="E6EDFD"/>
                </a:solidFill>
                <a:latin typeface="Arial MT"/>
                <a:cs typeface="Arial MT"/>
                <a:hlinkClick r:id="rId4"/>
              </a:rPr>
              <a:t>@</a:t>
            </a:r>
            <a:r>
              <a:rPr dirty="0" sz="550" spc="400">
                <a:solidFill>
                  <a:srgbClr val="E6EDFD"/>
                </a:solidFill>
                <a:latin typeface="Arial MT"/>
                <a:cs typeface="Arial MT"/>
                <a:hlinkClick r:id="rId4"/>
              </a:rPr>
              <a:t> </a:t>
            </a:r>
            <a:r>
              <a:rPr dirty="0" sz="550" spc="-30">
                <a:solidFill>
                  <a:srgbClr val="FFFFFF"/>
                </a:solidFill>
                <a:latin typeface="Arial MT"/>
                <a:cs typeface="Arial MT"/>
                <a:hlinkClick r:id="rId4"/>
              </a:rPr>
              <a:t>p</a:t>
            </a:r>
            <a:r>
              <a:rPr dirty="0" sz="550" spc="15">
                <a:solidFill>
                  <a:srgbClr val="FFFFFF"/>
                </a:solidFill>
                <a:latin typeface="Arial MT"/>
                <a:cs typeface="Arial MT"/>
                <a:hlinkClick r:id="rId4"/>
              </a:rPr>
              <a:t> </a:t>
            </a:r>
            <a:r>
              <a:rPr dirty="0" sz="550">
                <a:solidFill>
                  <a:srgbClr val="FFFFFF"/>
                </a:solidFill>
                <a:latin typeface="Arial MT"/>
                <a:cs typeface="Arial MT"/>
                <a:hlinkClick r:id="rId4"/>
              </a:rPr>
              <a:t>resen</a:t>
            </a:r>
            <a:r>
              <a:rPr dirty="0" sz="550" spc="-75">
                <a:solidFill>
                  <a:srgbClr val="FFFFFF"/>
                </a:solidFill>
                <a:latin typeface="Arial MT"/>
                <a:cs typeface="Arial MT"/>
                <a:hlinkClick r:id="rId4"/>
              </a:rPr>
              <a:t> </a:t>
            </a:r>
            <a:r>
              <a:rPr dirty="0" sz="550">
                <a:solidFill>
                  <a:srgbClr val="FFFFFF"/>
                </a:solidFill>
                <a:latin typeface="Arial MT"/>
                <a:cs typeface="Arial MT"/>
                <a:hlinkClick r:id="rId4"/>
              </a:rPr>
              <a:t>to</a:t>
            </a:r>
            <a:r>
              <a:rPr dirty="0" sz="550" spc="20">
                <a:solidFill>
                  <a:srgbClr val="FFFFFF"/>
                </a:solidFill>
                <a:latin typeface="Arial MT"/>
                <a:cs typeface="Arial MT"/>
                <a:hlinkClick r:id="rId4"/>
              </a:rPr>
              <a:t> </a:t>
            </a:r>
            <a:r>
              <a:rPr dirty="0" sz="550" spc="55">
                <a:solidFill>
                  <a:srgbClr val="FFFFFF"/>
                </a:solidFill>
                <a:latin typeface="Arial MT"/>
                <a:cs typeface="Arial MT"/>
                <a:hlinkClick r:id="rId4"/>
              </a:rPr>
              <a:t>tions</a:t>
            </a:r>
            <a:r>
              <a:rPr dirty="0" sz="550" spc="40">
                <a:solidFill>
                  <a:srgbClr val="FFFFFF"/>
                </a:solidFill>
                <a:latin typeface="Arial MT"/>
                <a:cs typeface="Arial MT"/>
                <a:hlinkClick r:id="rId4"/>
              </a:rPr>
              <a:t> </a:t>
            </a:r>
            <a:r>
              <a:rPr dirty="0" sz="550" spc="-25">
                <a:solidFill>
                  <a:srgbClr val="FFFFFF"/>
                </a:solidFill>
                <a:latin typeface="Arial MT"/>
                <a:cs typeface="Arial MT"/>
                <a:hlinkClick r:id="rId4"/>
              </a:rPr>
              <a:t>ai</a:t>
            </a:r>
            <a:endParaRPr sz="5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2025-04-11T19:17:14Z</dcterms:created>
  <dcterms:modified xsi:type="dcterms:W3CDTF">2025-04-11T19:17:14Z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2025-04-12T00:00:00Z</vt:filetime>
  </property>
  <property fmtid="{D5CDD505-2E9C-101B-9397-08002B2CF9AE}" pid="3" name="Producer">
    <vt:lpwstr>jsPDF 2.5.1</vt:lpwstr>
  </property>
  <property fmtid="{D5CDD505-2E9C-101B-9397-08002B2CF9AE}" pid="4" name="LastSaved">
    <vt:filetime>2025-04-12T00:00:00Z</vt:filetime>
  </property>
</Properties>
</file>