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6"/>
  </p:notesMasterIdLst>
  <p:sldIdLst>
    <p:sldId id="256" r:id="rId5"/>
    <p:sldId id="257" r:id="rId6"/>
    <p:sldId id="258" r:id="rId7"/>
    <p:sldId id="259" r:id="rId8"/>
    <p:sldId id="261" r:id="rId9"/>
    <p:sldId id="262" r:id="rId10"/>
    <p:sldId id="260" r:id="rId11"/>
    <p:sldId id="264" r:id="rId12"/>
    <p:sldId id="263"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9CE3A7-FC5F-5A0C-2972-C1C89720F73B}" name="Vivek Kumar Ladhani" initials="" userId="S::k240769@nu.edu.pk::83972f6c-4584-414e-9dc7-9a53ea63b00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4B468E-4A6B-42D9-A47D-BC56E0481A2C}" v="58" dt="2024-09-25T19:19:22.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5" d="100"/>
          <a:sy n="65" d="100"/>
        </p:scale>
        <p:origin x="7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09BE9-D61E-44D5-B40E-490E4492A44A}"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BF56F-3EF4-47B9-B049-96C401813A91}" type="slidenum">
              <a:rPr lang="en-US" smtClean="0"/>
              <a:t>‹#›</a:t>
            </a:fld>
            <a:endParaRPr lang="en-US"/>
          </a:p>
        </p:txBody>
      </p:sp>
    </p:spTree>
    <p:extLst>
      <p:ext uri="{BB962C8B-B14F-4D97-AF65-F5344CB8AC3E}">
        <p14:creationId xmlns:p14="http://schemas.microsoft.com/office/powerpoint/2010/main" val="11444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BF56F-3EF4-47B9-B049-96C401813A91}" type="slidenum">
              <a:rPr lang="en-US" smtClean="0"/>
              <a:t>1</a:t>
            </a:fld>
            <a:endParaRPr lang="en-US"/>
          </a:p>
        </p:txBody>
      </p:sp>
    </p:spTree>
    <p:extLst>
      <p:ext uri="{BB962C8B-B14F-4D97-AF65-F5344CB8AC3E}">
        <p14:creationId xmlns:p14="http://schemas.microsoft.com/office/powerpoint/2010/main" val="602385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1E4F864-7815-4EC4-8499-C62927D39651}" type="datetimeFigureOut">
              <a:rPr lang="en-US" smtClean="0"/>
              <a:t>10/15/2024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22303540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E4F864-7815-4EC4-8499-C62927D3965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639869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E4F864-7815-4EC4-8499-C62927D3965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3154565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E4F864-7815-4EC4-8499-C62927D3965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399514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E4F864-7815-4EC4-8499-C62927D3965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3230775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E4F864-7815-4EC4-8499-C62927D3965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4004618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E4F864-7815-4EC4-8499-C62927D3965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64853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4F864-7815-4EC4-8499-C62927D3965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4B94C-9C92-44F6-87AC-D2347536909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89477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4F864-7815-4EC4-8499-C62927D3965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361632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4F864-7815-4EC4-8499-C62927D3965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288540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E4F864-7815-4EC4-8499-C62927D39651}"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12939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E4F864-7815-4EC4-8499-C62927D3965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328243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E4F864-7815-4EC4-8499-C62927D39651}"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104638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E4F864-7815-4EC4-8499-C62927D39651}"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339516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1E4F864-7815-4EC4-8499-C62927D39651}"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310389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E4F864-7815-4EC4-8499-C62927D3965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300735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E4F864-7815-4EC4-8499-C62927D39651}"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4B94C-9C92-44F6-87AC-D2347536909D}" type="slidenum">
              <a:rPr lang="en-US" smtClean="0"/>
              <a:t>‹#›</a:t>
            </a:fld>
            <a:endParaRPr lang="en-US"/>
          </a:p>
        </p:txBody>
      </p:sp>
    </p:spTree>
    <p:extLst>
      <p:ext uri="{BB962C8B-B14F-4D97-AF65-F5344CB8AC3E}">
        <p14:creationId xmlns:p14="http://schemas.microsoft.com/office/powerpoint/2010/main" val="418942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E4F864-7815-4EC4-8499-C62927D39651}" type="datetimeFigureOut">
              <a:rPr lang="en-US" smtClean="0"/>
              <a:t>10/15/2024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04B94C-9C92-44F6-87AC-D2347536909D}" type="slidenum">
              <a:rPr lang="en-US" smtClean="0"/>
              <a:t>‹#›</a:t>
            </a:fld>
            <a:endParaRPr lang="en-US"/>
          </a:p>
        </p:txBody>
      </p:sp>
    </p:spTree>
    <p:extLst>
      <p:ext uri="{BB962C8B-B14F-4D97-AF65-F5344CB8AC3E}">
        <p14:creationId xmlns:p14="http://schemas.microsoft.com/office/powerpoint/2010/main" val="223733880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3.xml"/><Relationship Id="rId10"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9.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7BEC29-739D-E252-391E-92B98CF4B504}"/>
              </a:ext>
            </a:extLst>
          </p:cNvPr>
          <p:cNvSpPr>
            <a:spLocks noGrp="1"/>
          </p:cNvSpPr>
          <p:nvPr>
            <p:ph type="ctrTitle"/>
          </p:nvPr>
        </p:nvSpPr>
        <p:spPr>
          <a:xfrm>
            <a:off x="742335" y="308895"/>
            <a:ext cx="9502878" cy="811982"/>
          </a:xfrm>
          <a:effectLst>
            <a:outerShdw blurRad="50800" dist="38100" dir="2700000" algn="tl" rotWithShape="0">
              <a:prstClr val="black">
                <a:alpha val="40000"/>
              </a:prstClr>
            </a:outerShdw>
          </a:effectLst>
        </p:spPr>
        <p:txBody>
          <a:bodyPr>
            <a:noAutofit/>
          </a:bodyPr>
          <a:lstStyle/>
          <a:p>
            <a:r>
              <a:rPr lang="en-US" sz="3600" spc="50" dirty="0">
                <a:ln w="0"/>
                <a:effectLst>
                  <a:innerShdw blurRad="63500" dist="50800" dir="13500000">
                    <a:srgbClr val="000000">
                      <a:alpha val="50000"/>
                    </a:srgbClr>
                  </a:innerShdw>
                </a:effectLst>
              </a:rPr>
              <a:t>IMPORTANCE OF </a:t>
            </a:r>
            <a:r>
              <a:rPr lang="en-US" sz="3600" spc="50" dirty="0" smtClean="0">
                <a:ln w="0"/>
                <a:effectLst>
                  <a:innerShdw blurRad="63500" dist="50800" dir="13500000">
                    <a:srgbClr val="000000">
                      <a:alpha val="50000"/>
                    </a:srgbClr>
                  </a:innerShdw>
                </a:effectLst>
              </a:rPr>
              <a:t>CYBER-SECURITY(24k-0737)</a:t>
            </a:r>
            <a:endParaRPr lang="en-US" sz="3600" spc="50" dirty="0">
              <a:ln w="0"/>
              <a:effectLst>
                <a:innerShdw blurRad="63500" dist="50800" dir="13500000">
                  <a:srgbClr val="000000">
                    <a:alpha val="50000"/>
                  </a:srgbClr>
                </a:innerShdw>
              </a:effectLst>
            </a:endParaRPr>
          </a:p>
        </p:txBody>
      </p:sp>
      <p:sp>
        <p:nvSpPr>
          <p:cNvPr id="3" name="Subtitle 2">
            <a:extLst>
              <a:ext uri="{FF2B5EF4-FFF2-40B4-BE49-F238E27FC236}">
                <a16:creationId xmlns="" xmlns:a16="http://schemas.microsoft.com/office/drawing/2014/main" id="{28068CF7-0462-648F-2624-BCB800F09DCA}"/>
              </a:ext>
            </a:extLst>
          </p:cNvPr>
          <p:cNvSpPr>
            <a:spLocks noGrp="1"/>
          </p:cNvSpPr>
          <p:nvPr>
            <p:ph type="subTitle" idx="1"/>
          </p:nvPr>
        </p:nvSpPr>
        <p:spPr>
          <a:xfrm>
            <a:off x="373626" y="1229032"/>
            <a:ext cx="9144000" cy="5320073"/>
          </a:xfrm>
        </p:spPr>
        <p:txBody>
          <a:bodyPr/>
          <a:lstStyle/>
          <a:p>
            <a:pPr algn="l"/>
            <a:r>
              <a:rPr lang="en-US" b="1" i="1" u="sng" dirty="0" smtClean="0"/>
              <a:t>What We Will cover:</a:t>
            </a:r>
            <a:endParaRPr lang="en-US" b="1" i="1" u="sng" dirty="0"/>
          </a:p>
          <a:p>
            <a:pPr marL="342900" indent="-342900" algn="l">
              <a:buFont typeface="Wingdings" panose="05000000000000000000" pitchFamily="2" charset="2"/>
              <a:buChar char="Ø"/>
            </a:pPr>
            <a:r>
              <a:rPr lang="en-US" dirty="0"/>
              <a:t>Introduction to Cybersecurity:	  			</a:t>
            </a:r>
            <a:r>
              <a:rPr lang="en-US" dirty="0">
                <a:solidFill>
                  <a:srgbClr val="7030A0"/>
                </a:solidFill>
                <a:hlinkClick r:id="rId3" action="ppaction://hlinksldjump"/>
              </a:rPr>
              <a:t>CLICK HERE </a:t>
            </a:r>
            <a:r>
              <a:rPr lang="en-US" dirty="0" smtClean="0">
                <a:solidFill>
                  <a:srgbClr val="7030A0"/>
                </a:solidFill>
                <a:hlinkClick r:id="rId3" action="ppaction://hlinksldjump"/>
              </a:rPr>
              <a:t>TO </a:t>
            </a:r>
            <a:r>
              <a:rPr lang="en-US" dirty="0" err="1" smtClean="0">
                <a:solidFill>
                  <a:srgbClr val="7030A0"/>
                </a:solidFill>
                <a:hlinkClick r:id="rId3" action="ppaction://hlinksldjump"/>
              </a:rPr>
              <a:t>OPen</a:t>
            </a:r>
            <a:endParaRPr lang="en-US" dirty="0">
              <a:solidFill>
                <a:srgbClr val="7030A0"/>
              </a:solidFill>
            </a:endParaRPr>
          </a:p>
          <a:p>
            <a:pPr marL="342900" indent="-342900" algn="l">
              <a:buFont typeface="Wingdings" panose="05000000000000000000" pitchFamily="2" charset="2"/>
              <a:buChar char="Ø"/>
            </a:pPr>
            <a:r>
              <a:rPr lang="en-US" dirty="0"/>
              <a:t>Types of Cyber Threats :		  		   </a:t>
            </a:r>
            <a:r>
              <a:rPr lang="en-US" dirty="0" smtClean="0"/>
              <a:t>	</a:t>
            </a:r>
            <a:r>
              <a:rPr lang="en-US" dirty="0"/>
              <a:t>	</a:t>
            </a:r>
            <a:r>
              <a:rPr lang="en-US" dirty="0" smtClean="0">
                <a:hlinkClick r:id="rId4" action="ppaction://hlinksldjump"/>
              </a:rPr>
              <a:t> </a:t>
            </a:r>
            <a:r>
              <a:rPr lang="en-US" dirty="0" smtClean="0">
                <a:solidFill>
                  <a:srgbClr val="7030A0"/>
                </a:solidFill>
                <a:hlinkClick r:id="rId4" action="ppaction://hlinksldjump"/>
              </a:rPr>
              <a:t>CLICK HERE TO OPEN</a:t>
            </a:r>
            <a:endParaRPr lang="en-US" dirty="0">
              <a:solidFill>
                <a:srgbClr val="7030A0"/>
              </a:solidFill>
            </a:endParaRPr>
          </a:p>
          <a:p>
            <a:pPr marL="342900" indent="-342900" algn="l">
              <a:buFont typeface="Wingdings" panose="05000000000000000000" pitchFamily="2" charset="2"/>
              <a:buChar char="Ø"/>
            </a:pPr>
            <a:r>
              <a:rPr lang="en-US" dirty="0"/>
              <a:t>Impact of Cyber Attacks :		  		</a:t>
            </a:r>
            <a:r>
              <a:rPr lang="en-US" dirty="0" smtClean="0"/>
              <a:t>	</a:t>
            </a:r>
            <a:r>
              <a:rPr lang="en-US" dirty="0"/>
              <a:t> </a:t>
            </a:r>
            <a:r>
              <a:rPr lang="en-US" dirty="0" smtClean="0"/>
              <a:t>        </a:t>
            </a:r>
            <a:r>
              <a:rPr lang="en-US" dirty="0" smtClean="0">
                <a:solidFill>
                  <a:srgbClr val="7030A0"/>
                </a:solidFill>
                <a:hlinkClick r:id="rId5" action="ppaction://hlinksldjump"/>
              </a:rPr>
              <a:t>CLICK </a:t>
            </a:r>
            <a:r>
              <a:rPr lang="en-US" dirty="0">
                <a:solidFill>
                  <a:srgbClr val="7030A0"/>
                </a:solidFill>
                <a:hlinkClick r:id="rId5" action="ppaction://hlinksldjump"/>
              </a:rPr>
              <a:t>HERE TO </a:t>
            </a:r>
            <a:r>
              <a:rPr lang="en-US" dirty="0" smtClean="0">
                <a:solidFill>
                  <a:srgbClr val="7030A0"/>
                </a:solidFill>
                <a:hlinkClick r:id="rId5" action="ppaction://hlinksldjump"/>
              </a:rPr>
              <a:t>OPEN</a:t>
            </a:r>
            <a:endParaRPr lang="en-US" dirty="0">
              <a:solidFill>
                <a:srgbClr val="7030A0"/>
              </a:solidFill>
            </a:endParaRPr>
          </a:p>
          <a:p>
            <a:pPr marL="342900" indent="-342900" algn="l">
              <a:buFont typeface="Wingdings" panose="05000000000000000000" pitchFamily="2" charset="2"/>
              <a:buChar char="Ø"/>
            </a:pPr>
            <a:r>
              <a:rPr lang="en-US" dirty="0"/>
              <a:t>Cybersecurity for Individuals :       		 </a:t>
            </a:r>
            <a:r>
              <a:rPr lang="en-US" dirty="0" smtClean="0"/>
              <a:t>	</a:t>
            </a:r>
            <a:r>
              <a:rPr lang="en-US" dirty="0"/>
              <a:t>	</a:t>
            </a:r>
            <a:r>
              <a:rPr lang="en-US" dirty="0" smtClean="0">
                <a:solidFill>
                  <a:srgbClr val="7030A0"/>
                </a:solidFill>
                <a:hlinkClick r:id="rId6" action="ppaction://hlinksldjump"/>
              </a:rPr>
              <a:t>CLICK HERE TO OPEN</a:t>
            </a:r>
            <a:endParaRPr lang="en-US" dirty="0">
              <a:solidFill>
                <a:srgbClr val="7030A0"/>
              </a:solidFill>
            </a:endParaRPr>
          </a:p>
          <a:p>
            <a:pPr marL="342900" indent="-342900" algn="l">
              <a:buFont typeface="Wingdings" panose="05000000000000000000" pitchFamily="2" charset="2"/>
              <a:buChar char="Ø"/>
            </a:pPr>
            <a:r>
              <a:rPr lang="en-US" dirty="0"/>
              <a:t>Regulations and Compliance </a:t>
            </a:r>
            <a:r>
              <a:rPr lang="en-US" dirty="0" smtClean="0"/>
              <a:t>:					</a:t>
            </a:r>
            <a:r>
              <a:rPr lang="en-US" dirty="0">
                <a:solidFill>
                  <a:srgbClr val="7030A0"/>
                </a:solidFill>
                <a:hlinkClick r:id="rId7" action="ppaction://hlinksldjump"/>
              </a:rPr>
              <a:t> CLICK HERE TO OPEN</a:t>
            </a:r>
            <a:endParaRPr lang="en-US" dirty="0" smtClean="0"/>
          </a:p>
          <a:p>
            <a:pPr marL="342900" indent="-342900" algn="l">
              <a:buFont typeface="Wingdings" panose="05000000000000000000" pitchFamily="2" charset="2"/>
              <a:buChar char="Ø"/>
            </a:pPr>
            <a:r>
              <a:rPr lang="en-US" dirty="0"/>
              <a:t>Cybersecurity for Businesses       	   </a:t>
            </a:r>
            <a:r>
              <a:rPr lang="en-US" dirty="0" smtClean="0"/>
              <a:t>			</a:t>
            </a:r>
            <a:r>
              <a:rPr lang="en-US" dirty="0">
                <a:solidFill>
                  <a:srgbClr val="7030A0"/>
                </a:solidFill>
                <a:hlinkClick r:id="rId8" action="ppaction://hlinksldjump"/>
              </a:rPr>
              <a:t> CLICK HERE TO OPEN</a:t>
            </a:r>
            <a:endParaRPr lang="en-US" dirty="0">
              <a:solidFill>
                <a:srgbClr val="7030A0"/>
              </a:solidFill>
            </a:endParaRPr>
          </a:p>
          <a:p>
            <a:pPr marL="342900" indent="-342900" algn="l">
              <a:buFont typeface="Wingdings" panose="05000000000000000000" pitchFamily="2" charset="2"/>
              <a:buChar char="Ø"/>
            </a:pPr>
            <a:r>
              <a:rPr lang="en-US" dirty="0"/>
              <a:t>Future Trends in Cybersecurity :   	</a:t>
            </a:r>
            <a:r>
              <a:rPr lang="en-US" dirty="0" smtClean="0"/>
              <a:t>	</a:t>
            </a:r>
            <a:r>
              <a:rPr lang="en-US" dirty="0"/>
              <a:t>		</a:t>
            </a:r>
            <a:r>
              <a:rPr lang="en-US" dirty="0">
                <a:solidFill>
                  <a:srgbClr val="7030A0"/>
                </a:solidFill>
                <a:hlinkClick r:id="rId9" action="ppaction://hlinksldjump"/>
              </a:rPr>
              <a:t>CLICK HERE </a:t>
            </a:r>
            <a:r>
              <a:rPr lang="en-US" dirty="0" smtClean="0">
                <a:solidFill>
                  <a:srgbClr val="7030A0"/>
                </a:solidFill>
                <a:hlinkClick r:id="rId9" action="ppaction://hlinksldjump"/>
              </a:rPr>
              <a:t>TO</a:t>
            </a:r>
            <a:r>
              <a:rPr lang="en-US" dirty="0">
                <a:solidFill>
                  <a:srgbClr val="7030A0"/>
                </a:solidFill>
                <a:hlinkClick r:id="rId9" action="ppaction://hlinksldjump"/>
              </a:rPr>
              <a:t> </a:t>
            </a:r>
            <a:r>
              <a:rPr lang="en-US" dirty="0" smtClean="0">
                <a:solidFill>
                  <a:srgbClr val="7030A0"/>
                </a:solidFill>
                <a:hlinkClick r:id="rId9" action="ppaction://hlinksldjump"/>
              </a:rPr>
              <a:t>OPEN</a:t>
            </a:r>
            <a:endParaRPr lang="en-US" dirty="0">
              <a:solidFill>
                <a:srgbClr val="7030A0"/>
              </a:solidFill>
            </a:endParaRPr>
          </a:p>
          <a:p>
            <a:pPr marL="342900" indent="-342900" algn="l">
              <a:buFont typeface="Wingdings" panose="05000000000000000000" pitchFamily="2" charset="2"/>
              <a:buChar char="Ø"/>
            </a:pPr>
            <a:r>
              <a:rPr lang="en-US" dirty="0"/>
              <a:t>Best Practices for Cybersecurity :	</a:t>
            </a:r>
            <a:r>
              <a:rPr lang="en-US" dirty="0" smtClean="0"/>
              <a:t>	</a:t>
            </a:r>
            <a:r>
              <a:rPr lang="en-US" dirty="0"/>
              <a:t>		</a:t>
            </a:r>
            <a:r>
              <a:rPr lang="en-US" dirty="0">
                <a:solidFill>
                  <a:srgbClr val="7030A0"/>
                </a:solidFill>
                <a:hlinkClick r:id="rId10" action="ppaction://hlinksldjump"/>
              </a:rPr>
              <a:t>CLICK HERE TO </a:t>
            </a:r>
            <a:r>
              <a:rPr lang="en-US" dirty="0" err="1" smtClean="0">
                <a:solidFill>
                  <a:srgbClr val="7030A0"/>
                </a:solidFill>
                <a:hlinkClick r:id="rId10" action="ppaction://hlinksldjump"/>
              </a:rPr>
              <a:t>opEN</a:t>
            </a:r>
            <a:endParaRPr lang="en-US" dirty="0">
              <a:solidFill>
                <a:srgbClr val="7030A0"/>
              </a:solidFill>
            </a:endParaRPr>
          </a:p>
          <a:p>
            <a:pPr marL="342900" indent="-342900" algn="l">
              <a:buFont typeface="Wingdings" panose="05000000000000000000" pitchFamily="2" charset="2"/>
              <a:buChar char="Ø"/>
            </a:pPr>
            <a:r>
              <a:rPr lang="en-US" dirty="0"/>
              <a:t>Conclusion :			  				</a:t>
            </a:r>
            <a:r>
              <a:rPr lang="en-US" dirty="0" smtClean="0"/>
              <a:t>	</a:t>
            </a:r>
            <a:r>
              <a:rPr lang="en-US" dirty="0"/>
              <a:t>	</a:t>
            </a:r>
            <a:r>
              <a:rPr lang="en-US" dirty="0">
                <a:solidFill>
                  <a:srgbClr val="7030A0"/>
                </a:solidFill>
                <a:hlinkClick r:id="rId11" action="ppaction://hlinksldjump"/>
              </a:rPr>
              <a:t>CLICK HERE TO </a:t>
            </a:r>
            <a:r>
              <a:rPr lang="en-US" dirty="0" smtClean="0">
                <a:solidFill>
                  <a:srgbClr val="7030A0"/>
                </a:solidFill>
                <a:hlinkClick r:id="rId11" action="ppaction://hlinksldjump"/>
              </a:rPr>
              <a:t>OPEN</a:t>
            </a:r>
            <a:endParaRPr lang="en-US" dirty="0">
              <a:solidFill>
                <a:srgbClr val="7030A0"/>
              </a:solidFill>
            </a:endParaRPr>
          </a:p>
        </p:txBody>
      </p:sp>
      <p:sp>
        <p:nvSpPr>
          <p:cNvPr id="6" name="TextBox 5">
            <a:extLst>
              <a:ext uri="{FF2B5EF4-FFF2-40B4-BE49-F238E27FC236}">
                <a16:creationId xmlns="" xmlns:a16="http://schemas.microsoft.com/office/drawing/2014/main" id="{1CEFC8FC-E023-B164-246B-0C968FE75FF3}"/>
              </a:ext>
            </a:extLst>
          </p:cNvPr>
          <p:cNvSpPr txBox="1"/>
          <p:nvPr/>
        </p:nvSpPr>
        <p:spPr>
          <a:xfrm>
            <a:off x="442451" y="5309419"/>
            <a:ext cx="5250425" cy="1477328"/>
          </a:xfrm>
          <a:prstGeom prst="rect">
            <a:avLst/>
          </a:prstGeom>
          <a:noFill/>
        </p:spPr>
        <p:txBody>
          <a:bodyPr wrap="square" rtlCol="0">
            <a:spAutoFit/>
          </a:bodyPr>
          <a:lstStyle/>
          <a:p>
            <a:r>
              <a:rPr lang="en-US" dirty="0"/>
              <a:t>FOR VISUAL : 	CLICK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Used navigate button in above line</a:t>
            </a:r>
          </a:p>
          <a:p>
            <a:pPr marL="285750" indent="-285750">
              <a:buFont typeface="Arial" panose="020B0604020202020204" pitchFamily="34" charset="0"/>
              <a:buChar char="•"/>
            </a:pPr>
            <a:r>
              <a:rPr lang="en-US" dirty="0"/>
              <a:t>Used alt text in last slide</a:t>
            </a:r>
          </a:p>
          <a:p>
            <a:pPr marL="285750" indent="-285750">
              <a:buFont typeface="Arial" panose="020B0604020202020204" pitchFamily="34" charset="0"/>
              <a:buChar char="•"/>
            </a:pPr>
            <a:r>
              <a:rPr lang="en-US" dirty="0"/>
              <a:t>Used accessible color scheme in last slide</a:t>
            </a:r>
          </a:p>
        </p:txBody>
      </p:sp>
      <p:sp>
        <p:nvSpPr>
          <p:cNvPr id="10" name="Arrow: Right 9">
            <a:hlinkClick r:id="" action="ppaction://hlinkshowjump?jump=lastslide"/>
            <a:extLst>
              <a:ext uri="{FF2B5EF4-FFF2-40B4-BE49-F238E27FC236}">
                <a16:creationId xmlns="" xmlns:a16="http://schemas.microsoft.com/office/drawing/2014/main" id="{D2CB8A29-7737-C166-EC29-655725DFA884}"/>
              </a:ext>
            </a:extLst>
          </p:cNvPr>
          <p:cNvSpPr/>
          <p:nvPr/>
        </p:nvSpPr>
        <p:spPr>
          <a:xfrm>
            <a:off x="3205316" y="5388077"/>
            <a:ext cx="403124" cy="2408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1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LACKHAT HACKER">
            <a:extLst>
              <a:ext uri="{FF2B5EF4-FFF2-40B4-BE49-F238E27FC236}">
                <a16:creationId xmlns="" xmlns:a16="http://schemas.microsoft.com/office/drawing/2014/main" id="{9791C49F-B613-C02B-C800-B809A1FDC778}"/>
              </a:ext>
              <a:ext uri="{C183D7F6-B498-43B3-948B-1728B52AA6E4}">
                <adec:decorative xmlns:adec="http://schemas.microsoft.com/office/drawing/2017/decorative" xmlns="" val="0"/>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0" y="0"/>
            <a:ext cx="12192001" cy="6891867"/>
          </a:xfrm>
          <a:prstGeom prst="rect">
            <a:avLst/>
          </a:prstGeom>
        </p:spPr>
      </p:pic>
      <p:sp>
        <p:nvSpPr>
          <p:cNvPr id="2" name="Title 1">
            <a:extLst>
              <a:ext uri="{FF2B5EF4-FFF2-40B4-BE49-F238E27FC236}">
                <a16:creationId xmlns="" xmlns:a16="http://schemas.microsoft.com/office/drawing/2014/main" id="{3AFF87CC-907B-B4A7-52CE-2A71BBC2B942}"/>
              </a:ext>
            </a:extLst>
          </p:cNvPr>
          <p:cNvSpPr>
            <a:spLocks noGrp="1"/>
          </p:cNvSpPr>
          <p:nvPr>
            <p:ph type="title"/>
          </p:nvPr>
        </p:nvSpPr>
        <p:spPr>
          <a:xfrm>
            <a:off x="810001" y="485469"/>
            <a:ext cx="10571998" cy="970450"/>
          </a:xfrm>
        </p:spPr>
        <p:txBody>
          <a:bodyPr/>
          <a:lstStyle/>
          <a:p>
            <a:r>
              <a:rPr lang="en-US" dirty="0">
                <a:latin typeface="Bahnschrift Light SemiCondensed" panose="020B0502040204020203" pitchFamily="34" charset="0"/>
              </a:rPr>
              <a:t>Conclusion</a:t>
            </a:r>
          </a:p>
        </p:txBody>
      </p:sp>
      <p:sp>
        <p:nvSpPr>
          <p:cNvPr id="3" name="Content Placeholder 2">
            <a:extLst>
              <a:ext uri="{FF2B5EF4-FFF2-40B4-BE49-F238E27FC236}">
                <a16:creationId xmlns="" xmlns:a16="http://schemas.microsoft.com/office/drawing/2014/main" id="{19E9500D-071B-105F-3E86-725948C8E076}"/>
              </a:ext>
            </a:extLst>
          </p:cNvPr>
          <p:cNvSpPr>
            <a:spLocks noGrp="1"/>
          </p:cNvSpPr>
          <p:nvPr>
            <p:ph idx="1"/>
          </p:nvPr>
        </p:nvSpPr>
        <p:spPr>
          <a:xfrm>
            <a:off x="976029" y="2706525"/>
            <a:ext cx="11294629" cy="3981869"/>
          </a:xfrm>
        </p:spPr>
        <p:txBody>
          <a:bodyPr>
            <a:normAutofit/>
          </a:bodyPr>
          <a:lstStyle/>
          <a:p>
            <a:r>
              <a:rPr lang="en-US" sz="2000" dirty="0"/>
              <a:t>In today's digitally connected world, cybersecurity is no longer optional – it's imperative. As threats escalate, individuals and organizations must prioritize protection. Understanding the threat landscape, potential impacts, and best practices is crucial</a:t>
            </a:r>
            <a:r>
              <a:rPr lang="en-US" sz="2000" dirty="0" smtClean="0"/>
              <a:t>.</a:t>
            </a:r>
          </a:p>
          <a:p>
            <a:r>
              <a:rPr lang="en-US" sz="2000" dirty="0" smtClean="0"/>
              <a:t>Effective </a:t>
            </a:r>
            <a:r>
              <a:rPr lang="en-US" sz="2000" dirty="0"/>
              <a:t>cybersecurity safeguards more than just assets; it fosters trust, confidence, and resilience. By investing in robust security measures, we protect not only our information but also our way of life</a:t>
            </a:r>
            <a:r>
              <a:rPr lang="en-US" sz="2000" dirty="0" smtClean="0"/>
              <a:t>.</a:t>
            </a:r>
          </a:p>
          <a:p>
            <a:r>
              <a:rPr lang="en-US" sz="2000" dirty="0" smtClean="0"/>
              <a:t>In </a:t>
            </a:r>
            <a:r>
              <a:rPr lang="en-US" sz="2000" dirty="0"/>
              <a:t>conclusion, cybersecurity is the backbone of a secure digital future. Let's prioritize it.</a:t>
            </a:r>
          </a:p>
        </p:txBody>
      </p:sp>
    </p:spTree>
    <p:extLst>
      <p:ext uri="{BB962C8B-B14F-4D97-AF65-F5344CB8AC3E}">
        <p14:creationId xmlns:p14="http://schemas.microsoft.com/office/powerpoint/2010/main" val="15509683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43C646-A11A-7314-7F4F-DE96E7745567}"/>
              </a:ext>
            </a:extLst>
          </p:cNvPr>
          <p:cNvSpPr>
            <a:spLocks noGrp="1"/>
          </p:cNvSpPr>
          <p:nvPr>
            <p:ph type="title"/>
          </p:nvPr>
        </p:nvSpPr>
        <p:spPr>
          <a:xfrm>
            <a:off x="2705101" y="609600"/>
            <a:ext cx="10131425" cy="1456267"/>
          </a:xfrm>
        </p:spPr>
        <p:txBody>
          <a:bodyPr/>
          <a:lstStyle/>
          <a:p>
            <a:r>
              <a:rPr lang="en-US" dirty="0" smtClean="0">
                <a:latin typeface="Bahnschrift Light SemiCondensed" panose="020B0502040204020203" pitchFamily="34" charset="0"/>
              </a:rPr>
              <a:t>Short clip on CYBER-SECURITY</a:t>
            </a:r>
            <a:endParaRPr lang="en-US" dirty="0">
              <a:latin typeface="Bahnschrift Light SemiCondensed" panose="020B0502040204020203" pitchFamily="34" charset="0"/>
            </a:endParaRPr>
          </a:p>
        </p:txBody>
      </p:sp>
      <p:pic>
        <p:nvPicPr>
          <p:cNvPr id="4" name="Cyber_Security_-_Video_Animation_Services(1080p)">
            <a:hlinkClick r:id="" action="ppaction://media"/>
            <a:extLst>
              <a:ext uri="{FF2B5EF4-FFF2-40B4-BE49-F238E27FC236}">
                <a16:creationId xmlns="" xmlns:a16="http://schemas.microsoft.com/office/drawing/2014/main" id="{6B6FE48E-79EB-D374-A4BE-24304A76428C}"/>
              </a:ext>
              <a:ext uri="{C183D7F6-B498-43B3-948B-1728B52AA6E4}">
                <adec:decorative xmlns:adec="http://schemas.microsoft.com/office/drawing/2017/decorative" xmlns="" val="1"/>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379662" y="2065867"/>
            <a:ext cx="7272337" cy="409080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69172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79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615CE9-D79E-8ED0-D20B-62C02A7663C9}"/>
              </a:ext>
            </a:extLst>
          </p:cNvPr>
          <p:cNvSpPr>
            <a:spLocks noGrp="1"/>
          </p:cNvSpPr>
          <p:nvPr>
            <p:ph type="title"/>
          </p:nvPr>
        </p:nvSpPr>
        <p:spPr/>
        <p:txBody>
          <a:bodyPr/>
          <a:lstStyle/>
          <a:p>
            <a:r>
              <a:rPr lang="en-US" dirty="0"/>
              <a:t>Introduction to Cybersecurity</a:t>
            </a:r>
          </a:p>
        </p:txBody>
      </p:sp>
      <p:sp>
        <p:nvSpPr>
          <p:cNvPr id="3" name="Content Placeholder 2">
            <a:extLst>
              <a:ext uri="{FF2B5EF4-FFF2-40B4-BE49-F238E27FC236}">
                <a16:creationId xmlns="" xmlns:a16="http://schemas.microsoft.com/office/drawing/2014/main" id="{BC47A6CD-D640-B428-692D-0BA593BF16F1}"/>
              </a:ext>
            </a:extLst>
          </p:cNvPr>
          <p:cNvSpPr>
            <a:spLocks noGrp="1"/>
          </p:cNvSpPr>
          <p:nvPr>
            <p:ph idx="1"/>
          </p:nvPr>
        </p:nvSpPr>
        <p:spPr/>
        <p:txBody>
          <a:bodyPr>
            <a:normAutofit/>
          </a:bodyPr>
          <a:lstStyle/>
          <a:p>
            <a:r>
              <a:rPr lang="en-US" sz="2400" dirty="0"/>
              <a:t>In today's digital age, cybersecurity is more vital than ever. As we rely increasingly on technology, our exposure to digital attacks grows. That's why protecting our systems, networks, and data is paramount. Cybersecurity is all about keeping our information safe and private. But with threats becoming ever more sophisticated, staying informed about cybersecurity is no longer just an option - it's a necessity, whether you're an individual or an organization.</a:t>
            </a:r>
          </a:p>
        </p:txBody>
      </p:sp>
    </p:spTree>
    <p:extLst>
      <p:ext uri="{BB962C8B-B14F-4D97-AF65-F5344CB8AC3E}">
        <p14:creationId xmlns:p14="http://schemas.microsoft.com/office/powerpoint/2010/main" val="206060175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3F42CC-E366-A424-FF25-62C12A76CD24}"/>
              </a:ext>
            </a:extLst>
          </p:cNvPr>
          <p:cNvSpPr>
            <a:spLocks noGrp="1"/>
          </p:cNvSpPr>
          <p:nvPr>
            <p:ph type="title"/>
          </p:nvPr>
        </p:nvSpPr>
        <p:spPr/>
        <p:txBody>
          <a:bodyPr/>
          <a:lstStyle/>
          <a:p>
            <a:r>
              <a:rPr lang="en-US" dirty="0"/>
              <a:t>Types of Cyber Threats</a:t>
            </a:r>
          </a:p>
        </p:txBody>
      </p:sp>
      <p:sp>
        <p:nvSpPr>
          <p:cNvPr id="3" name="Content Placeholder 2">
            <a:extLst>
              <a:ext uri="{FF2B5EF4-FFF2-40B4-BE49-F238E27FC236}">
                <a16:creationId xmlns="" xmlns:a16="http://schemas.microsoft.com/office/drawing/2014/main" id="{6843C271-7D5D-A87F-1D89-F391546BC49E}"/>
              </a:ext>
            </a:extLst>
          </p:cNvPr>
          <p:cNvSpPr>
            <a:spLocks noGrp="1"/>
          </p:cNvSpPr>
          <p:nvPr>
            <p:ph idx="1"/>
          </p:nvPr>
        </p:nvSpPr>
        <p:spPr/>
        <p:txBody>
          <a:bodyPr>
            <a:normAutofit/>
          </a:bodyPr>
          <a:lstStyle/>
          <a:p>
            <a:r>
              <a:rPr lang="en-US" sz="2000" dirty="0"/>
              <a:t>Cyber threats come in many disguises. Malware, for instance, is malicious software designed to wreak havoc or sneak into your system undetected. Then there's phishing, where scammers manipulate you into divulging sensitive info. Ransomware is particularly sinister, locking down your data and holding it hostage until you pay up. And denial-of-service attacks overwhelm systems, grinding them to a halt. To shield yourself from these threats, understanding their tactics is key. By recognizing the enemy, you can build a stronger defense and safeguard your digital world</a:t>
            </a:r>
            <a:r>
              <a:rPr lang="en-US" sz="2000" dirty="0" smtClean="0"/>
              <a:t>.</a:t>
            </a:r>
            <a:endParaRPr lang="en-US" sz="2000" dirty="0"/>
          </a:p>
        </p:txBody>
      </p:sp>
    </p:spTree>
    <p:extLst>
      <p:ext uri="{BB962C8B-B14F-4D97-AF65-F5344CB8AC3E}">
        <p14:creationId xmlns:p14="http://schemas.microsoft.com/office/powerpoint/2010/main" val="376296154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DFA706-F052-BFAF-7ADF-8D961A37DF93}"/>
              </a:ext>
            </a:extLst>
          </p:cNvPr>
          <p:cNvSpPr>
            <a:spLocks noGrp="1"/>
          </p:cNvSpPr>
          <p:nvPr>
            <p:ph type="title"/>
          </p:nvPr>
        </p:nvSpPr>
        <p:spPr/>
        <p:txBody>
          <a:bodyPr/>
          <a:lstStyle/>
          <a:p>
            <a:r>
              <a:rPr lang="en-US" dirty="0"/>
              <a:t>Impact of Cyber Attacks</a:t>
            </a:r>
          </a:p>
        </p:txBody>
      </p:sp>
      <p:sp>
        <p:nvSpPr>
          <p:cNvPr id="3" name="Content Placeholder 2">
            <a:extLst>
              <a:ext uri="{FF2B5EF4-FFF2-40B4-BE49-F238E27FC236}">
                <a16:creationId xmlns="" xmlns:a16="http://schemas.microsoft.com/office/drawing/2014/main" id="{044F3B79-051B-4F2A-1320-FE7A268EFE8C}"/>
              </a:ext>
            </a:extLst>
          </p:cNvPr>
          <p:cNvSpPr>
            <a:spLocks noGrp="1"/>
          </p:cNvSpPr>
          <p:nvPr>
            <p:ph idx="1"/>
          </p:nvPr>
        </p:nvSpPr>
        <p:spPr/>
        <p:txBody>
          <a:bodyPr>
            <a:normAutofit/>
          </a:bodyPr>
          <a:lstStyle/>
          <a:p>
            <a:r>
              <a:rPr lang="en-US" sz="2000" dirty="0"/>
              <a:t>Cyber attacks can be devastating. For individuals, the fallout can include identity theft, compromised personal info, and financial ruin. Businesses face even greater stakes: operations grind to a halt, recovery costs skyrocket, and reputations are tarnished. The aftermath can be crippling. A single breach can dismantle customer trust and undermine years of hard-earned credibility. The risks are real, and the consequences are dire. That's why investing in top-notch cybersecurity is no longer optional – it's essential for protecting what matters most.</a:t>
            </a:r>
          </a:p>
        </p:txBody>
      </p:sp>
    </p:spTree>
    <p:extLst>
      <p:ext uri="{BB962C8B-B14F-4D97-AF65-F5344CB8AC3E}">
        <p14:creationId xmlns:p14="http://schemas.microsoft.com/office/powerpoint/2010/main" val="3078334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705D6C-642D-AF59-9FA6-727AD9696ADA}"/>
              </a:ext>
            </a:extLst>
          </p:cNvPr>
          <p:cNvSpPr>
            <a:spLocks noGrp="1"/>
          </p:cNvSpPr>
          <p:nvPr>
            <p:ph type="title"/>
          </p:nvPr>
        </p:nvSpPr>
        <p:spPr/>
        <p:txBody>
          <a:bodyPr/>
          <a:lstStyle/>
          <a:p>
            <a:r>
              <a:rPr lang="en-US" dirty="0"/>
              <a:t>Cybersecurity for Individuals</a:t>
            </a:r>
          </a:p>
        </p:txBody>
      </p:sp>
      <p:sp>
        <p:nvSpPr>
          <p:cNvPr id="3" name="Content Placeholder 2">
            <a:extLst>
              <a:ext uri="{FF2B5EF4-FFF2-40B4-BE49-F238E27FC236}">
                <a16:creationId xmlns="" xmlns:a16="http://schemas.microsoft.com/office/drawing/2014/main" id="{CD338AF3-284D-C52A-9EE3-75A4FF975EF7}"/>
              </a:ext>
            </a:extLst>
          </p:cNvPr>
          <p:cNvSpPr>
            <a:spLocks noGrp="1"/>
          </p:cNvSpPr>
          <p:nvPr>
            <p:ph idx="1"/>
          </p:nvPr>
        </p:nvSpPr>
        <p:spPr/>
        <p:txBody>
          <a:bodyPr>
            <a:normAutofit/>
          </a:bodyPr>
          <a:lstStyle/>
          <a:p>
            <a:r>
              <a:rPr lang="en-US" sz="2000" dirty="0" smtClean="0"/>
              <a:t>Your </a:t>
            </a:r>
            <a:r>
              <a:rPr lang="en-US" sz="2000" dirty="0"/>
              <a:t>online safety starts with you. Protecting personal info and accounts requires proactive steps. Begin with essentials: strong, unique passwords and two-factor authentication. Be wary of suspicious emails and links – verification is key. Don't overlook social media privacy settings and regular software </a:t>
            </a:r>
            <a:r>
              <a:rPr lang="en-US" sz="2000" dirty="0" smtClean="0"/>
              <a:t>updates.</a:t>
            </a:r>
          </a:p>
          <a:p>
            <a:r>
              <a:rPr lang="en-US" sz="2000" dirty="0"/>
              <a:t>By taking control, you significantly minimize cyber risk. Educate yourself, stay vigilant, and shield your digital life. Empowered individuals equal a safer online community."</a:t>
            </a:r>
          </a:p>
        </p:txBody>
      </p:sp>
    </p:spTree>
    <p:extLst>
      <p:ext uri="{BB962C8B-B14F-4D97-AF65-F5344CB8AC3E}">
        <p14:creationId xmlns:p14="http://schemas.microsoft.com/office/powerpoint/2010/main" val="35049711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EF857-3193-BEFA-E33D-CBDC178C79E0}"/>
              </a:ext>
            </a:extLst>
          </p:cNvPr>
          <p:cNvSpPr>
            <a:spLocks noGrp="1"/>
          </p:cNvSpPr>
          <p:nvPr>
            <p:ph type="title"/>
          </p:nvPr>
        </p:nvSpPr>
        <p:spPr/>
        <p:txBody>
          <a:bodyPr/>
          <a:lstStyle/>
          <a:p>
            <a:r>
              <a:rPr lang="en-US" dirty="0"/>
              <a:t>Regulations and Compliance</a:t>
            </a:r>
          </a:p>
        </p:txBody>
      </p:sp>
      <p:sp>
        <p:nvSpPr>
          <p:cNvPr id="3" name="Content Placeholder 2">
            <a:extLst>
              <a:ext uri="{FF2B5EF4-FFF2-40B4-BE49-F238E27FC236}">
                <a16:creationId xmlns="" xmlns:a16="http://schemas.microsoft.com/office/drawing/2014/main" id="{2C8D18B1-5F09-23C7-1CD0-E609481A1A2E}"/>
              </a:ext>
            </a:extLst>
          </p:cNvPr>
          <p:cNvSpPr>
            <a:spLocks noGrp="1"/>
          </p:cNvSpPr>
          <p:nvPr>
            <p:ph idx="1"/>
          </p:nvPr>
        </p:nvSpPr>
        <p:spPr/>
        <p:txBody>
          <a:bodyPr/>
          <a:lstStyle/>
          <a:p>
            <a:r>
              <a:rPr lang="en-US" dirty="0"/>
              <a:t>Protecting sensitive information is critical. That's why regulations like GDPR and HIPAA outline specific cybersecurity requirements. By complying, organizations avoid legal repercussions and earn the trust of customers and stakeholders</a:t>
            </a:r>
            <a:r>
              <a:rPr lang="en-US" dirty="0" smtClean="0"/>
              <a:t>.</a:t>
            </a:r>
          </a:p>
          <a:p>
            <a:r>
              <a:rPr lang="en-US" dirty="0" smtClean="0"/>
              <a:t>Compliance </a:t>
            </a:r>
            <a:r>
              <a:rPr lang="en-US" dirty="0"/>
              <a:t>is more than a checkbox – it's a promise to prioritize data protection. By embracing these frameworks, businesses demonstrate accountability, integrity, and a customer-centric approach.</a:t>
            </a:r>
          </a:p>
        </p:txBody>
      </p:sp>
    </p:spTree>
    <p:extLst>
      <p:ext uri="{BB962C8B-B14F-4D97-AF65-F5344CB8AC3E}">
        <p14:creationId xmlns:p14="http://schemas.microsoft.com/office/powerpoint/2010/main" val="4228330827"/>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C8F724-E314-3A0C-196C-705FA1CC4060}"/>
              </a:ext>
            </a:extLst>
          </p:cNvPr>
          <p:cNvSpPr>
            <a:spLocks noGrp="1"/>
          </p:cNvSpPr>
          <p:nvPr>
            <p:ph type="title"/>
          </p:nvPr>
        </p:nvSpPr>
        <p:spPr>
          <a:xfrm>
            <a:off x="685801" y="685800"/>
            <a:ext cx="10131425" cy="1456267"/>
          </a:xfrm>
        </p:spPr>
        <p:txBody>
          <a:bodyPr/>
          <a:lstStyle/>
          <a:p>
            <a:r>
              <a:rPr lang="en-US" dirty="0"/>
              <a:t>Cybersecurity for Businesses</a:t>
            </a:r>
          </a:p>
        </p:txBody>
      </p:sp>
      <p:sp>
        <p:nvSpPr>
          <p:cNvPr id="3" name="Content Placeholder 2">
            <a:extLst>
              <a:ext uri="{FF2B5EF4-FFF2-40B4-BE49-F238E27FC236}">
                <a16:creationId xmlns="" xmlns:a16="http://schemas.microsoft.com/office/drawing/2014/main" id="{0875714B-EB28-80B2-5ACA-A4071C4E08FA}"/>
              </a:ext>
            </a:extLst>
          </p:cNvPr>
          <p:cNvSpPr>
            <a:spLocks noGrp="1"/>
          </p:cNvSpPr>
          <p:nvPr>
            <p:ph idx="1"/>
          </p:nvPr>
        </p:nvSpPr>
        <p:spPr/>
        <p:txBody>
          <a:bodyPr/>
          <a:lstStyle/>
          <a:p>
            <a:r>
              <a:rPr lang="en-US" dirty="0"/>
              <a:t>For businesses, cybersecurity is critical to protect sensitive data and maintain customer trust. Implementing strong security measures helps safeguard intellectual property and financial information. Regular security assessments, employee training, and incident response plans are essential components of a comprehensive cybersecurity strategy. A proactive approach can mitigate risks and enhance organizational resilience.</a:t>
            </a:r>
          </a:p>
        </p:txBody>
      </p:sp>
    </p:spTree>
    <p:extLst>
      <p:ext uri="{BB962C8B-B14F-4D97-AF65-F5344CB8AC3E}">
        <p14:creationId xmlns:p14="http://schemas.microsoft.com/office/powerpoint/2010/main" val="31574556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2E6E85-5047-46B7-3689-816628FF12DD}"/>
              </a:ext>
            </a:extLst>
          </p:cNvPr>
          <p:cNvSpPr>
            <a:spLocks noGrp="1"/>
          </p:cNvSpPr>
          <p:nvPr>
            <p:ph type="title"/>
          </p:nvPr>
        </p:nvSpPr>
        <p:spPr/>
        <p:txBody>
          <a:bodyPr/>
          <a:lstStyle/>
          <a:p>
            <a:r>
              <a:rPr lang="en-US" dirty="0"/>
              <a:t>Best Practices for Cybersecurity</a:t>
            </a:r>
          </a:p>
        </p:txBody>
      </p:sp>
      <p:sp>
        <p:nvSpPr>
          <p:cNvPr id="3" name="Content Placeholder 2">
            <a:extLst>
              <a:ext uri="{FF2B5EF4-FFF2-40B4-BE49-F238E27FC236}">
                <a16:creationId xmlns="" xmlns:a16="http://schemas.microsoft.com/office/drawing/2014/main" id="{B7ADB97F-2C05-D3AF-F3FD-9A4171A69AFF}"/>
              </a:ext>
            </a:extLst>
          </p:cNvPr>
          <p:cNvSpPr>
            <a:spLocks noGrp="1"/>
          </p:cNvSpPr>
          <p:nvPr>
            <p:ph idx="1"/>
          </p:nvPr>
        </p:nvSpPr>
        <p:spPr/>
        <p:txBody>
          <a:bodyPr/>
          <a:lstStyle/>
          <a:p>
            <a:r>
              <a:rPr lang="en-US" dirty="0"/>
              <a:t>Adopting best practices is essential for enhancing cybersecurity. These include regular software updates, employee training, using strong passwords, and conducting vulnerability assessments. Implementing multi-layered security measures, such as firewalls and antivirus software, can further protect against cyber threats. A proactive approach to cybersecurity helps create a secure digital environment.</a:t>
            </a:r>
          </a:p>
        </p:txBody>
      </p:sp>
    </p:spTree>
    <p:extLst>
      <p:ext uri="{BB962C8B-B14F-4D97-AF65-F5344CB8AC3E}">
        <p14:creationId xmlns:p14="http://schemas.microsoft.com/office/powerpoint/2010/main" val="188264852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436AF3-A45C-FC6B-C36A-C6FC311F8C84}"/>
              </a:ext>
            </a:extLst>
          </p:cNvPr>
          <p:cNvSpPr>
            <a:spLocks noGrp="1"/>
          </p:cNvSpPr>
          <p:nvPr>
            <p:ph type="title"/>
          </p:nvPr>
        </p:nvSpPr>
        <p:spPr/>
        <p:txBody>
          <a:bodyPr/>
          <a:lstStyle/>
          <a:p>
            <a:r>
              <a:rPr lang="en-US" dirty="0"/>
              <a:t>Future Trends in Cybersecurity</a:t>
            </a:r>
          </a:p>
        </p:txBody>
      </p:sp>
      <p:sp>
        <p:nvSpPr>
          <p:cNvPr id="3" name="Content Placeholder 2">
            <a:extLst>
              <a:ext uri="{FF2B5EF4-FFF2-40B4-BE49-F238E27FC236}">
                <a16:creationId xmlns="" xmlns:a16="http://schemas.microsoft.com/office/drawing/2014/main" id="{E0A88039-C562-789D-9C62-4CF4D305B252}"/>
              </a:ext>
            </a:extLst>
          </p:cNvPr>
          <p:cNvSpPr>
            <a:spLocks noGrp="1"/>
          </p:cNvSpPr>
          <p:nvPr>
            <p:ph idx="1"/>
          </p:nvPr>
        </p:nvSpPr>
        <p:spPr/>
        <p:txBody>
          <a:bodyPr/>
          <a:lstStyle/>
          <a:p>
            <a:r>
              <a:rPr lang="en-US" dirty="0"/>
              <a:t>The future of cybersecurity is shaped by evolving technologies and emerging threats. Trends such as Artificial Intelligence (AI) in threat detection, increased use of cloud security, and the growing importance of zero-trust architectures are on the rise. Staying informed about these trends is crucial for organizations and individuals to adapt their cybersecurity strategies effectively.</a:t>
            </a:r>
          </a:p>
        </p:txBody>
      </p:sp>
    </p:spTree>
    <p:extLst>
      <p:ext uri="{BB962C8B-B14F-4D97-AF65-F5344CB8AC3E}">
        <p14:creationId xmlns:p14="http://schemas.microsoft.com/office/powerpoint/2010/main" val="1277990260"/>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20965B29FF2C418F28D2D9B84ACDEE" ma:contentTypeVersion="11" ma:contentTypeDescription="Create a new document." ma:contentTypeScope="" ma:versionID="34b6da94c4be3af2c20b93a0aac91cec">
  <xsd:schema xmlns:xsd="http://www.w3.org/2001/XMLSchema" xmlns:xs="http://www.w3.org/2001/XMLSchema" xmlns:p="http://schemas.microsoft.com/office/2006/metadata/properties" xmlns:ns3="2822610e-0168-46ff-92b7-8fdd2acb8391" targetNamespace="http://schemas.microsoft.com/office/2006/metadata/properties" ma:root="true" ma:fieldsID="c2c512ac45f3b98a291aac0a5390a82c" ns3:_="">
    <xsd:import namespace="2822610e-0168-46ff-92b7-8fdd2acb839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22610e-0168-46ff-92b7-8fdd2acb839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822610e-0168-46ff-92b7-8fdd2acb839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263B44-7EC6-4A8E-A9FA-3F0E3F511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22610e-0168-46ff-92b7-8fdd2acb83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60E8C-5ECB-49C7-8767-A096EAC5A95D}">
  <ds:schemaRefs>
    <ds:schemaRef ds:uri="http://purl.org/dc/terms/"/>
    <ds:schemaRef ds:uri="http://schemas.openxmlformats.org/package/2006/metadata/core-properties"/>
    <ds:schemaRef ds:uri="http://purl.org/dc/elements/1.1/"/>
    <ds:schemaRef ds:uri="http://schemas.microsoft.com/office/2006/documentManagement/types"/>
    <ds:schemaRef ds:uri="http://purl.org/dc/dcmitype/"/>
    <ds:schemaRef ds:uri="2822610e-0168-46ff-92b7-8fdd2acb839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C9C81476-2F8C-4B6B-9112-A28647A71D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174</TotalTime>
  <Words>742</Words>
  <Application>Microsoft Office PowerPoint</Application>
  <PresentationFormat>Widescreen</PresentationFormat>
  <Paragraphs>40</Paragraphs>
  <Slides>11</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Bahnschrift Light SemiCondensed</vt:lpstr>
      <vt:lpstr>Calibri</vt:lpstr>
      <vt:lpstr>Calibri Light</vt:lpstr>
      <vt:lpstr>Wingdings</vt:lpstr>
      <vt:lpstr>Celestial</vt:lpstr>
      <vt:lpstr>IMPORTANCE OF CYBER-SECURITY(24k-0737)</vt:lpstr>
      <vt:lpstr>Introduction to Cybersecurity</vt:lpstr>
      <vt:lpstr>Types of Cyber Threats</vt:lpstr>
      <vt:lpstr>Impact of Cyber Attacks</vt:lpstr>
      <vt:lpstr>Cybersecurity for Individuals</vt:lpstr>
      <vt:lpstr>Regulations and Compliance</vt:lpstr>
      <vt:lpstr>Cybersecurity for Businesses</vt:lpstr>
      <vt:lpstr>Best Practices for Cybersecurity</vt:lpstr>
      <vt:lpstr>Future Trends in Cybersecurity</vt:lpstr>
      <vt:lpstr>Conclusion</vt:lpstr>
      <vt:lpstr>Short clip on CYBER-SECURITY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CYBER-SECURITY</dc:title>
  <dc:creator>Yash Raj</dc:creator>
  <cp:lastModifiedBy>Microsoft account</cp:lastModifiedBy>
  <cp:revision>11</cp:revision>
  <dcterms:created xsi:type="dcterms:W3CDTF">2024-09-25T17:17:25Z</dcterms:created>
  <dcterms:modified xsi:type="dcterms:W3CDTF">2024-10-14T20:50:38Z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0x0101007220965B29FF2C418F28D2D9B84ACDEE</vt:lpwstr>
  </property>
</Properties>
</file>