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5" r:id="rId8"/>
    <p:sldId id="277" r:id="rId9"/>
    <p:sldId id="279" r:id="rId10"/>
    <p:sldId id="266" r:id="rId11"/>
    <p:sldId id="278" r:id="rId12"/>
    <p:sldId id="267" r:id="rId13"/>
    <p:sldId id="273" r:id="rId14"/>
    <p:sldId id="275" r:id="rId15"/>
    <p:sldId id="276"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92" d="100"/>
          <a:sy n="92" d="100"/>
        </p:scale>
        <p:origin x="121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11347" y="886790"/>
            <a:ext cx="2321305" cy="574675"/>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29558" y="499694"/>
            <a:ext cx="2484882" cy="636905"/>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3196" y="1519793"/>
            <a:ext cx="8077606" cy="17760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a:xfrm>
            <a:off x="8404606" y="6474967"/>
            <a:ext cx="22860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4884" y="273761"/>
            <a:ext cx="6994525" cy="997585"/>
          </a:xfrm>
          <a:prstGeom prst="rect">
            <a:avLst/>
          </a:prstGeom>
        </p:spPr>
        <p:txBody>
          <a:bodyPr vert="horz" wrap="square" lIns="0" tIns="26670" rIns="0" bIns="0" rtlCol="0">
            <a:spAutoFit/>
          </a:bodyPr>
          <a:lstStyle/>
          <a:p>
            <a:pPr marL="2939415" marR="5080" indent="-2927350">
              <a:lnSpc>
                <a:spcPts val="3820"/>
              </a:lnSpc>
              <a:spcBef>
                <a:spcPts val="210"/>
              </a:spcBef>
            </a:pPr>
            <a:r>
              <a:rPr sz="3200" spc="-5" dirty="0">
                <a:solidFill>
                  <a:srgbClr val="375F92"/>
                </a:solidFill>
              </a:rPr>
              <a:t>P K TECHNICAL CAMPUS </a:t>
            </a:r>
            <a:r>
              <a:rPr sz="3200" spc="-10" dirty="0">
                <a:solidFill>
                  <a:srgbClr val="375F92"/>
                </a:solidFill>
              </a:rPr>
              <a:t>CHAKAN</a:t>
            </a:r>
            <a:r>
              <a:rPr lang="en-IN" sz="3200" spc="-10" dirty="0">
                <a:solidFill>
                  <a:srgbClr val="375F92"/>
                </a:solidFill>
              </a:rPr>
              <a:t> </a:t>
            </a:r>
            <a:r>
              <a:rPr lang="en-IN" sz="3200" spc="-785" dirty="0">
                <a:solidFill>
                  <a:srgbClr val="375F92"/>
                </a:solidFill>
              </a:rPr>
              <a:t> </a:t>
            </a:r>
            <a:r>
              <a:rPr sz="3200" spc="-10" dirty="0">
                <a:solidFill>
                  <a:srgbClr val="375F92"/>
                </a:solidFill>
              </a:rPr>
              <a:t>PUNE</a:t>
            </a:r>
            <a:endParaRPr sz="3200" dirty="0"/>
          </a:p>
        </p:txBody>
      </p:sp>
      <p:sp>
        <p:nvSpPr>
          <p:cNvPr id="3" name="object 3"/>
          <p:cNvSpPr txBox="1"/>
          <p:nvPr/>
        </p:nvSpPr>
        <p:spPr>
          <a:xfrm>
            <a:off x="731316" y="1877644"/>
            <a:ext cx="7900034" cy="454025"/>
          </a:xfrm>
          <a:prstGeom prst="rect">
            <a:avLst/>
          </a:prstGeom>
        </p:spPr>
        <p:txBody>
          <a:bodyPr vert="horz" wrap="square" lIns="0" tIns="13970" rIns="0" bIns="0" rtlCol="0">
            <a:spAutoFit/>
          </a:bodyPr>
          <a:lstStyle/>
          <a:p>
            <a:pPr marL="12700" algn="ctr">
              <a:lnSpc>
                <a:spcPct val="100000"/>
              </a:lnSpc>
              <a:spcBef>
                <a:spcPts val="110"/>
              </a:spcBef>
            </a:pPr>
            <a:r>
              <a:rPr sz="2800" b="1" spc="-10" dirty="0">
                <a:solidFill>
                  <a:srgbClr val="375F92"/>
                </a:solidFill>
                <a:latin typeface="Times New Roman"/>
                <a:cs typeface="Times New Roman"/>
              </a:rPr>
              <a:t>DEPARTMENT</a:t>
            </a:r>
            <a:r>
              <a:rPr sz="2800" b="1" spc="-85" dirty="0">
                <a:solidFill>
                  <a:srgbClr val="375F92"/>
                </a:solidFill>
                <a:latin typeface="Times New Roman"/>
                <a:cs typeface="Times New Roman"/>
              </a:rPr>
              <a:t> </a:t>
            </a:r>
            <a:r>
              <a:rPr sz="2800" b="1" dirty="0">
                <a:solidFill>
                  <a:srgbClr val="375F92"/>
                </a:solidFill>
                <a:latin typeface="Times New Roman"/>
                <a:cs typeface="Times New Roman"/>
              </a:rPr>
              <a:t>OF</a:t>
            </a:r>
            <a:r>
              <a:rPr sz="2800" b="1" spc="-200" dirty="0">
                <a:solidFill>
                  <a:srgbClr val="375F92"/>
                </a:solidFill>
                <a:latin typeface="Times New Roman"/>
                <a:cs typeface="Times New Roman"/>
              </a:rPr>
              <a:t> </a:t>
            </a:r>
            <a:r>
              <a:rPr sz="2800" b="1" spc="-5" dirty="0">
                <a:solidFill>
                  <a:srgbClr val="375F92"/>
                </a:solidFill>
                <a:latin typeface="Times New Roman"/>
                <a:cs typeface="Times New Roman"/>
              </a:rPr>
              <a:t>COMPUTER</a:t>
            </a:r>
            <a:r>
              <a:rPr sz="2800" b="1" spc="-75" dirty="0">
                <a:solidFill>
                  <a:srgbClr val="375F92"/>
                </a:solidFill>
                <a:latin typeface="Times New Roman"/>
                <a:cs typeface="Times New Roman"/>
              </a:rPr>
              <a:t> </a:t>
            </a:r>
            <a:r>
              <a:rPr sz="2800" b="1" spc="-10" dirty="0">
                <a:solidFill>
                  <a:srgbClr val="375F92"/>
                </a:solidFill>
                <a:latin typeface="Times New Roman"/>
                <a:cs typeface="Times New Roman"/>
              </a:rPr>
              <a:t>ENGINEERING</a:t>
            </a:r>
            <a:endParaRPr sz="28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
        <p:nvSpPr>
          <p:cNvPr id="4" name="object 4"/>
          <p:cNvSpPr txBox="1"/>
          <p:nvPr/>
        </p:nvSpPr>
        <p:spPr>
          <a:xfrm>
            <a:off x="1920367" y="3383010"/>
            <a:ext cx="5336540" cy="2172335"/>
          </a:xfrm>
          <a:prstGeom prst="rect">
            <a:avLst/>
          </a:prstGeom>
        </p:spPr>
        <p:txBody>
          <a:bodyPr vert="horz" wrap="square" lIns="0" tIns="5080" rIns="0" bIns="0" rtlCol="0">
            <a:spAutoFit/>
          </a:bodyPr>
          <a:lstStyle/>
          <a:p>
            <a:pPr marL="12700" marR="5080" indent="53340" algn="ctr">
              <a:lnSpc>
                <a:spcPct val="111000"/>
              </a:lnSpc>
              <a:spcBef>
                <a:spcPts val="40"/>
              </a:spcBef>
            </a:pPr>
            <a:r>
              <a:rPr sz="3200" b="1" dirty="0">
                <a:solidFill>
                  <a:srgbClr val="375F92"/>
                </a:solidFill>
                <a:latin typeface="Times New Roman"/>
                <a:cs typeface="Times New Roman"/>
              </a:rPr>
              <a:t>B</a:t>
            </a:r>
            <a:r>
              <a:rPr sz="3200" b="1" spc="-5" dirty="0">
                <a:solidFill>
                  <a:srgbClr val="375F92"/>
                </a:solidFill>
                <a:latin typeface="Times New Roman"/>
                <a:cs typeface="Times New Roman"/>
              </a:rPr>
              <a:t>E</a:t>
            </a:r>
            <a:r>
              <a:rPr sz="3200" b="1" spc="-125" dirty="0">
                <a:solidFill>
                  <a:srgbClr val="375F92"/>
                </a:solidFill>
                <a:latin typeface="Times New Roman"/>
                <a:cs typeface="Times New Roman"/>
              </a:rPr>
              <a:t> </a:t>
            </a:r>
            <a:r>
              <a:rPr sz="3200" b="1" spc="-5" dirty="0">
                <a:solidFill>
                  <a:srgbClr val="375F92"/>
                </a:solidFill>
                <a:latin typeface="Times New Roman"/>
                <a:cs typeface="Times New Roman"/>
              </a:rPr>
              <a:t>Co</a:t>
            </a:r>
            <a:r>
              <a:rPr sz="3200" b="1" spc="-45" dirty="0">
                <a:solidFill>
                  <a:srgbClr val="375F92"/>
                </a:solidFill>
                <a:latin typeface="Times New Roman"/>
                <a:cs typeface="Times New Roman"/>
              </a:rPr>
              <a:t>m</a:t>
            </a:r>
            <a:r>
              <a:rPr sz="3200" b="1" spc="-5" dirty="0">
                <a:solidFill>
                  <a:srgbClr val="375F92"/>
                </a:solidFill>
                <a:latin typeface="Times New Roman"/>
                <a:cs typeface="Times New Roman"/>
              </a:rPr>
              <a:t>put</a:t>
            </a:r>
            <a:r>
              <a:rPr sz="3200" b="1" spc="-15" dirty="0">
                <a:solidFill>
                  <a:srgbClr val="375F92"/>
                </a:solidFill>
                <a:latin typeface="Times New Roman"/>
                <a:cs typeface="Times New Roman"/>
              </a:rPr>
              <a:t>e</a:t>
            </a:r>
            <a:r>
              <a:rPr sz="3200" b="1" spc="-5" dirty="0">
                <a:solidFill>
                  <a:srgbClr val="375F92"/>
                </a:solidFill>
                <a:latin typeface="Times New Roman"/>
                <a:cs typeface="Times New Roman"/>
              </a:rPr>
              <a:t>r</a:t>
            </a:r>
            <a:r>
              <a:rPr sz="3200" b="1" spc="-200" dirty="0">
                <a:solidFill>
                  <a:srgbClr val="375F92"/>
                </a:solidFill>
                <a:latin typeface="Times New Roman"/>
                <a:cs typeface="Times New Roman"/>
              </a:rPr>
              <a:t> </a:t>
            </a:r>
            <a:r>
              <a:rPr sz="3200" b="1" spc="-5" dirty="0">
                <a:solidFill>
                  <a:srgbClr val="375F92"/>
                </a:solidFill>
                <a:latin typeface="Times New Roman"/>
                <a:cs typeface="Times New Roman"/>
              </a:rPr>
              <a:t>E</a:t>
            </a:r>
            <a:r>
              <a:rPr sz="3200" b="1" spc="20" dirty="0">
                <a:solidFill>
                  <a:srgbClr val="375F92"/>
                </a:solidFill>
                <a:latin typeface="Times New Roman"/>
                <a:cs typeface="Times New Roman"/>
              </a:rPr>
              <a:t>n</a:t>
            </a:r>
            <a:r>
              <a:rPr sz="3200" b="1" dirty="0">
                <a:solidFill>
                  <a:srgbClr val="375F92"/>
                </a:solidFill>
                <a:latin typeface="Times New Roman"/>
                <a:cs typeface="Times New Roman"/>
              </a:rPr>
              <a:t>g</a:t>
            </a:r>
            <a:r>
              <a:rPr sz="3200" b="1" spc="-5" dirty="0">
                <a:solidFill>
                  <a:srgbClr val="375F92"/>
                </a:solidFill>
                <a:latin typeface="Times New Roman"/>
                <a:cs typeface="Times New Roman"/>
              </a:rPr>
              <a:t>ineering  </a:t>
            </a:r>
            <a:r>
              <a:rPr sz="3200" spc="-5" dirty="0">
                <a:solidFill>
                  <a:srgbClr val="001F5F"/>
                </a:solidFill>
                <a:latin typeface="Times New Roman"/>
                <a:cs typeface="Times New Roman"/>
              </a:rPr>
              <a:t>Dissertation</a:t>
            </a:r>
            <a:r>
              <a:rPr sz="3200" spc="-20" dirty="0">
                <a:solidFill>
                  <a:srgbClr val="001F5F"/>
                </a:solidFill>
                <a:latin typeface="Times New Roman"/>
                <a:cs typeface="Times New Roman"/>
              </a:rPr>
              <a:t> </a:t>
            </a:r>
            <a:r>
              <a:rPr sz="3200" spc="-5" dirty="0">
                <a:solidFill>
                  <a:srgbClr val="001F5F"/>
                </a:solidFill>
                <a:latin typeface="Times New Roman"/>
                <a:cs typeface="Times New Roman"/>
              </a:rPr>
              <a:t>Stage</a:t>
            </a:r>
            <a:r>
              <a:rPr sz="3200" spc="15" dirty="0">
                <a:solidFill>
                  <a:srgbClr val="001F5F"/>
                </a:solidFill>
                <a:latin typeface="Times New Roman"/>
                <a:cs typeface="Times New Roman"/>
              </a:rPr>
              <a:t> </a:t>
            </a:r>
            <a:r>
              <a:rPr sz="3200" spc="-5" dirty="0">
                <a:solidFill>
                  <a:srgbClr val="001F5F"/>
                </a:solidFill>
                <a:latin typeface="Times New Roman"/>
                <a:cs typeface="Times New Roman"/>
              </a:rPr>
              <a:t>I Presentation </a:t>
            </a:r>
            <a:r>
              <a:rPr sz="3200" spc="-785" dirty="0">
                <a:solidFill>
                  <a:srgbClr val="001F5F"/>
                </a:solidFill>
                <a:latin typeface="Times New Roman"/>
                <a:cs typeface="Times New Roman"/>
              </a:rPr>
              <a:t> </a:t>
            </a:r>
            <a:r>
              <a:rPr sz="3200" b="1" spc="-5" dirty="0">
                <a:solidFill>
                  <a:srgbClr val="375F92"/>
                </a:solidFill>
                <a:latin typeface="Times New Roman"/>
                <a:cs typeface="Times New Roman"/>
              </a:rPr>
              <a:t>[2022-2023]</a:t>
            </a:r>
            <a:endParaRPr sz="3200" dirty="0">
              <a:latin typeface="Times New Roman"/>
              <a:cs typeface="Times New Roman"/>
            </a:endParaRPr>
          </a:p>
          <a:p>
            <a:pPr marR="26670" algn="ctr">
              <a:lnSpc>
                <a:spcPct val="100000"/>
              </a:lnSpc>
              <a:spcBef>
                <a:spcPts val="335"/>
              </a:spcBef>
            </a:pPr>
            <a:r>
              <a:rPr sz="3200" spc="-5" dirty="0">
                <a:solidFill>
                  <a:srgbClr val="001F5F"/>
                </a:solidFill>
                <a:latin typeface="Times New Roman"/>
                <a:cs typeface="Times New Roman"/>
              </a:rPr>
              <a:t>Semester</a:t>
            </a:r>
            <a:r>
              <a:rPr sz="3200" spc="-65" dirty="0">
                <a:solidFill>
                  <a:srgbClr val="001F5F"/>
                </a:solidFill>
                <a:latin typeface="Times New Roman"/>
                <a:cs typeface="Times New Roman"/>
              </a:rPr>
              <a:t> </a:t>
            </a:r>
            <a:r>
              <a:rPr sz="3200" spc="-5" dirty="0">
                <a:solidFill>
                  <a:srgbClr val="001F5F"/>
                </a:solidFill>
                <a:latin typeface="Times New Roman"/>
                <a:cs typeface="Times New Roman"/>
              </a:rPr>
              <a:t>I</a:t>
            </a:r>
            <a:endParaRPr sz="3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2" name="object 2"/>
          <p:cNvSpPr txBox="1"/>
          <p:nvPr/>
        </p:nvSpPr>
        <p:spPr>
          <a:xfrm>
            <a:off x="2889885" y="725246"/>
            <a:ext cx="3362960"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a:cs typeface="Times New Roman"/>
              </a:rPr>
              <a:t>Proposed</a:t>
            </a:r>
            <a:r>
              <a:rPr sz="3600" b="1" spc="-114" dirty="0">
                <a:latin typeface="Times New Roman"/>
                <a:cs typeface="Times New Roman"/>
              </a:rPr>
              <a:t> </a:t>
            </a:r>
            <a:r>
              <a:rPr sz="3600" b="1" spc="-5" dirty="0">
                <a:latin typeface="Times New Roman"/>
                <a:cs typeface="Times New Roman"/>
              </a:rPr>
              <a:t>System</a:t>
            </a:r>
            <a:endParaRPr sz="3600">
              <a:latin typeface="Times New Roman"/>
              <a:cs typeface="Times New Roman"/>
            </a:endParaRPr>
          </a:p>
        </p:txBody>
      </p:sp>
      <p:sp>
        <p:nvSpPr>
          <p:cNvPr id="3" name="object 3"/>
          <p:cNvSpPr txBox="1"/>
          <p:nvPr/>
        </p:nvSpPr>
        <p:spPr>
          <a:xfrm>
            <a:off x="571500" y="1637745"/>
            <a:ext cx="7947406" cy="4837222"/>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Proposed system of Smart attendance system using ESP8266. The architecture is centered on mini computer which act as a main controller of the system. </a:t>
            </a:r>
          </a:p>
          <a:p>
            <a:pPr marL="298450" indent="-285750">
              <a:lnSpc>
                <a:spcPct val="100000"/>
              </a:lnSpc>
              <a:spcBef>
                <a:spcPts val="100"/>
              </a:spcBef>
              <a:buFont typeface="Arial" panose="020B0604020202020204" pitchFamily="34" charset="0"/>
              <a:buChar char="•"/>
            </a:pPr>
            <a:endParaRPr lang="en-US" dirty="0">
              <a:solidFill>
                <a:srgbClr val="000000"/>
              </a:solidFill>
              <a:latin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Initially an ESP8266 module is provided to each student, it act like a smart card which is already connected to the Wi-Fi router and it is provided with an unique IP address. </a:t>
            </a:r>
          </a:p>
          <a:p>
            <a:pPr marL="298450" indent="-285750">
              <a:lnSpc>
                <a:spcPct val="100000"/>
              </a:lnSpc>
              <a:spcBef>
                <a:spcPts val="100"/>
              </a:spcBef>
              <a:buFont typeface="Arial" panose="020B0604020202020204" pitchFamily="34" charset="0"/>
              <a:buChar char="•"/>
            </a:pPr>
            <a:endParaRPr lang="en-US" dirty="0">
              <a:solidFill>
                <a:srgbClr val="000000"/>
              </a:solidFill>
              <a:latin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It will initialize a connection and transfer the information by </a:t>
            </a:r>
            <a:r>
              <a:rPr lang="en-US" sz="1800" b="0" i="0" u="none" strike="noStrike" baseline="0" dirty="0" err="1">
                <a:solidFill>
                  <a:srgbClr val="000000"/>
                </a:solidFill>
                <a:latin typeface="Times New Roman" panose="02020603050405020304" pitchFamily="18" charset="0"/>
              </a:rPr>
              <a:t>wifi</a:t>
            </a:r>
            <a:r>
              <a:rPr lang="en-US" sz="1800" b="0" i="0" u="none" strike="noStrike" baseline="0" dirty="0">
                <a:solidFill>
                  <a:srgbClr val="000000"/>
                </a:solidFill>
                <a:latin typeface="Times New Roman" panose="02020603050405020304" pitchFamily="18" charset="0"/>
              </a:rPr>
              <a:t> module </a:t>
            </a:r>
            <a:r>
              <a:rPr lang="en-US" sz="1800" b="0" i="0" u="none" strike="noStrike" baseline="0" dirty="0" err="1">
                <a:solidFill>
                  <a:srgbClr val="000000"/>
                </a:solidFill>
                <a:latin typeface="Times New Roman" panose="02020603050405020304" pitchFamily="18" charset="0"/>
              </a:rPr>
              <a:t>module</a:t>
            </a:r>
            <a:r>
              <a:rPr lang="en-US" sz="1800" b="0" i="0" u="none" strike="noStrike" baseline="0" dirty="0">
                <a:solidFill>
                  <a:srgbClr val="000000"/>
                </a:solidFill>
                <a:latin typeface="Times New Roman" panose="02020603050405020304" pitchFamily="18" charset="0"/>
              </a:rPr>
              <a:t> as the host computer and the ESP8266 module. </a:t>
            </a:r>
          </a:p>
          <a:p>
            <a:pPr marL="298450" indent="-285750">
              <a:lnSpc>
                <a:spcPct val="100000"/>
              </a:lnSpc>
              <a:spcBef>
                <a:spcPts val="100"/>
              </a:spcBef>
              <a:buFont typeface="Arial" panose="020B0604020202020204" pitchFamily="34" charset="0"/>
              <a:buChar char="•"/>
            </a:pPr>
            <a:endParaRPr lang="en-US" dirty="0">
              <a:solidFill>
                <a:srgbClr val="000000"/>
              </a:solidFill>
              <a:latin typeface="Times New Roman" panose="02020603050405020304" pitchFamily="18" charset="0"/>
              <a:cs typeface="Times New Roman"/>
            </a:endParaRPr>
          </a:p>
          <a:p>
            <a:pPr marL="298450" indent="-285750">
              <a:lnSpc>
                <a:spcPct val="100000"/>
              </a:lnSpc>
              <a:spcBef>
                <a:spcPts val="100"/>
              </a:spcBef>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In this process, required information of Student name, Student unique IP address, Student Register number are recorded in the local host of the main server. </a:t>
            </a:r>
          </a:p>
          <a:p>
            <a:pPr marL="298450" indent="-285750">
              <a:lnSpc>
                <a:spcPct val="100000"/>
              </a:lnSpc>
              <a:spcBef>
                <a:spcPts val="100"/>
              </a:spcBef>
              <a:buFont typeface="Arial" panose="020B0604020202020204" pitchFamily="34" charset="0"/>
              <a:buChar char="•"/>
            </a:pPr>
            <a:endParaRPr lang="en-US" dirty="0">
              <a:solidFill>
                <a:srgbClr val="000000"/>
              </a:solidFill>
              <a:latin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same information is feed into the ESP8266 module for smart attendance system. These information will be used to identify student and delivered to local host server for validating the attendance. </a:t>
            </a:r>
            <a:endParaRPr lang="en-US" dirty="0">
              <a:solidFill>
                <a:srgbClr val="000000"/>
              </a:solidFill>
              <a:latin typeface="Times New Roman" panose="02020603050405020304" pitchFamily="18" charset="0"/>
              <a:cs typeface="Times New Roman"/>
            </a:endParaRPr>
          </a:p>
          <a:p>
            <a:pPr marL="298450" indent="-285750">
              <a:lnSpc>
                <a:spcPct val="100000"/>
              </a:lnSpc>
              <a:spcBef>
                <a:spcPts val="100"/>
              </a:spcBef>
              <a:buFont typeface="Arial" panose="020B0604020202020204" pitchFamily="34" charset="0"/>
              <a:buChar char="•"/>
            </a:pPr>
            <a:endParaRPr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4FA72-83DB-CCFB-8C26-C2AABA6AAD12}"/>
              </a:ext>
            </a:extLst>
          </p:cNvPr>
          <p:cNvPicPr>
            <a:picLocks noChangeAspect="1"/>
          </p:cNvPicPr>
          <p:nvPr/>
        </p:nvPicPr>
        <p:blipFill>
          <a:blip r:embed="rId2"/>
          <a:stretch>
            <a:fillRect/>
          </a:stretch>
        </p:blipFill>
        <p:spPr>
          <a:xfrm>
            <a:off x="2743200" y="609600"/>
            <a:ext cx="4495800" cy="5105400"/>
          </a:xfrm>
          <a:prstGeom prst="rect">
            <a:avLst/>
          </a:prstGeom>
        </p:spPr>
      </p:pic>
      <p:sp>
        <p:nvSpPr>
          <p:cNvPr id="4" name="TextBox 3">
            <a:extLst>
              <a:ext uri="{FF2B5EF4-FFF2-40B4-BE49-F238E27FC236}">
                <a16:creationId xmlns:a16="http://schemas.microsoft.com/office/drawing/2014/main" id="{35B1BD40-2EFB-D198-BC20-F02F32806112}"/>
              </a:ext>
            </a:extLst>
          </p:cNvPr>
          <p:cNvSpPr txBox="1"/>
          <p:nvPr/>
        </p:nvSpPr>
        <p:spPr>
          <a:xfrm>
            <a:off x="2324100" y="6050281"/>
            <a:ext cx="50673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7. Flow chart for Smart Attendance System</a:t>
            </a:r>
          </a:p>
        </p:txBody>
      </p:sp>
    </p:spTree>
    <p:extLst>
      <p:ext uri="{BB962C8B-B14F-4D97-AF65-F5344CB8AC3E}">
        <p14:creationId xmlns:p14="http://schemas.microsoft.com/office/powerpoint/2010/main" val="275718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2" name="object 2"/>
          <p:cNvSpPr txBox="1">
            <a:spLocks noGrp="1"/>
          </p:cNvSpPr>
          <p:nvPr>
            <p:ph type="title"/>
          </p:nvPr>
        </p:nvSpPr>
        <p:spPr>
          <a:xfrm>
            <a:off x="1828926" y="466166"/>
            <a:ext cx="5482590" cy="695325"/>
          </a:xfrm>
          <a:prstGeom prst="rect">
            <a:avLst/>
          </a:prstGeom>
        </p:spPr>
        <p:txBody>
          <a:bodyPr vert="horz" wrap="square" lIns="0" tIns="12065" rIns="0" bIns="0" rtlCol="0">
            <a:spAutoFit/>
          </a:bodyPr>
          <a:lstStyle/>
          <a:p>
            <a:pPr marL="12700">
              <a:lnSpc>
                <a:spcPct val="100000"/>
              </a:lnSpc>
              <a:spcBef>
                <a:spcPts val="95"/>
              </a:spcBef>
            </a:pPr>
            <a:r>
              <a:rPr sz="4400" spc="-5" dirty="0"/>
              <a:t>Working</a:t>
            </a:r>
            <a:r>
              <a:rPr sz="4400" spc="-65" dirty="0"/>
              <a:t> </a:t>
            </a:r>
            <a:r>
              <a:rPr sz="4400" dirty="0"/>
              <a:t>of</a:t>
            </a:r>
            <a:r>
              <a:rPr sz="4400" spc="-60" dirty="0"/>
              <a:t> </a:t>
            </a:r>
            <a:r>
              <a:rPr sz="4400" spc="-15" dirty="0"/>
              <a:t>the</a:t>
            </a:r>
            <a:r>
              <a:rPr sz="4400" spc="-60" dirty="0"/>
              <a:t> </a:t>
            </a:r>
            <a:r>
              <a:rPr sz="4400" spc="-5" dirty="0"/>
              <a:t>System</a:t>
            </a:r>
            <a:endParaRPr sz="4400"/>
          </a:p>
        </p:txBody>
      </p:sp>
      <p:pic>
        <p:nvPicPr>
          <p:cNvPr id="5" name="Picture 4">
            <a:extLst>
              <a:ext uri="{FF2B5EF4-FFF2-40B4-BE49-F238E27FC236}">
                <a16:creationId xmlns:a16="http://schemas.microsoft.com/office/drawing/2014/main" id="{D3491B5E-CBA8-BF14-598F-7DA2BC57D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133600"/>
            <a:ext cx="5585944" cy="40465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2" name="object 2"/>
          <p:cNvSpPr txBox="1"/>
          <p:nvPr/>
        </p:nvSpPr>
        <p:spPr>
          <a:xfrm>
            <a:off x="3219450" y="661238"/>
            <a:ext cx="2862580"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a:cs typeface="Times New Roman"/>
              </a:rPr>
              <a:t>System</a:t>
            </a:r>
            <a:r>
              <a:rPr sz="3600" b="1" spc="-75" dirty="0">
                <a:latin typeface="Times New Roman"/>
                <a:cs typeface="Times New Roman"/>
              </a:rPr>
              <a:t> </a:t>
            </a:r>
            <a:r>
              <a:rPr sz="3600" b="1" dirty="0">
                <a:latin typeface="Times New Roman"/>
                <a:cs typeface="Times New Roman"/>
              </a:rPr>
              <a:t>Design</a:t>
            </a:r>
            <a:endParaRPr sz="3600">
              <a:latin typeface="Times New Roman"/>
              <a:cs typeface="Times New Roman"/>
            </a:endParaRPr>
          </a:p>
        </p:txBody>
      </p:sp>
      <p:pic>
        <p:nvPicPr>
          <p:cNvPr id="5" name="Picture 4">
            <a:extLst>
              <a:ext uri="{FF2B5EF4-FFF2-40B4-BE49-F238E27FC236}">
                <a16:creationId xmlns:a16="http://schemas.microsoft.com/office/drawing/2014/main" id="{C01000E1-BF18-5371-2AA3-8024EAE3B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1"/>
            <a:ext cx="7490206" cy="48389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2" name="object 2"/>
          <p:cNvSpPr txBox="1">
            <a:spLocks noGrp="1"/>
          </p:cNvSpPr>
          <p:nvPr>
            <p:ph type="ctrTitle"/>
          </p:nvPr>
        </p:nvSpPr>
        <p:spPr>
          <a:prstGeom prst="rect">
            <a:avLst/>
          </a:prstGeom>
        </p:spPr>
        <p:txBody>
          <a:bodyPr vert="horz" wrap="square" lIns="0" tIns="12700" rIns="0" bIns="0" rtlCol="0">
            <a:spAutoFit/>
          </a:bodyPr>
          <a:lstStyle/>
          <a:p>
            <a:pPr marL="173990">
              <a:lnSpc>
                <a:spcPct val="100000"/>
              </a:lnSpc>
              <a:spcBef>
                <a:spcPts val="100"/>
              </a:spcBef>
            </a:pPr>
            <a:r>
              <a:rPr dirty="0"/>
              <a:t>Refe</a:t>
            </a:r>
            <a:r>
              <a:rPr spc="10" dirty="0"/>
              <a:t>r</a:t>
            </a:r>
            <a:r>
              <a:rPr dirty="0"/>
              <a:t>e</a:t>
            </a:r>
            <a:r>
              <a:rPr spc="-25" dirty="0"/>
              <a:t>n</a:t>
            </a:r>
            <a:r>
              <a:rPr dirty="0"/>
              <a:t>c</a:t>
            </a:r>
            <a:r>
              <a:rPr spc="10" dirty="0"/>
              <a:t>e</a:t>
            </a:r>
            <a:r>
              <a:rPr dirty="0"/>
              <a:t>s</a:t>
            </a:r>
          </a:p>
        </p:txBody>
      </p:sp>
      <p:sp>
        <p:nvSpPr>
          <p:cNvPr id="3" name="object 3"/>
          <p:cNvSpPr txBox="1"/>
          <p:nvPr/>
        </p:nvSpPr>
        <p:spPr>
          <a:xfrm>
            <a:off x="536244" y="1767916"/>
            <a:ext cx="7868362" cy="3967112"/>
          </a:xfrm>
          <a:prstGeom prst="rect">
            <a:avLst/>
          </a:prstGeom>
        </p:spPr>
        <p:txBody>
          <a:bodyPr vert="horz" wrap="square" lIns="0" tIns="12065" rIns="0" bIns="0" rtlCol="0">
            <a:spAutoFit/>
          </a:bodyPr>
          <a:lstStyle/>
          <a:p>
            <a:pPr marL="12700">
              <a:lnSpc>
                <a:spcPct val="100000"/>
              </a:lnSpc>
              <a:spcBef>
                <a:spcPts val="95"/>
              </a:spcBef>
            </a:pPr>
            <a:r>
              <a:rPr lang="en-IN" sz="1800" b="0" i="0" u="none" strike="noStrike" baseline="0" dirty="0">
                <a:solidFill>
                  <a:srgbClr val="000000"/>
                </a:solidFill>
                <a:latin typeface="Times New Roman" panose="02020603050405020304" pitchFamily="18" charset="0"/>
              </a:rPr>
              <a:t>[1] BABAK MALEKI SHOJA AND NASSEH TABRIZI, “Customer Reviews Analysis With Deep Neural Networks for E-Commerce Recommender Systems," IEEE, Digital Object Identifier 2019.</a:t>
            </a:r>
          </a:p>
          <a:p>
            <a:pPr marL="12700">
              <a:lnSpc>
                <a:spcPct val="100000"/>
              </a:lnSpc>
              <a:spcBef>
                <a:spcPts val="95"/>
              </a:spcBef>
            </a:pPr>
            <a:endParaRPr lang="en-IN" dirty="0">
              <a:solidFill>
                <a:srgbClr val="000000"/>
              </a:solidFill>
              <a:latin typeface="Times New Roman" panose="02020603050405020304" pitchFamily="18" charset="0"/>
            </a:endParaRPr>
          </a:p>
          <a:p>
            <a:pPr marL="12700">
              <a:lnSpc>
                <a:spcPct val="100000"/>
              </a:lnSpc>
              <a:spcBef>
                <a:spcPts val="95"/>
              </a:spcBef>
            </a:pPr>
            <a:r>
              <a:rPr lang="en-IN" sz="1800" b="0" i="0" u="none" strike="noStrike" baseline="0" dirty="0">
                <a:solidFill>
                  <a:srgbClr val="000000"/>
                </a:solidFill>
                <a:latin typeface="Times New Roman" panose="02020603050405020304" pitchFamily="18" charset="0"/>
              </a:rPr>
              <a:t>[2] M. </a:t>
            </a:r>
            <a:r>
              <a:rPr lang="en-IN" sz="1800" b="0" i="0" u="none" strike="noStrike" baseline="0" dirty="0" err="1">
                <a:solidFill>
                  <a:srgbClr val="000000"/>
                </a:solidFill>
                <a:latin typeface="Times New Roman" panose="02020603050405020304" pitchFamily="18" charset="0"/>
              </a:rPr>
              <a:t>Darabi</a:t>
            </a:r>
            <a:r>
              <a:rPr lang="en-IN" sz="1800" b="0" i="0" u="none" strike="noStrike" baseline="0" dirty="0">
                <a:solidFill>
                  <a:srgbClr val="000000"/>
                </a:solidFill>
                <a:latin typeface="Times New Roman" panose="02020603050405020304" pitchFamily="18" charset="0"/>
              </a:rPr>
              <a:t> and N. Tabrizi, “An ontology-based framework to model user interests," in Proc. Int. Conf. </a:t>
            </a:r>
            <a:r>
              <a:rPr lang="en-IN" sz="1800" b="0" i="0" u="none" strike="noStrike" baseline="0" dirty="0" err="1">
                <a:solidFill>
                  <a:srgbClr val="000000"/>
                </a:solidFill>
                <a:latin typeface="Times New Roman" panose="02020603050405020304" pitchFamily="18" charset="0"/>
              </a:rPr>
              <a:t>Comput</a:t>
            </a:r>
            <a:r>
              <a:rPr lang="en-IN" sz="1800" b="0" i="0" u="none" strike="noStrike" baseline="0" dirty="0">
                <a:solidFill>
                  <a:srgbClr val="000000"/>
                </a:solidFill>
                <a:latin typeface="Times New Roman" panose="02020603050405020304" pitchFamily="18" charset="0"/>
              </a:rPr>
              <a:t>. Sci. </a:t>
            </a:r>
            <a:r>
              <a:rPr lang="en-IN" sz="1800" b="0" i="0" u="none" strike="noStrike" baseline="0" dirty="0" err="1">
                <a:solidFill>
                  <a:srgbClr val="000000"/>
                </a:solidFill>
                <a:latin typeface="Times New Roman" panose="02020603050405020304" pitchFamily="18" charset="0"/>
              </a:rPr>
              <a:t>Comput</a:t>
            </a:r>
            <a:r>
              <a:rPr lang="en-IN" sz="1800" b="0" i="0" u="none" strike="noStrike" baseline="0" dirty="0">
                <a:solidFill>
                  <a:srgbClr val="000000"/>
                </a:solidFill>
                <a:latin typeface="Times New Roman" panose="02020603050405020304" pitchFamily="18" charset="0"/>
              </a:rPr>
              <a:t>. </a:t>
            </a:r>
            <a:r>
              <a:rPr lang="en-IN" sz="1800" b="0" i="0" u="none" strike="noStrike" baseline="0" dirty="0" err="1">
                <a:solidFill>
                  <a:srgbClr val="000000"/>
                </a:solidFill>
                <a:latin typeface="Times New Roman" panose="02020603050405020304" pitchFamily="18" charset="0"/>
              </a:rPr>
              <a:t>Intell</a:t>
            </a:r>
            <a:r>
              <a:rPr lang="en-IN" sz="1800" b="0" i="0" u="none" strike="noStrike" baseline="0" dirty="0">
                <a:solidFill>
                  <a:srgbClr val="000000"/>
                </a:solidFill>
                <a:latin typeface="Times New Roman" panose="02020603050405020304" pitchFamily="18" charset="0"/>
              </a:rPr>
              <a:t>. (CSCI), Dec. 2016, pp. 398403. </a:t>
            </a:r>
          </a:p>
          <a:p>
            <a:pPr marL="12700">
              <a:lnSpc>
                <a:spcPct val="100000"/>
              </a:lnSpc>
              <a:spcBef>
                <a:spcPts val="95"/>
              </a:spcBef>
            </a:pPr>
            <a:endParaRPr lang="en-IN" dirty="0">
              <a:solidFill>
                <a:srgbClr val="000000"/>
              </a:solidFill>
              <a:latin typeface="Times New Roman" panose="02020603050405020304" pitchFamily="18" charset="0"/>
            </a:endParaRPr>
          </a:p>
          <a:p>
            <a:pPr marL="12700">
              <a:lnSpc>
                <a:spcPct val="100000"/>
              </a:lnSpc>
              <a:spcBef>
                <a:spcPts val="95"/>
              </a:spcBef>
            </a:pPr>
            <a:r>
              <a:rPr lang="en-US" sz="1800" b="0" i="0" u="none" strike="noStrike" baseline="0" dirty="0">
                <a:solidFill>
                  <a:srgbClr val="000000"/>
                </a:solidFill>
                <a:latin typeface="Times New Roman" panose="02020603050405020304" pitchFamily="18" charset="0"/>
              </a:rPr>
              <a:t>[3]M. M. Susan and S. David, “What makes a helpful review? A study of customer reviews on Amazon.com,“ MIS Quart., vol. 34, no. 1, pp. 185200, 2010. </a:t>
            </a:r>
            <a:endParaRPr lang="en-IN" sz="1800" b="0" i="0" u="none" strike="noStrike" baseline="0" dirty="0">
              <a:solidFill>
                <a:srgbClr val="000000"/>
              </a:solidFill>
              <a:latin typeface="Times New Roman" panose="02020603050405020304" pitchFamily="18" charset="0"/>
            </a:endParaRPr>
          </a:p>
          <a:p>
            <a:pPr marL="12700">
              <a:lnSpc>
                <a:spcPct val="100000"/>
              </a:lnSpc>
              <a:spcBef>
                <a:spcPts val="95"/>
              </a:spcBef>
            </a:pPr>
            <a:endParaRPr lang="en-IN" dirty="0">
              <a:solidFill>
                <a:srgbClr val="000000"/>
              </a:solidFill>
              <a:latin typeface="Times New Roman" panose="02020603050405020304" pitchFamily="18" charset="0"/>
            </a:endParaRPr>
          </a:p>
          <a:p>
            <a:pPr marL="12700">
              <a:lnSpc>
                <a:spcPct val="100000"/>
              </a:lnSpc>
              <a:spcBef>
                <a:spcPts val="95"/>
              </a:spcBef>
            </a:pPr>
            <a:r>
              <a:rPr lang="en-US" sz="1800" b="0" i="0" u="none" strike="noStrike" baseline="0" dirty="0">
                <a:solidFill>
                  <a:srgbClr val="000000"/>
                </a:solidFill>
                <a:latin typeface="Times New Roman" panose="02020603050405020304" pitchFamily="18" charset="0"/>
              </a:rPr>
              <a:t>[4] E. </a:t>
            </a:r>
            <a:r>
              <a:rPr lang="en-US" sz="1800" b="0" i="0" u="none" strike="noStrike" baseline="0" dirty="0" err="1">
                <a:solidFill>
                  <a:srgbClr val="000000"/>
                </a:solidFill>
                <a:latin typeface="Times New Roman" panose="02020603050405020304" pitchFamily="18" charset="0"/>
              </a:rPr>
              <a:t>Baralis</a:t>
            </a:r>
            <a:r>
              <a:rPr lang="en-US" sz="1800" b="0" i="0" u="none" strike="noStrike" baseline="0" dirty="0">
                <a:solidFill>
                  <a:srgbClr val="000000"/>
                </a:solidFill>
                <a:latin typeface="Times New Roman" panose="02020603050405020304" pitchFamily="18" charset="0"/>
              </a:rPr>
              <a:t>, L. </a:t>
            </a:r>
            <a:r>
              <a:rPr lang="en-US" sz="1800" b="0" i="0" u="none" strike="noStrike" baseline="0" dirty="0" err="1">
                <a:solidFill>
                  <a:srgbClr val="000000"/>
                </a:solidFill>
                <a:latin typeface="Times New Roman" panose="02020603050405020304" pitchFamily="18" charset="0"/>
              </a:rPr>
              <a:t>Cagliero</a:t>
            </a:r>
            <a:r>
              <a:rPr lang="en-US" sz="1800" b="0" i="0" u="none" strike="noStrike" baseline="0" dirty="0">
                <a:solidFill>
                  <a:srgbClr val="000000"/>
                </a:solidFill>
                <a:latin typeface="Times New Roman" panose="02020603050405020304" pitchFamily="18" charset="0"/>
              </a:rPr>
              <a:t>, T. </a:t>
            </a:r>
            <a:r>
              <a:rPr lang="en-US" sz="1800" b="0" i="0" u="none" strike="noStrike" baseline="0" dirty="0" err="1">
                <a:solidFill>
                  <a:srgbClr val="000000"/>
                </a:solidFill>
                <a:latin typeface="Times New Roman" panose="02020603050405020304" pitchFamily="18" charset="0"/>
              </a:rPr>
              <a:t>Cerquitelli</a:t>
            </a:r>
            <a:r>
              <a:rPr lang="en-US" sz="1800" b="0" i="0" u="none" strike="noStrike" baseline="0" dirty="0">
                <a:solidFill>
                  <a:srgbClr val="000000"/>
                </a:solidFill>
                <a:latin typeface="Times New Roman" panose="02020603050405020304" pitchFamily="18" charset="0"/>
              </a:rPr>
              <a:t>, S. </a:t>
            </a:r>
            <a:r>
              <a:rPr lang="en-US" sz="1800" b="0" i="0" u="none" strike="noStrike" baseline="0" dirty="0" err="1">
                <a:solidFill>
                  <a:srgbClr val="000000"/>
                </a:solidFill>
                <a:latin typeface="Times New Roman" panose="02020603050405020304" pitchFamily="18" charset="0"/>
              </a:rPr>
              <a:t>Chiusano</a:t>
            </a:r>
            <a:r>
              <a:rPr lang="en-US" sz="1800" b="0" i="0" u="none" strike="noStrike" baseline="0" dirty="0">
                <a:solidFill>
                  <a:srgbClr val="000000"/>
                </a:solidFill>
                <a:latin typeface="Times New Roman" panose="02020603050405020304" pitchFamily="18" charset="0"/>
              </a:rPr>
              <a:t>, P. Garza, D. Antonelli, G. Bruno, and N. A. </a:t>
            </a:r>
            <a:r>
              <a:rPr lang="en-US" sz="1800" b="0" i="0" u="none" strike="noStrike" baseline="0" dirty="0" err="1">
                <a:solidFill>
                  <a:srgbClr val="000000"/>
                </a:solidFill>
                <a:latin typeface="Times New Roman" panose="02020603050405020304" pitchFamily="18" charset="0"/>
              </a:rPr>
              <a:t>Mahoto</a:t>
            </a:r>
            <a:r>
              <a:rPr lang="en-US" sz="1800" b="0" i="0" u="none" strike="noStrike" baseline="0" dirty="0">
                <a:solidFill>
                  <a:srgbClr val="000000"/>
                </a:solidFill>
                <a:latin typeface="Times New Roman" panose="02020603050405020304" pitchFamily="18" charset="0"/>
              </a:rPr>
              <a:t>, “Personalized tag recommendation based on generalized rules," ACM Trans. </a:t>
            </a:r>
            <a:r>
              <a:rPr lang="en-US" sz="1800" b="0" i="0" u="none" strike="noStrike" baseline="0" dirty="0" err="1">
                <a:solidFill>
                  <a:srgbClr val="000000"/>
                </a:solidFill>
                <a:latin typeface="Times New Roman" panose="02020603050405020304" pitchFamily="18" charset="0"/>
              </a:rPr>
              <a:t>Intell</a:t>
            </a:r>
            <a:r>
              <a:rPr lang="en-US" sz="1800" b="0" i="0" u="none" strike="noStrike" baseline="0" dirty="0">
                <a:solidFill>
                  <a:srgbClr val="000000"/>
                </a:solidFill>
                <a:latin typeface="Times New Roman" panose="02020603050405020304" pitchFamily="18" charset="0"/>
              </a:rPr>
              <a:t>. Syst. Technol., 2019. </a:t>
            </a:r>
            <a:endParaRPr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2" name="object 2"/>
          <p:cNvSpPr txBox="1">
            <a:spLocks noGrp="1"/>
          </p:cNvSpPr>
          <p:nvPr>
            <p:ph type="title"/>
          </p:nvPr>
        </p:nvSpPr>
        <p:spPr>
          <a:xfrm>
            <a:off x="2304669" y="2192223"/>
            <a:ext cx="4762500" cy="1123315"/>
          </a:xfrm>
          <a:prstGeom prst="rect">
            <a:avLst/>
          </a:prstGeom>
        </p:spPr>
        <p:txBody>
          <a:bodyPr vert="horz" wrap="square" lIns="0" tIns="12700" rIns="0" bIns="0" rtlCol="0">
            <a:spAutoFit/>
          </a:bodyPr>
          <a:lstStyle/>
          <a:p>
            <a:pPr marL="12700">
              <a:lnSpc>
                <a:spcPct val="100000"/>
              </a:lnSpc>
              <a:spcBef>
                <a:spcPts val="100"/>
              </a:spcBef>
            </a:pPr>
            <a:r>
              <a:rPr sz="7200" b="0" spc="-5" dirty="0">
                <a:latin typeface="Calibri"/>
                <a:cs typeface="Calibri"/>
              </a:rPr>
              <a:t>THANK</a:t>
            </a:r>
            <a:r>
              <a:rPr sz="7200" b="0" spc="-195" dirty="0">
                <a:latin typeface="Calibri"/>
                <a:cs typeface="Calibri"/>
              </a:rPr>
              <a:t> </a:t>
            </a:r>
            <a:r>
              <a:rPr sz="7200" b="0" spc="-5" dirty="0">
                <a:latin typeface="Calibri"/>
                <a:cs typeface="Calibri"/>
              </a:rPr>
              <a:t>YOU!</a:t>
            </a:r>
            <a:endParaRPr sz="7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2" name="object 2"/>
          <p:cNvSpPr txBox="1">
            <a:spLocks noGrp="1"/>
          </p:cNvSpPr>
          <p:nvPr>
            <p:ph type="title"/>
          </p:nvPr>
        </p:nvSpPr>
        <p:spPr>
          <a:xfrm>
            <a:off x="457200" y="542366"/>
            <a:ext cx="8458200" cy="1674817"/>
          </a:xfrm>
          <a:prstGeom prst="rect">
            <a:avLst/>
          </a:prstGeom>
        </p:spPr>
        <p:txBody>
          <a:bodyPr vert="horz" wrap="square" lIns="0" tIns="12700" rIns="0" bIns="0" rtlCol="0">
            <a:spAutoFit/>
          </a:bodyPr>
          <a:lstStyle/>
          <a:p>
            <a:pPr marL="12700" algn="ctr">
              <a:lnSpc>
                <a:spcPct val="100000"/>
              </a:lnSpc>
              <a:spcBef>
                <a:spcPts val="100"/>
              </a:spcBef>
            </a:pPr>
            <a:r>
              <a:rPr lang="en-IN" sz="3600" spc="-5" dirty="0">
                <a:solidFill>
                  <a:srgbClr val="375F92"/>
                </a:solidFill>
                <a:uFill>
                  <a:solidFill>
                    <a:srgbClr val="375F92"/>
                  </a:solidFill>
                </a:uFill>
              </a:rPr>
              <a:t>SMART SCHOOL ATTENDANCE USING NODE MCU AND FINGERPRINT SENSOR </a:t>
            </a:r>
            <a:endParaRPr sz="3600" dirty="0"/>
          </a:p>
        </p:txBody>
      </p:sp>
      <p:graphicFrame>
        <p:nvGraphicFramePr>
          <p:cNvPr id="3" name="object 3"/>
          <p:cNvGraphicFramePr>
            <a:graphicFrameLocks noGrp="1"/>
          </p:cNvGraphicFramePr>
          <p:nvPr>
            <p:extLst>
              <p:ext uri="{D42A27DB-BD31-4B8C-83A1-F6EECF244321}">
                <p14:modId xmlns:p14="http://schemas.microsoft.com/office/powerpoint/2010/main" val="3588444325"/>
              </p:ext>
            </p:extLst>
          </p:nvPr>
        </p:nvGraphicFramePr>
        <p:xfrm>
          <a:off x="1073200" y="2445766"/>
          <a:ext cx="6847840" cy="2002662"/>
        </p:xfrm>
        <a:graphic>
          <a:graphicData uri="http://schemas.openxmlformats.org/drawingml/2006/table">
            <a:tbl>
              <a:tblPr firstRow="1" bandRow="1">
                <a:tableStyleId>{2D5ABB26-0587-4C30-8999-92F81FD0307C}</a:tableStyleId>
              </a:tblPr>
              <a:tblGrid>
                <a:gridCol w="3423920">
                  <a:extLst>
                    <a:ext uri="{9D8B030D-6E8A-4147-A177-3AD203B41FA5}">
                      <a16:colId xmlns:a16="http://schemas.microsoft.com/office/drawing/2014/main" val="20000"/>
                    </a:ext>
                  </a:extLst>
                </a:gridCol>
                <a:gridCol w="3423920">
                  <a:extLst>
                    <a:ext uri="{9D8B030D-6E8A-4147-A177-3AD203B41FA5}">
                      <a16:colId xmlns:a16="http://schemas.microsoft.com/office/drawing/2014/main" val="20001"/>
                    </a:ext>
                  </a:extLst>
                </a:gridCol>
              </a:tblGrid>
              <a:tr h="478662">
                <a:tc>
                  <a:txBody>
                    <a:bodyPr/>
                    <a:lstStyle/>
                    <a:p>
                      <a:pPr marL="90805">
                        <a:lnSpc>
                          <a:spcPct val="100000"/>
                        </a:lnSpc>
                        <a:spcBef>
                          <a:spcPts val="265"/>
                        </a:spcBef>
                      </a:pPr>
                      <a:r>
                        <a:rPr sz="1800" b="1" dirty="0">
                          <a:solidFill>
                            <a:srgbClr val="FFFFFF"/>
                          </a:solidFill>
                          <a:latin typeface="Times New Roman"/>
                          <a:cs typeface="Times New Roman"/>
                        </a:rPr>
                        <a:t>Exam</a:t>
                      </a:r>
                      <a:r>
                        <a:rPr sz="1800" b="1" spc="-90" dirty="0">
                          <a:solidFill>
                            <a:srgbClr val="FFFFFF"/>
                          </a:solidFill>
                          <a:latin typeface="Times New Roman"/>
                          <a:cs typeface="Times New Roman"/>
                        </a:rPr>
                        <a:t> </a:t>
                      </a:r>
                      <a:r>
                        <a:rPr sz="1800" b="1" spc="-5" dirty="0">
                          <a:solidFill>
                            <a:srgbClr val="FFFFFF"/>
                          </a:solidFill>
                          <a:latin typeface="Times New Roman"/>
                          <a:cs typeface="Times New Roman"/>
                        </a:rPr>
                        <a:t>Seat</a:t>
                      </a:r>
                      <a:r>
                        <a:rPr sz="1800" b="1" spc="-15" dirty="0">
                          <a:solidFill>
                            <a:srgbClr val="FFFFFF"/>
                          </a:solidFill>
                          <a:latin typeface="Times New Roman"/>
                          <a:cs typeface="Times New Roman"/>
                        </a:rPr>
                        <a:t> </a:t>
                      </a:r>
                      <a:r>
                        <a:rPr sz="1800" b="1" spc="-10" dirty="0">
                          <a:solidFill>
                            <a:srgbClr val="FFFFFF"/>
                          </a:solidFill>
                          <a:latin typeface="Times New Roman"/>
                          <a:cs typeface="Times New Roman"/>
                        </a:rPr>
                        <a:t>No.</a:t>
                      </a:r>
                      <a:endParaRPr sz="1800">
                        <a:latin typeface="Times New Roman"/>
                        <a:cs typeface="Times New Roman"/>
                      </a:endParaRPr>
                    </a:p>
                  </a:txBody>
                  <a:tcPr marL="0" marR="0" marT="33655" marB="0">
                    <a:lnB w="38100">
                      <a:solidFill>
                        <a:srgbClr val="FFFFFF"/>
                      </a:solidFill>
                      <a:prstDash val="solid"/>
                    </a:lnB>
                    <a:solidFill>
                      <a:srgbClr val="4F81BB"/>
                    </a:solidFill>
                  </a:tcPr>
                </a:tc>
                <a:tc>
                  <a:txBody>
                    <a:bodyPr/>
                    <a:lstStyle/>
                    <a:p>
                      <a:pPr marL="97155">
                        <a:lnSpc>
                          <a:spcPct val="100000"/>
                        </a:lnSpc>
                        <a:spcBef>
                          <a:spcPts val="265"/>
                        </a:spcBef>
                      </a:pPr>
                      <a:r>
                        <a:rPr sz="1800" b="1" spc="-10" dirty="0">
                          <a:solidFill>
                            <a:srgbClr val="FFFFFF"/>
                          </a:solidFill>
                          <a:latin typeface="Times New Roman"/>
                          <a:cs typeface="Times New Roman"/>
                        </a:rPr>
                        <a:t>Name</a:t>
                      </a:r>
                      <a:r>
                        <a:rPr sz="1800" b="1" spc="-20" dirty="0">
                          <a:solidFill>
                            <a:srgbClr val="FFFFFF"/>
                          </a:solidFill>
                          <a:latin typeface="Times New Roman"/>
                          <a:cs typeface="Times New Roman"/>
                        </a:rPr>
                        <a:t> </a:t>
                      </a:r>
                      <a:r>
                        <a:rPr sz="1800" b="1" spc="-10" dirty="0">
                          <a:solidFill>
                            <a:srgbClr val="FFFFFF"/>
                          </a:solidFill>
                          <a:latin typeface="Times New Roman"/>
                          <a:cs typeface="Times New Roman"/>
                        </a:rPr>
                        <a:t>of</a:t>
                      </a:r>
                      <a:r>
                        <a:rPr sz="1800" b="1" spc="-15" dirty="0">
                          <a:solidFill>
                            <a:srgbClr val="FFFFFF"/>
                          </a:solidFill>
                          <a:latin typeface="Times New Roman"/>
                          <a:cs typeface="Times New Roman"/>
                        </a:rPr>
                        <a:t> </a:t>
                      </a:r>
                      <a:r>
                        <a:rPr sz="1800" b="1" spc="-10" dirty="0">
                          <a:solidFill>
                            <a:srgbClr val="FFFFFF"/>
                          </a:solidFill>
                          <a:latin typeface="Times New Roman"/>
                          <a:cs typeface="Times New Roman"/>
                        </a:rPr>
                        <a:t>Student</a:t>
                      </a:r>
                      <a:endParaRPr sz="1800">
                        <a:latin typeface="Times New Roman"/>
                        <a:cs typeface="Times New Roman"/>
                      </a:endParaRPr>
                    </a:p>
                  </a:txBody>
                  <a:tcPr marL="0" marR="0" marT="33655" marB="0">
                    <a:lnB w="38100">
                      <a:solidFill>
                        <a:srgbClr val="FFFFFF"/>
                      </a:solidFill>
                      <a:prstDash val="solid"/>
                    </a:lnB>
                    <a:solidFill>
                      <a:srgbClr val="4F81BB"/>
                    </a:solidFill>
                  </a:tcPr>
                </a:tc>
                <a:extLst>
                  <a:ext uri="{0D108BD9-81ED-4DB2-BD59-A6C34878D82A}">
                    <a16:rowId xmlns:a16="http://schemas.microsoft.com/office/drawing/2014/main" val="10000"/>
                  </a:ext>
                </a:extLst>
              </a:tr>
              <a:tr h="484759">
                <a:tc>
                  <a:txBody>
                    <a:bodyPr/>
                    <a:lstStyle/>
                    <a:p>
                      <a:pPr>
                        <a:lnSpc>
                          <a:spcPct val="100000"/>
                        </a:lnSpc>
                      </a:pPr>
                      <a:r>
                        <a:rPr lang="en-IN" sz="2500" dirty="0">
                          <a:latin typeface="Times New Roman"/>
                          <a:cs typeface="Times New Roman"/>
                        </a:rPr>
                        <a:t>72037219E</a:t>
                      </a:r>
                    </a:p>
                    <a:p>
                      <a:pPr>
                        <a:lnSpc>
                          <a:spcPct val="100000"/>
                        </a:lnSpc>
                      </a:pPr>
                      <a:r>
                        <a:rPr lang="en-IN" sz="2500" dirty="0">
                          <a:latin typeface="Times New Roman"/>
                          <a:cs typeface="Times New Roman"/>
                        </a:rPr>
                        <a:t>72037232B</a:t>
                      </a:r>
                    </a:p>
                    <a:p>
                      <a:pPr>
                        <a:lnSpc>
                          <a:spcPct val="100000"/>
                        </a:lnSpc>
                      </a:pPr>
                      <a:r>
                        <a:rPr lang="en-IN" sz="2500" dirty="0">
                          <a:latin typeface="Times New Roman"/>
                          <a:cs typeface="Times New Roman"/>
                        </a:rPr>
                        <a:t>72037234J</a:t>
                      </a:r>
                    </a:p>
                    <a:p>
                      <a:pPr>
                        <a:lnSpc>
                          <a:spcPct val="100000"/>
                        </a:lnSpc>
                      </a:pPr>
                      <a:r>
                        <a:rPr lang="en-IN" sz="2500" dirty="0">
                          <a:latin typeface="Times New Roman"/>
                          <a:cs typeface="Times New Roman"/>
                        </a:rPr>
                        <a:t>71923217B</a:t>
                      </a:r>
                    </a:p>
                  </a:txBody>
                  <a:tcPr marL="0" marR="0" marT="0" marB="0">
                    <a:lnT w="38100">
                      <a:solidFill>
                        <a:srgbClr val="FFFFFF"/>
                      </a:solidFill>
                      <a:prstDash val="solid"/>
                    </a:lnT>
                    <a:solidFill>
                      <a:srgbClr val="D0D6E8"/>
                    </a:solidFill>
                  </a:tcPr>
                </a:tc>
                <a:tc>
                  <a:txBody>
                    <a:bodyPr/>
                    <a:lstStyle/>
                    <a:p>
                      <a:pPr>
                        <a:lnSpc>
                          <a:spcPct val="100000"/>
                        </a:lnSpc>
                      </a:pPr>
                      <a:r>
                        <a:rPr lang="en-IN" sz="2500" dirty="0" err="1">
                          <a:latin typeface="Times New Roman"/>
                          <a:cs typeface="Times New Roman"/>
                        </a:rPr>
                        <a:t>Yashraj</a:t>
                      </a:r>
                      <a:r>
                        <a:rPr lang="en-IN" sz="2500" dirty="0">
                          <a:latin typeface="Times New Roman"/>
                          <a:cs typeface="Times New Roman"/>
                        </a:rPr>
                        <a:t> Chaudhari</a:t>
                      </a:r>
                    </a:p>
                    <a:p>
                      <a:pPr>
                        <a:lnSpc>
                          <a:spcPct val="100000"/>
                        </a:lnSpc>
                      </a:pPr>
                      <a:r>
                        <a:rPr lang="en-IN" sz="2500" dirty="0" err="1">
                          <a:latin typeface="Times New Roman"/>
                          <a:cs typeface="Times New Roman"/>
                        </a:rPr>
                        <a:t>Harshal</a:t>
                      </a:r>
                      <a:r>
                        <a:rPr lang="en-IN" sz="2500" dirty="0">
                          <a:latin typeface="Times New Roman"/>
                          <a:cs typeface="Times New Roman"/>
                        </a:rPr>
                        <a:t> Patel</a:t>
                      </a:r>
                    </a:p>
                    <a:p>
                      <a:pPr>
                        <a:lnSpc>
                          <a:spcPct val="100000"/>
                        </a:lnSpc>
                      </a:pPr>
                      <a:r>
                        <a:rPr lang="en-IN" sz="2500" dirty="0">
                          <a:latin typeface="Times New Roman"/>
                          <a:cs typeface="Times New Roman"/>
                        </a:rPr>
                        <a:t>Shriram Patil</a:t>
                      </a:r>
                    </a:p>
                    <a:p>
                      <a:pPr>
                        <a:lnSpc>
                          <a:spcPct val="100000"/>
                        </a:lnSpc>
                      </a:pPr>
                      <a:r>
                        <a:rPr lang="en-IN" sz="2500" dirty="0">
                          <a:latin typeface="Times New Roman"/>
                          <a:cs typeface="Times New Roman"/>
                        </a:rPr>
                        <a:t>Viraj Vadhane</a:t>
                      </a:r>
                      <a:endParaRPr sz="2500" dirty="0">
                        <a:latin typeface="Times New Roman"/>
                        <a:cs typeface="Times New Roman"/>
                      </a:endParaRPr>
                    </a:p>
                  </a:txBody>
                  <a:tcPr marL="0" marR="0" marT="0" marB="0">
                    <a:lnT w="38100">
                      <a:solidFill>
                        <a:srgbClr val="FFFFFF"/>
                      </a:solidFill>
                      <a:prstDash val="solid"/>
                    </a:lnT>
                    <a:solidFill>
                      <a:srgbClr val="D0D6E8"/>
                    </a:solidFill>
                  </a:tcPr>
                </a:tc>
                <a:extLst>
                  <a:ext uri="{0D108BD9-81ED-4DB2-BD59-A6C34878D82A}">
                    <a16:rowId xmlns:a16="http://schemas.microsoft.com/office/drawing/2014/main" val="10001"/>
                  </a:ext>
                </a:extLst>
              </a:tr>
            </a:tbl>
          </a:graphicData>
        </a:graphic>
      </p:graphicFrame>
      <p:sp>
        <p:nvSpPr>
          <p:cNvPr id="4" name="object 4"/>
          <p:cNvSpPr txBox="1"/>
          <p:nvPr/>
        </p:nvSpPr>
        <p:spPr>
          <a:xfrm>
            <a:off x="457200" y="4945456"/>
            <a:ext cx="8458200" cy="1009892"/>
          </a:xfrm>
          <a:prstGeom prst="rect">
            <a:avLst/>
          </a:prstGeom>
        </p:spPr>
        <p:txBody>
          <a:bodyPr vert="horz" wrap="square" lIns="0" tIns="12065" rIns="0" bIns="0" rtlCol="0">
            <a:spAutoFit/>
          </a:bodyPr>
          <a:lstStyle/>
          <a:p>
            <a:pPr marL="12700">
              <a:lnSpc>
                <a:spcPct val="100000"/>
              </a:lnSpc>
              <a:spcBef>
                <a:spcPts val="95"/>
              </a:spcBef>
            </a:pPr>
            <a:r>
              <a:rPr lang="en-IN" sz="3200" b="1" spc="-10" dirty="0">
                <a:latin typeface="Times New Roman"/>
                <a:cs typeface="Times New Roman"/>
              </a:rPr>
              <a:t>                                </a:t>
            </a:r>
            <a:r>
              <a:rPr sz="3200" b="1" spc="-10" dirty="0">
                <a:latin typeface="Times New Roman"/>
                <a:cs typeface="Times New Roman"/>
              </a:rPr>
              <a:t>Guided</a:t>
            </a:r>
            <a:r>
              <a:rPr sz="3200" b="1" spc="-75" dirty="0">
                <a:latin typeface="Times New Roman"/>
                <a:cs typeface="Times New Roman"/>
              </a:rPr>
              <a:t> </a:t>
            </a:r>
            <a:r>
              <a:rPr sz="3200" b="1" spc="-10" dirty="0">
                <a:latin typeface="Times New Roman"/>
                <a:cs typeface="Times New Roman"/>
              </a:rPr>
              <a:t>by</a:t>
            </a:r>
            <a:endParaRPr lang="en-IN" sz="3200" b="1" spc="-10" dirty="0">
              <a:latin typeface="Times New Roman"/>
              <a:cs typeface="Times New Roman"/>
            </a:endParaRPr>
          </a:p>
          <a:p>
            <a:pPr marL="12700">
              <a:lnSpc>
                <a:spcPct val="100000"/>
              </a:lnSpc>
              <a:spcBef>
                <a:spcPts val="95"/>
              </a:spcBef>
            </a:pPr>
            <a:r>
              <a:rPr lang="en-IN" sz="3200" dirty="0">
                <a:latin typeface="Times New Roman"/>
                <a:cs typeface="Times New Roman"/>
              </a:rPr>
              <a:t>                           Prof. </a:t>
            </a:r>
            <a:r>
              <a:rPr lang="en-IN" sz="3200" dirty="0" err="1">
                <a:latin typeface="Times New Roman"/>
                <a:cs typeface="Times New Roman"/>
              </a:rPr>
              <a:t>S.R.Bhujbal</a:t>
            </a:r>
            <a:endParaRPr sz="32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2" name="object 2"/>
          <p:cNvSpPr txBox="1">
            <a:spLocks noGrp="1"/>
          </p:cNvSpPr>
          <p:nvPr>
            <p:ph type="title"/>
          </p:nvPr>
        </p:nvSpPr>
        <p:spPr>
          <a:xfrm>
            <a:off x="3307841" y="258521"/>
            <a:ext cx="251333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1F477B"/>
                </a:solidFill>
              </a:rPr>
              <a:t>Introduction</a:t>
            </a:r>
            <a:endParaRPr sz="3600"/>
          </a:p>
        </p:txBody>
      </p:sp>
      <p:sp>
        <p:nvSpPr>
          <p:cNvPr id="3" name="object 3"/>
          <p:cNvSpPr txBox="1"/>
          <p:nvPr/>
        </p:nvSpPr>
        <p:spPr>
          <a:xfrm>
            <a:off x="266700" y="1447800"/>
            <a:ext cx="8610600" cy="4395434"/>
          </a:xfrm>
          <a:prstGeom prst="rect">
            <a:avLst/>
          </a:prstGeom>
        </p:spPr>
        <p:txBody>
          <a:bodyPr vert="horz" wrap="square" lIns="0" tIns="12065" rIns="0" bIns="0" rtlCol="0">
            <a:spAutoFit/>
          </a:bodyPr>
          <a:lstStyle/>
          <a:p>
            <a:pPr marL="285750" indent="-28575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Attendance monitoring is an indispensable part of any institute. Monitoring of attendance helps increasing quality outcome, be it an educational institute. </a:t>
            </a:r>
          </a:p>
          <a:p>
            <a:pPr marL="285750" indent="-285750" algn="l">
              <a:buFont typeface="Arial" panose="020B0604020202020204" pitchFamily="34" charset="0"/>
              <a:buChar char="•"/>
            </a:pPr>
            <a:endParaRPr lang="en-US"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pen-paper based manual attendance system had too many fallacies and hard work. Moreover, it had a possibility of manipulation of the original data. </a:t>
            </a:r>
          </a:p>
          <a:p>
            <a:pPr marL="285750" indent="-285750" algn="l">
              <a:buFont typeface="Arial" panose="020B0604020202020204" pitchFamily="34" charset="0"/>
              <a:buChar char="•"/>
            </a:pPr>
            <a:endParaRPr lang="en-US"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t>
            </a:r>
            <a:r>
              <a:rPr lang="en-US" b="0" i="0" u="none" strike="noStrike" baseline="0" dirty="0">
                <a:latin typeface="Times New Roman" panose="02020603050405020304" pitchFamily="18" charset="0"/>
                <a:cs typeface="Times New Roman" panose="02020603050405020304" pitchFamily="18" charset="0"/>
              </a:rPr>
              <a:t>e have tried to make an automatic attendance system that would be to some extent free from some of the drawbacks of the pen-paper based attendance </a:t>
            </a:r>
            <a:r>
              <a:rPr lang="en-IN" b="0" i="0" u="none" strike="noStrike" baseline="0" dirty="0">
                <a:latin typeface="Times New Roman" panose="02020603050405020304" pitchFamily="18" charset="0"/>
                <a:cs typeface="Times New Roman" panose="02020603050405020304" pitchFamily="18" charset="0"/>
              </a:rPr>
              <a:t>system.</a:t>
            </a:r>
            <a:r>
              <a:rPr lang="en-US" b="0" i="0" u="none" strike="noStrike" baseline="0" dirty="0">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endParaRPr lang="en-US"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ID kit that has been used in this project, i.e. –  ESP8266 </a:t>
            </a:r>
            <a:r>
              <a:rPr lang="en-US" b="0" i="0" u="none" strike="noStrike" baseline="0" dirty="0" err="1">
                <a:latin typeface="Times New Roman" panose="02020603050405020304" pitchFamily="18" charset="0"/>
                <a:cs typeface="Times New Roman" panose="02020603050405020304" pitchFamily="18" charset="0"/>
              </a:rPr>
              <a:t>Wifi</a:t>
            </a:r>
            <a:r>
              <a:rPr lang="en-US" b="0" i="0" u="none" strike="noStrike" baseline="0" dirty="0">
                <a:latin typeface="Times New Roman" panose="02020603050405020304" pitchFamily="18" charset="0"/>
                <a:cs typeface="Times New Roman" panose="02020603050405020304" pitchFamily="18" charset="0"/>
              </a:rPr>
              <a:t> module kit contains one </a:t>
            </a:r>
            <a:r>
              <a:rPr lang="en-US" dirty="0">
                <a:latin typeface="Times New Roman" panose="02020603050405020304" pitchFamily="18" charset="0"/>
                <a:cs typeface="Times New Roman" panose="02020603050405020304" pitchFamily="18" charset="0"/>
              </a:rPr>
              <a:t>ID </a:t>
            </a:r>
            <a:r>
              <a:rPr lang="en-US" b="0" i="0" u="none" strike="noStrike" baseline="0" dirty="0">
                <a:latin typeface="Times New Roman" panose="02020603050405020304" pitchFamily="18" charset="0"/>
                <a:cs typeface="Times New Roman" panose="02020603050405020304" pitchFamily="18" charset="0"/>
              </a:rPr>
              <a:t>and one wire assembly .</a:t>
            </a:r>
          </a:p>
          <a:p>
            <a:pPr marL="285750" indent="-285750" algn="l">
              <a:buFont typeface="Arial" panose="020B0604020202020204" pitchFamily="34" charset="0"/>
              <a:buChar char="•"/>
            </a:pPr>
            <a:endParaRPr lang="en-US"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 The card can be used as an employee ID card or student ID card. The ID is </a:t>
            </a:r>
            <a:r>
              <a:rPr lang="en-US" b="0" i="0" u="none" strike="noStrike" baseline="0" dirty="0" err="1">
                <a:latin typeface="Times New Roman" panose="02020603050405020304" pitchFamily="18" charset="0"/>
                <a:cs typeface="Times New Roman" panose="02020603050405020304" pitchFamily="18" charset="0"/>
              </a:rPr>
              <a:t>weared</a:t>
            </a:r>
            <a:r>
              <a:rPr lang="en-US" b="0" i="0" u="none" strike="noStrike" baseline="0" dirty="0">
                <a:latin typeface="Times New Roman" panose="02020603050405020304" pitchFamily="18" charset="0"/>
                <a:cs typeface="Times New Roman" panose="02020603050405020304" pitchFamily="18" charset="0"/>
              </a:rPr>
              <a:t> by the student. </a:t>
            </a:r>
            <a:endParaRPr lang="en-US" sz="1200" b="0" i="0" u="none" strike="noStrike" baseline="0" dirty="0">
              <a:latin typeface="LMRoman10-Regular"/>
            </a:endParaRPr>
          </a:p>
          <a:p>
            <a:pPr marL="356870" indent="-344805">
              <a:lnSpc>
                <a:spcPct val="100000"/>
              </a:lnSpc>
              <a:spcBef>
                <a:spcPts val="95"/>
              </a:spcBef>
              <a:buFont typeface="Arial MT"/>
              <a:buChar char="•"/>
              <a:tabLst>
                <a:tab pos="356870" algn="l"/>
                <a:tab pos="357505" algn="l"/>
              </a:tabLst>
            </a:pPr>
            <a:endParaRPr sz="3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2" name="object 2"/>
          <p:cNvSpPr txBox="1"/>
          <p:nvPr/>
        </p:nvSpPr>
        <p:spPr>
          <a:xfrm>
            <a:off x="2752725" y="191465"/>
            <a:ext cx="3794125"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a:cs typeface="Times New Roman"/>
              </a:rPr>
              <a:t>Problem</a:t>
            </a:r>
            <a:r>
              <a:rPr sz="3600" b="1" spc="-90" dirty="0">
                <a:latin typeface="Times New Roman"/>
                <a:cs typeface="Times New Roman"/>
              </a:rPr>
              <a:t> </a:t>
            </a:r>
            <a:r>
              <a:rPr sz="3600" b="1" spc="-5" dirty="0">
                <a:latin typeface="Times New Roman"/>
                <a:cs typeface="Times New Roman"/>
              </a:rPr>
              <a:t>Statement</a:t>
            </a:r>
            <a:endParaRPr sz="3600">
              <a:latin typeface="Times New Roman"/>
              <a:cs typeface="Times New Roman"/>
            </a:endParaRPr>
          </a:p>
        </p:txBody>
      </p:sp>
      <p:sp>
        <p:nvSpPr>
          <p:cNvPr id="3" name="object 3"/>
          <p:cNvSpPr txBox="1"/>
          <p:nvPr/>
        </p:nvSpPr>
        <p:spPr>
          <a:xfrm>
            <a:off x="559942" y="1752600"/>
            <a:ext cx="8024115" cy="2594941"/>
          </a:xfrm>
          <a:prstGeom prst="rect">
            <a:avLst/>
          </a:prstGeom>
        </p:spPr>
        <p:txBody>
          <a:bodyPr vert="horz" wrap="square" lIns="0" tIns="12065" rIns="0" bIns="0" rtlCol="0">
            <a:spAutoFit/>
          </a:bodyPr>
          <a:lstStyle/>
          <a:p>
            <a:pPr marL="285750" indent="-285750">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build website for smart attendance system. </a:t>
            </a:r>
          </a:p>
          <a:p>
            <a:pPr marL="285750" indent="-285750">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Marking auto attendance using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Module and smart ID Card.</a:t>
            </a:r>
          </a:p>
          <a:p>
            <a:pPr marL="285750" indent="-285750">
              <a:lnSpc>
                <a:spcPct val="2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wireless connectivity and record management.</a:t>
            </a:r>
          </a:p>
          <a:p>
            <a:pPr marL="469900" indent="-457200">
              <a:lnSpc>
                <a:spcPct val="100000"/>
              </a:lnSpc>
              <a:spcBef>
                <a:spcPts val="95"/>
              </a:spcBef>
              <a:buClr>
                <a:schemeClr val="tx1"/>
              </a:buClr>
              <a:buFont typeface="Arial" panose="020B0604020202020204" pitchFamily="34" charset="0"/>
              <a:buChar char="•"/>
            </a:pPr>
            <a:endParaRPr sz="32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2" name="object 2"/>
          <p:cNvSpPr txBox="1"/>
          <p:nvPr/>
        </p:nvSpPr>
        <p:spPr>
          <a:xfrm>
            <a:off x="764844" y="838200"/>
            <a:ext cx="7868362" cy="2874505"/>
          </a:xfrm>
          <a:prstGeom prst="rect">
            <a:avLst/>
          </a:prstGeom>
        </p:spPr>
        <p:txBody>
          <a:bodyPr vert="horz" wrap="square" lIns="0" tIns="12065" rIns="0" bIns="0" rtlCol="0">
            <a:spAutoFit/>
          </a:bodyPr>
          <a:lstStyle/>
          <a:p>
            <a:pPr marR="5080" algn="ctr">
              <a:lnSpc>
                <a:spcPct val="100000"/>
              </a:lnSpc>
              <a:spcBef>
                <a:spcPts val="95"/>
              </a:spcBef>
            </a:pPr>
            <a:r>
              <a:rPr lang="en-IN" sz="3200" b="1" spc="-5" dirty="0">
                <a:latin typeface="Times New Roman"/>
                <a:cs typeface="Times New Roman"/>
              </a:rPr>
              <a:t>Future Scope</a:t>
            </a:r>
            <a:endParaRPr sz="3200" dirty="0">
              <a:latin typeface="Times New Roman"/>
              <a:cs typeface="Times New Roman"/>
            </a:endParaRPr>
          </a:p>
          <a:p>
            <a:pPr>
              <a:lnSpc>
                <a:spcPct val="100000"/>
              </a:lnSpc>
              <a:spcBef>
                <a:spcPts val="40"/>
              </a:spcBef>
            </a:pPr>
            <a:endParaRPr sz="3200" dirty="0">
              <a:latin typeface="Times New Roman"/>
              <a:cs typeface="Times New Roman"/>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Wireless attendance management by decreasing the human effort.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to handle records for staff and user security is provided.</a:t>
            </a:r>
          </a:p>
          <a:p>
            <a:pPr marL="12700">
              <a:lnSpc>
                <a:spcPct val="100000"/>
              </a:lnSpc>
            </a:pPr>
            <a:endParaRPr sz="32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2" name="object 2"/>
          <p:cNvSpPr txBox="1">
            <a:spLocks noGrp="1"/>
          </p:cNvSpPr>
          <p:nvPr>
            <p:ph type="title"/>
          </p:nvPr>
        </p:nvSpPr>
        <p:spPr>
          <a:xfrm>
            <a:off x="2606420" y="319481"/>
            <a:ext cx="3932554" cy="636905"/>
          </a:xfrm>
          <a:prstGeom prst="rect">
            <a:avLst/>
          </a:prstGeom>
        </p:spPr>
        <p:txBody>
          <a:bodyPr vert="horz" wrap="square" lIns="0" tIns="13970" rIns="0" bIns="0" rtlCol="0">
            <a:spAutoFit/>
          </a:bodyPr>
          <a:lstStyle/>
          <a:p>
            <a:pPr marL="12700">
              <a:lnSpc>
                <a:spcPct val="100000"/>
              </a:lnSpc>
              <a:spcBef>
                <a:spcPts val="110"/>
              </a:spcBef>
            </a:pPr>
            <a:r>
              <a:rPr dirty="0"/>
              <a:t>Literature</a:t>
            </a:r>
            <a:r>
              <a:rPr spc="-114" dirty="0"/>
              <a:t> </a:t>
            </a:r>
            <a:r>
              <a:rPr dirty="0"/>
              <a:t>Survey</a:t>
            </a:r>
          </a:p>
        </p:txBody>
      </p:sp>
      <p:pic>
        <p:nvPicPr>
          <p:cNvPr id="6" name="Picture 5">
            <a:extLst>
              <a:ext uri="{FF2B5EF4-FFF2-40B4-BE49-F238E27FC236}">
                <a16:creationId xmlns:a16="http://schemas.microsoft.com/office/drawing/2014/main" id="{65C7CD20-4999-1756-8DAE-A14716738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18780"/>
            <a:ext cx="7086600" cy="54485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2" name="object 2"/>
          <p:cNvSpPr txBox="1">
            <a:spLocks noGrp="1"/>
          </p:cNvSpPr>
          <p:nvPr>
            <p:ph type="title"/>
          </p:nvPr>
        </p:nvSpPr>
        <p:spPr>
          <a:xfrm>
            <a:off x="2487548" y="331673"/>
            <a:ext cx="4322445" cy="574675"/>
          </a:xfrm>
          <a:prstGeom prst="rect">
            <a:avLst/>
          </a:prstGeom>
        </p:spPr>
        <p:txBody>
          <a:bodyPr vert="horz" wrap="square" lIns="0" tIns="12700" rIns="0" bIns="0" rtlCol="0">
            <a:spAutoFit/>
          </a:bodyPr>
          <a:lstStyle/>
          <a:p>
            <a:pPr marL="12700">
              <a:lnSpc>
                <a:spcPct val="100000"/>
              </a:lnSpc>
              <a:spcBef>
                <a:spcPts val="100"/>
              </a:spcBef>
            </a:pPr>
            <a:r>
              <a:rPr sz="3600" dirty="0"/>
              <a:t>Re</a:t>
            </a:r>
            <a:r>
              <a:rPr sz="3600" spc="-15" dirty="0"/>
              <a:t>qu</a:t>
            </a:r>
            <a:r>
              <a:rPr sz="3600" dirty="0"/>
              <a:t>ire</a:t>
            </a:r>
            <a:r>
              <a:rPr sz="3600" spc="-25" dirty="0"/>
              <a:t>m</a:t>
            </a:r>
            <a:r>
              <a:rPr sz="3600" dirty="0"/>
              <a:t>ent</a:t>
            </a:r>
            <a:r>
              <a:rPr sz="3600" spc="-225" dirty="0"/>
              <a:t> </a:t>
            </a:r>
            <a:r>
              <a:rPr sz="3600" spc="-35" dirty="0"/>
              <a:t>A</a:t>
            </a:r>
            <a:r>
              <a:rPr sz="3600" spc="-15" dirty="0"/>
              <a:t>n</a:t>
            </a:r>
            <a:r>
              <a:rPr sz="3600" dirty="0"/>
              <a:t>al</a:t>
            </a:r>
            <a:r>
              <a:rPr sz="3600" spc="25" dirty="0"/>
              <a:t>y</a:t>
            </a:r>
            <a:r>
              <a:rPr sz="3600" dirty="0"/>
              <a:t>sis</a:t>
            </a:r>
            <a:endParaRPr sz="3600"/>
          </a:p>
        </p:txBody>
      </p:sp>
      <p:sp>
        <p:nvSpPr>
          <p:cNvPr id="3" name="object 3"/>
          <p:cNvSpPr txBox="1"/>
          <p:nvPr/>
        </p:nvSpPr>
        <p:spPr>
          <a:xfrm>
            <a:off x="533196" y="2667711"/>
            <a:ext cx="2288540" cy="2569293"/>
          </a:xfrm>
          <a:prstGeom prst="rect">
            <a:avLst/>
          </a:prstGeom>
        </p:spPr>
        <p:txBody>
          <a:bodyPr vert="horz" wrap="square" lIns="0" tIns="12065" rIns="0" bIns="0" rtlCol="0">
            <a:spAutoFit/>
          </a:bodyPr>
          <a:lstStyle/>
          <a:p>
            <a:pPr marL="356870" indent="-344805">
              <a:lnSpc>
                <a:spcPct val="100000"/>
              </a:lnSpc>
              <a:spcBef>
                <a:spcPts val="95"/>
              </a:spcBef>
              <a:buFont typeface="Arial MT"/>
              <a:buChar char="•"/>
              <a:tabLst>
                <a:tab pos="356870" algn="l"/>
                <a:tab pos="357505" algn="l"/>
              </a:tabLst>
            </a:pPr>
            <a:r>
              <a:rPr lang="en-IN" spc="-10" dirty="0">
                <a:latin typeface="Times New Roman"/>
                <a:cs typeface="Times New Roman"/>
              </a:rPr>
              <a:t>Arduino IDE</a:t>
            </a:r>
          </a:p>
          <a:p>
            <a:pPr marL="356870" indent="-344805">
              <a:lnSpc>
                <a:spcPct val="100000"/>
              </a:lnSpc>
              <a:spcBef>
                <a:spcPts val="95"/>
              </a:spcBef>
              <a:buFont typeface="Arial MT"/>
              <a:buChar char="•"/>
              <a:tabLst>
                <a:tab pos="356870" algn="l"/>
                <a:tab pos="357505" algn="l"/>
              </a:tabLst>
            </a:pPr>
            <a:r>
              <a:rPr lang="en-IN" spc="-10" dirty="0">
                <a:latin typeface="Times New Roman"/>
                <a:cs typeface="Times New Roman"/>
              </a:rPr>
              <a:t>RAM: 2GB or higher</a:t>
            </a:r>
          </a:p>
          <a:p>
            <a:pPr marL="356870" indent="-344805">
              <a:lnSpc>
                <a:spcPct val="100000"/>
              </a:lnSpc>
              <a:spcBef>
                <a:spcPts val="95"/>
              </a:spcBef>
              <a:buFont typeface="Arial MT"/>
              <a:buChar char="•"/>
              <a:tabLst>
                <a:tab pos="356870" algn="l"/>
                <a:tab pos="357505" algn="l"/>
              </a:tabLst>
            </a:pPr>
            <a:r>
              <a:rPr lang="en-IN" spc="-10" dirty="0">
                <a:latin typeface="Times New Roman"/>
                <a:cs typeface="Times New Roman"/>
              </a:rPr>
              <a:t>Processor: intel i5 or higher</a:t>
            </a:r>
          </a:p>
          <a:p>
            <a:pPr marL="356870" indent="-344805">
              <a:lnSpc>
                <a:spcPct val="100000"/>
              </a:lnSpc>
              <a:spcBef>
                <a:spcPts val="95"/>
              </a:spcBef>
              <a:buFont typeface="Arial MT"/>
              <a:buChar char="•"/>
              <a:tabLst>
                <a:tab pos="356870" algn="l"/>
                <a:tab pos="357505" algn="l"/>
              </a:tabLst>
            </a:pPr>
            <a:r>
              <a:rPr lang="en-IN" spc="-10" dirty="0">
                <a:latin typeface="Times New Roman"/>
                <a:cs typeface="Times New Roman"/>
              </a:rPr>
              <a:t>Visual Studio Code</a:t>
            </a:r>
          </a:p>
          <a:p>
            <a:pPr marL="356870" indent="-344805">
              <a:lnSpc>
                <a:spcPct val="100000"/>
              </a:lnSpc>
              <a:spcBef>
                <a:spcPts val="95"/>
              </a:spcBef>
              <a:buFont typeface="Arial MT"/>
              <a:buChar char="•"/>
              <a:tabLst>
                <a:tab pos="356870" algn="l"/>
                <a:tab pos="357505" algn="l"/>
              </a:tabLst>
            </a:pPr>
            <a:r>
              <a:rPr lang="en-IN" spc="-10" dirty="0">
                <a:latin typeface="Times New Roman"/>
                <a:cs typeface="Times New Roman"/>
              </a:rPr>
              <a:t>Java Runtime Environment.</a:t>
            </a:r>
          </a:p>
          <a:p>
            <a:pPr marL="356870" indent="-344805">
              <a:lnSpc>
                <a:spcPct val="100000"/>
              </a:lnSpc>
              <a:spcBef>
                <a:spcPts val="95"/>
              </a:spcBef>
              <a:buFont typeface="Arial MT"/>
              <a:buChar char="•"/>
              <a:tabLst>
                <a:tab pos="356870" algn="l"/>
                <a:tab pos="357505" algn="l"/>
              </a:tabLst>
            </a:pPr>
            <a:r>
              <a:rPr lang="en-IN" spc="-10" dirty="0">
                <a:latin typeface="Times New Roman"/>
                <a:cs typeface="Times New Roman"/>
              </a:rPr>
              <a:t>Eclipse</a:t>
            </a:r>
          </a:p>
        </p:txBody>
      </p:sp>
      <p:sp>
        <p:nvSpPr>
          <p:cNvPr id="4" name="object 4"/>
          <p:cNvSpPr txBox="1"/>
          <p:nvPr/>
        </p:nvSpPr>
        <p:spPr>
          <a:xfrm>
            <a:off x="4804664" y="2438257"/>
            <a:ext cx="2475865" cy="2936701"/>
          </a:xfrm>
          <a:prstGeom prst="rect">
            <a:avLst/>
          </a:prstGeom>
        </p:spPr>
        <p:txBody>
          <a:bodyPr vert="horz" wrap="square" lIns="0" tIns="12700" rIns="0" bIns="0" rtlCol="0">
            <a:spAutoFit/>
          </a:bodyPr>
          <a:lstStyle/>
          <a:p>
            <a:pPr marL="356870" marR="5080" indent="-344805">
              <a:lnSpc>
                <a:spcPct val="149200"/>
              </a:lnSpc>
              <a:spcBef>
                <a:spcPts val="100"/>
              </a:spcBef>
              <a:buFont typeface="Arial MT"/>
              <a:buChar char="•"/>
              <a:tabLst>
                <a:tab pos="356870" algn="l"/>
                <a:tab pos="357505" algn="l"/>
              </a:tabLst>
            </a:pPr>
            <a:r>
              <a:rPr lang="en-IN" dirty="0">
                <a:latin typeface="Calibri"/>
                <a:cs typeface="Calibri"/>
              </a:rPr>
              <a:t>Bread Board</a:t>
            </a:r>
          </a:p>
          <a:p>
            <a:pPr marL="356870" marR="5080" indent="-344805">
              <a:lnSpc>
                <a:spcPct val="149200"/>
              </a:lnSpc>
              <a:spcBef>
                <a:spcPts val="100"/>
              </a:spcBef>
              <a:buFont typeface="Arial MT"/>
              <a:buChar char="•"/>
              <a:tabLst>
                <a:tab pos="356870" algn="l"/>
                <a:tab pos="357505" algn="l"/>
              </a:tabLst>
            </a:pPr>
            <a:r>
              <a:rPr lang="en-IN" dirty="0">
                <a:latin typeface="Calibri"/>
                <a:cs typeface="Calibri"/>
              </a:rPr>
              <a:t>ESP8266 </a:t>
            </a:r>
            <a:r>
              <a:rPr lang="en-IN" dirty="0" err="1">
                <a:latin typeface="Calibri"/>
                <a:cs typeface="Calibri"/>
              </a:rPr>
              <a:t>wifi</a:t>
            </a:r>
            <a:r>
              <a:rPr lang="en-IN" dirty="0">
                <a:latin typeface="Calibri"/>
                <a:cs typeface="Calibri"/>
              </a:rPr>
              <a:t> module</a:t>
            </a:r>
          </a:p>
          <a:p>
            <a:pPr marL="356870" marR="5080" indent="-344805">
              <a:lnSpc>
                <a:spcPct val="149200"/>
              </a:lnSpc>
              <a:spcBef>
                <a:spcPts val="100"/>
              </a:spcBef>
              <a:buFont typeface="Arial MT"/>
              <a:buChar char="•"/>
              <a:tabLst>
                <a:tab pos="356870" algn="l"/>
                <a:tab pos="357505" algn="l"/>
              </a:tabLst>
            </a:pPr>
            <a:r>
              <a:rPr lang="en-IN" dirty="0">
                <a:latin typeface="Calibri"/>
                <a:cs typeface="Calibri"/>
              </a:rPr>
              <a:t>Finger-Print Sensor</a:t>
            </a:r>
          </a:p>
          <a:p>
            <a:pPr marL="356870" marR="5080" indent="-344805">
              <a:lnSpc>
                <a:spcPct val="149200"/>
              </a:lnSpc>
              <a:spcBef>
                <a:spcPts val="100"/>
              </a:spcBef>
              <a:buFont typeface="Arial MT"/>
              <a:buChar char="•"/>
              <a:tabLst>
                <a:tab pos="356870" algn="l"/>
                <a:tab pos="357505" algn="l"/>
              </a:tabLst>
            </a:pPr>
            <a:r>
              <a:rPr lang="en-IN" dirty="0">
                <a:latin typeface="Calibri"/>
                <a:cs typeface="Calibri"/>
              </a:rPr>
              <a:t>OLED Display</a:t>
            </a:r>
          </a:p>
          <a:p>
            <a:pPr marL="356870" marR="5080" indent="-344805">
              <a:lnSpc>
                <a:spcPct val="149200"/>
              </a:lnSpc>
              <a:spcBef>
                <a:spcPts val="100"/>
              </a:spcBef>
              <a:buFont typeface="Arial MT"/>
              <a:buChar char="•"/>
              <a:tabLst>
                <a:tab pos="356870" algn="l"/>
                <a:tab pos="357505" algn="l"/>
              </a:tabLst>
            </a:pPr>
            <a:r>
              <a:rPr lang="en-IN" dirty="0">
                <a:latin typeface="Calibri"/>
                <a:cs typeface="Calibri"/>
              </a:rPr>
              <a:t>500 </a:t>
            </a:r>
            <a:r>
              <a:rPr lang="en-IN" dirty="0" err="1">
                <a:latin typeface="Calibri"/>
                <a:cs typeface="Calibri"/>
              </a:rPr>
              <a:t>mAh</a:t>
            </a:r>
            <a:r>
              <a:rPr lang="en-IN" dirty="0">
                <a:latin typeface="Calibri"/>
                <a:cs typeface="Calibri"/>
              </a:rPr>
              <a:t> Battery</a:t>
            </a:r>
          </a:p>
          <a:p>
            <a:pPr marL="356870" marR="5080" indent="-344805">
              <a:lnSpc>
                <a:spcPct val="149200"/>
              </a:lnSpc>
              <a:spcBef>
                <a:spcPts val="100"/>
              </a:spcBef>
              <a:buFont typeface="Arial MT"/>
              <a:buChar char="•"/>
              <a:tabLst>
                <a:tab pos="356870" algn="l"/>
                <a:tab pos="357505" algn="l"/>
              </a:tabLst>
            </a:pPr>
            <a:endParaRPr lang="en-IN" dirty="0">
              <a:latin typeface="Calibri"/>
              <a:cs typeface="Calibri"/>
            </a:endParaRPr>
          </a:p>
          <a:p>
            <a:pPr marL="356870" marR="5080" indent="-344805">
              <a:lnSpc>
                <a:spcPct val="149200"/>
              </a:lnSpc>
              <a:spcBef>
                <a:spcPts val="100"/>
              </a:spcBef>
              <a:buFont typeface="Arial MT"/>
              <a:buChar char="•"/>
              <a:tabLst>
                <a:tab pos="356870" algn="l"/>
                <a:tab pos="357505" algn="l"/>
              </a:tabLst>
            </a:pPr>
            <a:endParaRPr dirty="0">
              <a:latin typeface="Calibri"/>
              <a:cs typeface="Calibri"/>
            </a:endParaRPr>
          </a:p>
        </p:txBody>
      </p:sp>
      <p:sp>
        <p:nvSpPr>
          <p:cNvPr id="5" name="object 5"/>
          <p:cNvSpPr txBox="1"/>
          <p:nvPr/>
        </p:nvSpPr>
        <p:spPr>
          <a:xfrm>
            <a:off x="457200" y="1447800"/>
            <a:ext cx="4038601" cy="607859"/>
          </a:xfrm>
          <a:prstGeom prst="rect">
            <a:avLst/>
          </a:prstGeom>
          <a:solidFill>
            <a:srgbClr val="9BB957"/>
          </a:solidFill>
          <a:ln w="25400">
            <a:solidFill>
              <a:srgbClr val="6F873D"/>
            </a:solidFill>
          </a:ln>
        </p:spPr>
        <p:txBody>
          <a:bodyPr vert="horz" wrap="square" lIns="0" tIns="175260" rIns="0" bIns="0" rtlCol="0">
            <a:spAutoFit/>
          </a:bodyPr>
          <a:lstStyle/>
          <a:p>
            <a:pPr marL="277495">
              <a:lnSpc>
                <a:spcPct val="100000"/>
              </a:lnSpc>
              <a:spcBef>
                <a:spcPts val="1380"/>
              </a:spcBef>
            </a:pPr>
            <a:r>
              <a:rPr sz="2800" b="1" dirty="0">
                <a:solidFill>
                  <a:srgbClr val="FFFFFF"/>
                </a:solidFill>
                <a:uFill>
                  <a:solidFill>
                    <a:srgbClr val="FFFFFF"/>
                  </a:solidFill>
                </a:uFill>
                <a:latin typeface="Times New Roman"/>
                <a:cs typeface="Times New Roman"/>
              </a:rPr>
              <a:t>Software</a:t>
            </a:r>
            <a:r>
              <a:rPr sz="2800" b="1" spc="-70" dirty="0">
                <a:solidFill>
                  <a:srgbClr val="FFFFFF"/>
                </a:solidFill>
                <a:uFill>
                  <a:solidFill>
                    <a:srgbClr val="FFFFFF"/>
                  </a:solidFill>
                </a:uFill>
                <a:latin typeface="Times New Roman"/>
                <a:cs typeface="Times New Roman"/>
              </a:rPr>
              <a:t> </a:t>
            </a:r>
            <a:r>
              <a:rPr sz="2800" b="1" spc="-5" dirty="0">
                <a:solidFill>
                  <a:srgbClr val="FFFFFF"/>
                </a:solidFill>
                <a:uFill>
                  <a:solidFill>
                    <a:srgbClr val="FFFFFF"/>
                  </a:solidFill>
                </a:uFill>
                <a:latin typeface="Times New Roman"/>
                <a:cs typeface="Times New Roman"/>
              </a:rPr>
              <a:t>Requirements</a:t>
            </a:r>
            <a:endParaRPr sz="2800" dirty="0">
              <a:latin typeface="Times New Roman"/>
              <a:cs typeface="Times New Roman"/>
            </a:endParaRPr>
          </a:p>
        </p:txBody>
      </p:sp>
      <p:sp>
        <p:nvSpPr>
          <p:cNvPr id="6" name="object 6"/>
          <p:cNvSpPr txBox="1"/>
          <p:nvPr/>
        </p:nvSpPr>
        <p:spPr>
          <a:xfrm>
            <a:off x="4648200" y="1447800"/>
            <a:ext cx="4041775" cy="602088"/>
          </a:xfrm>
          <a:prstGeom prst="rect">
            <a:avLst/>
          </a:prstGeom>
          <a:solidFill>
            <a:srgbClr val="9BB957"/>
          </a:solidFill>
          <a:ln w="25400">
            <a:solidFill>
              <a:srgbClr val="6F873D"/>
            </a:solidFill>
          </a:ln>
        </p:spPr>
        <p:txBody>
          <a:bodyPr vert="horz" wrap="square" lIns="0" tIns="169545" rIns="0" bIns="0" rtlCol="0">
            <a:spAutoFit/>
          </a:bodyPr>
          <a:lstStyle/>
          <a:p>
            <a:pPr marL="138430">
              <a:lnSpc>
                <a:spcPct val="100000"/>
              </a:lnSpc>
              <a:spcBef>
                <a:spcPts val="1335"/>
              </a:spcBef>
            </a:pPr>
            <a:r>
              <a:rPr sz="2800" b="1" dirty="0">
                <a:solidFill>
                  <a:srgbClr val="FFFFFF"/>
                </a:solidFill>
                <a:uFill>
                  <a:solidFill>
                    <a:srgbClr val="FFFFFF"/>
                  </a:solidFill>
                </a:uFill>
                <a:latin typeface="Times New Roman"/>
                <a:cs typeface="Times New Roman"/>
              </a:rPr>
              <a:t>Hardware</a:t>
            </a:r>
            <a:r>
              <a:rPr sz="2800" b="1" spc="-100" dirty="0">
                <a:solidFill>
                  <a:srgbClr val="FFFFFF"/>
                </a:solidFill>
                <a:uFill>
                  <a:solidFill>
                    <a:srgbClr val="FFFFFF"/>
                  </a:solidFill>
                </a:uFill>
                <a:latin typeface="Times New Roman"/>
                <a:cs typeface="Times New Roman"/>
              </a:rPr>
              <a:t> </a:t>
            </a:r>
            <a:r>
              <a:rPr sz="2800" b="1" spc="-5" dirty="0">
                <a:solidFill>
                  <a:srgbClr val="FFFFFF"/>
                </a:solidFill>
                <a:uFill>
                  <a:solidFill>
                    <a:srgbClr val="FFFFFF"/>
                  </a:solidFill>
                </a:uFill>
                <a:latin typeface="Times New Roman"/>
                <a:cs typeface="Times New Roman"/>
              </a:rPr>
              <a:t>Requirements</a:t>
            </a:r>
            <a:endParaRPr sz="28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0C89-63FD-2514-9BFD-C55DDE8A278B}"/>
              </a:ext>
            </a:extLst>
          </p:cNvPr>
          <p:cNvSpPr>
            <a:spLocks noGrp="1"/>
          </p:cNvSpPr>
          <p:nvPr>
            <p:ph type="title"/>
          </p:nvPr>
        </p:nvSpPr>
        <p:spPr>
          <a:xfrm>
            <a:off x="838200" y="499694"/>
            <a:ext cx="7620000" cy="636905"/>
          </a:xfrm>
        </p:spPr>
        <p:txBody>
          <a:bodyPr/>
          <a:lstStyle/>
          <a:p>
            <a:r>
              <a:rPr lang="en-IN" dirty="0"/>
              <a:t>                    Hardware </a:t>
            </a:r>
          </a:p>
        </p:txBody>
      </p:sp>
      <p:sp>
        <p:nvSpPr>
          <p:cNvPr id="5" name="TextBox 4">
            <a:extLst>
              <a:ext uri="{FF2B5EF4-FFF2-40B4-BE49-F238E27FC236}">
                <a16:creationId xmlns:a16="http://schemas.microsoft.com/office/drawing/2014/main" id="{D5F46960-43A4-42B4-126F-29F8469B319F}"/>
              </a:ext>
            </a:extLst>
          </p:cNvPr>
          <p:cNvSpPr txBox="1"/>
          <p:nvPr/>
        </p:nvSpPr>
        <p:spPr>
          <a:xfrm>
            <a:off x="1150744" y="3352800"/>
            <a:ext cx="2899125" cy="369332"/>
          </a:xfrm>
          <a:prstGeom prst="rect">
            <a:avLst/>
          </a:prstGeom>
          <a:noFill/>
        </p:spPr>
        <p:txBody>
          <a:bodyPr wrap="square" rtlCol="0">
            <a:spAutoFit/>
          </a:bodyPr>
          <a:lstStyle/>
          <a:p>
            <a:r>
              <a:rPr lang="en-IN" dirty="0"/>
              <a:t>Fig-1</a:t>
            </a:r>
            <a:r>
              <a:rPr lang="en-IN" dirty="0">
                <a:latin typeface="Times New Roman" panose="02020603050405020304" pitchFamily="18" charset="0"/>
                <a:cs typeface="Times New Roman" panose="02020603050405020304" pitchFamily="18" charset="0"/>
              </a:rPr>
              <a:t>. ESP8266 </a:t>
            </a:r>
            <a:r>
              <a:rPr lang="en-IN" dirty="0" err="1">
                <a:latin typeface="Times New Roman" panose="02020603050405020304" pitchFamily="18" charset="0"/>
                <a:cs typeface="Times New Roman" panose="02020603050405020304" pitchFamily="18" charset="0"/>
              </a:rPr>
              <a:t>Wifi</a:t>
            </a:r>
            <a:r>
              <a:rPr lang="en-IN" dirty="0">
                <a:latin typeface="Times New Roman" panose="02020603050405020304" pitchFamily="18" charset="0"/>
                <a:cs typeface="Times New Roman" panose="02020603050405020304" pitchFamily="18" charset="0"/>
              </a:rPr>
              <a:t> Module</a:t>
            </a:r>
          </a:p>
        </p:txBody>
      </p:sp>
      <p:pic>
        <p:nvPicPr>
          <p:cNvPr id="7" name="Picture 6">
            <a:extLst>
              <a:ext uri="{FF2B5EF4-FFF2-40B4-BE49-F238E27FC236}">
                <a16:creationId xmlns:a16="http://schemas.microsoft.com/office/drawing/2014/main" id="{3FD5C395-C489-3598-0D54-4F681F9441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0714" y="835000"/>
            <a:ext cx="2899126" cy="2819400"/>
          </a:xfrm>
          <a:prstGeom prst="rect">
            <a:avLst/>
          </a:prstGeom>
        </p:spPr>
      </p:pic>
      <p:sp>
        <p:nvSpPr>
          <p:cNvPr id="8" name="TextBox 7">
            <a:extLst>
              <a:ext uri="{FF2B5EF4-FFF2-40B4-BE49-F238E27FC236}">
                <a16:creationId xmlns:a16="http://schemas.microsoft.com/office/drawing/2014/main" id="{0F316D69-001C-B0EE-B21A-9192B657E3D6}"/>
              </a:ext>
            </a:extLst>
          </p:cNvPr>
          <p:cNvSpPr txBox="1"/>
          <p:nvPr/>
        </p:nvSpPr>
        <p:spPr>
          <a:xfrm>
            <a:off x="6476999" y="3608681"/>
            <a:ext cx="23003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Fig-2. OLED Display</a:t>
            </a:r>
          </a:p>
        </p:txBody>
      </p:sp>
      <p:pic>
        <p:nvPicPr>
          <p:cNvPr id="10" name="Picture 9">
            <a:extLst>
              <a:ext uri="{FF2B5EF4-FFF2-40B4-BE49-F238E27FC236}">
                <a16:creationId xmlns:a16="http://schemas.microsoft.com/office/drawing/2014/main" id="{BDFD77BB-CE1D-2414-B731-F0CBA72738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1705" y="3978013"/>
            <a:ext cx="2712990" cy="1590988"/>
          </a:xfrm>
          <a:prstGeom prst="rect">
            <a:avLst/>
          </a:prstGeom>
        </p:spPr>
      </p:pic>
      <p:sp>
        <p:nvSpPr>
          <p:cNvPr id="12" name="TextBox 11">
            <a:extLst>
              <a:ext uri="{FF2B5EF4-FFF2-40B4-BE49-F238E27FC236}">
                <a16:creationId xmlns:a16="http://schemas.microsoft.com/office/drawing/2014/main" id="{53634E75-BC17-1A21-0108-640AB1A601F4}"/>
              </a:ext>
            </a:extLst>
          </p:cNvPr>
          <p:cNvSpPr txBox="1"/>
          <p:nvPr/>
        </p:nvSpPr>
        <p:spPr>
          <a:xfrm>
            <a:off x="3962400" y="5867400"/>
            <a:ext cx="18288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Fig-3. Battery</a:t>
            </a:r>
          </a:p>
        </p:txBody>
      </p:sp>
      <p:pic>
        <p:nvPicPr>
          <p:cNvPr id="14" name="Picture 13">
            <a:extLst>
              <a:ext uri="{FF2B5EF4-FFF2-40B4-BE49-F238E27FC236}">
                <a16:creationId xmlns:a16="http://schemas.microsoft.com/office/drawing/2014/main" id="{6D16D09B-8F3E-A260-AC90-9DF155F6C0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1136599"/>
            <a:ext cx="3360372" cy="2113359"/>
          </a:xfrm>
          <a:prstGeom prst="rect">
            <a:avLst/>
          </a:prstGeom>
        </p:spPr>
      </p:pic>
    </p:spTree>
    <p:extLst>
      <p:ext uri="{BB962C8B-B14F-4D97-AF65-F5344CB8AC3E}">
        <p14:creationId xmlns:p14="http://schemas.microsoft.com/office/powerpoint/2010/main" val="97392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F54AE-10A1-6623-9E7B-204CFE681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2938"/>
            <a:ext cx="3657600" cy="2228850"/>
          </a:xfrm>
          <a:prstGeom prst="rect">
            <a:avLst/>
          </a:prstGeom>
        </p:spPr>
      </p:pic>
      <p:sp>
        <p:nvSpPr>
          <p:cNvPr id="4" name="TextBox 3">
            <a:extLst>
              <a:ext uri="{FF2B5EF4-FFF2-40B4-BE49-F238E27FC236}">
                <a16:creationId xmlns:a16="http://schemas.microsoft.com/office/drawing/2014/main" id="{145473AD-37A5-AF68-2C42-D5A7A7EB5B5D}"/>
              </a:ext>
            </a:extLst>
          </p:cNvPr>
          <p:cNvSpPr txBox="1"/>
          <p:nvPr/>
        </p:nvSpPr>
        <p:spPr>
          <a:xfrm>
            <a:off x="381000" y="2997201"/>
            <a:ext cx="36576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4-TP4056 Charging Module</a:t>
            </a:r>
          </a:p>
        </p:txBody>
      </p:sp>
      <p:pic>
        <p:nvPicPr>
          <p:cNvPr id="6" name="Picture 5">
            <a:extLst>
              <a:ext uri="{FF2B5EF4-FFF2-40B4-BE49-F238E27FC236}">
                <a16:creationId xmlns:a16="http://schemas.microsoft.com/office/drawing/2014/main" id="{EDDBC92F-F5A6-D815-CB28-CE6F03048D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457479"/>
            <a:ext cx="2906014" cy="2414309"/>
          </a:xfrm>
          <a:prstGeom prst="rect">
            <a:avLst/>
          </a:prstGeom>
        </p:spPr>
      </p:pic>
      <p:sp>
        <p:nvSpPr>
          <p:cNvPr id="7" name="TextBox 6">
            <a:extLst>
              <a:ext uri="{FF2B5EF4-FFF2-40B4-BE49-F238E27FC236}">
                <a16:creationId xmlns:a16="http://schemas.microsoft.com/office/drawing/2014/main" id="{B592B41F-F298-8830-7C5B-AB793E5EE18A}"/>
              </a:ext>
            </a:extLst>
          </p:cNvPr>
          <p:cNvSpPr txBox="1"/>
          <p:nvPr/>
        </p:nvSpPr>
        <p:spPr>
          <a:xfrm>
            <a:off x="6812281" y="3200400"/>
            <a:ext cx="210311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Fig-5 Jumper Wires</a:t>
            </a:r>
          </a:p>
        </p:txBody>
      </p:sp>
      <p:pic>
        <p:nvPicPr>
          <p:cNvPr id="11" name="Picture 10">
            <a:extLst>
              <a:ext uri="{FF2B5EF4-FFF2-40B4-BE49-F238E27FC236}">
                <a16:creationId xmlns:a16="http://schemas.microsoft.com/office/drawing/2014/main" id="{3B8AFFBC-67AB-BC24-9293-3FD0BCD4C0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3429000"/>
            <a:ext cx="3517936" cy="2288857"/>
          </a:xfrm>
          <a:prstGeom prst="rect">
            <a:avLst/>
          </a:prstGeom>
        </p:spPr>
      </p:pic>
      <p:sp>
        <p:nvSpPr>
          <p:cNvPr id="12" name="TextBox 11">
            <a:extLst>
              <a:ext uri="{FF2B5EF4-FFF2-40B4-BE49-F238E27FC236}">
                <a16:creationId xmlns:a16="http://schemas.microsoft.com/office/drawing/2014/main" id="{E8BE2E02-C13D-4F7F-9D9D-E8BA7DFDDBFB}"/>
              </a:ext>
            </a:extLst>
          </p:cNvPr>
          <p:cNvSpPr txBox="1"/>
          <p:nvPr/>
        </p:nvSpPr>
        <p:spPr>
          <a:xfrm>
            <a:off x="4038600" y="6096000"/>
            <a:ext cx="197361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Fig 6- Bread Board</a:t>
            </a:r>
          </a:p>
        </p:txBody>
      </p:sp>
    </p:spTree>
    <p:extLst>
      <p:ext uri="{BB962C8B-B14F-4D97-AF65-F5344CB8AC3E}">
        <p14:creationId xmlns:p14="http://schemas.microsoft.com/office/powerpoint/2010/main" val="2997079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669</Words>
  <Application>Microsoft Office PowerPoint</Application>
  <PresentationFormat>On-screen Show (4:3)</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MT</vt:lpstr>
      <vt:lpstr>Calibri</vt:lpstr>
      <vt:lpstr>LMRoman10-Regular</vt:lpstr>
      <vt:lpstr>Times New Roman</vt:lpstr>
      <vt:lpstr>Office Theme</vt:lpstr>
      <vt:lpstr>P K TECHNICAL CAMPUS CHAKAN  PUNE</vt:lpstr>
      <vt:lpstr>SMART SCHOOL ATTENDANCE USING NODE MCU AND FINGERPRINT SENSOR </vt:lpstr>
      <vt:lpstr>Introduction</vt:lpstr>
      <vt:lpstr>PowerPoint Presentation</vt:lpstr>
      <vt:lpstr>PowerPoint Presentation</vt:lpstr>
      <vt:lpstr>Literature Survey</vt:lpstr>
      <vt:lpstr>Requirement Analysis</vt:lpstr>
      <vt:lpstr>                    Hardware </vt:lpstr>
      <vt:lpstr>PowerPoint Presentation</vt:lpstr>
      <vt:lpstr>PowerPoint Presentation</vt:lpstr>
      <vt:lpstr>PowerPoint Presentation</vt:lpstr>
      <vt:lpstr>Working of the System</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sharvari</dc:creator>
  <cp:lastModifiedBy>HARSHAL PATEL</cp:lastModifiedBy>
  <cp:revision>6</cp:revision>
  <dcterms:created xsi:type="dcterms:W3CDTF">2022-11-16T14:03:15Z</dcterms:created>
  <dcterms:modified xsi:type="dcterms:W3CDTF">2023-05-15T15:43:21Z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2022-11-11T00:00:00Z</vt:filetime>
  </property>
  <property fmtid="{D5CDD505-2E9C-101B-9397-08002B2CF9AE}" pid="3" name="Creator">
    <vt:lpwstr>Microsoft® Word 2016</vt:lpwstr>
  </property>
  <property fmtid="{D5CDD505-2E9C-101B-9397-08002B2CF9AE}" pid="4" name="LastSaved">
    <vt:filetime>2022-11-16T00:00:00Z</vt:filetime>
  </property>
</Properties>
</file>