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7" r:id="rId9"/>
    <p:sldId id="279" r:id="rId10"/>
    <p:sldId id="266" r:id="rId11"/>
    <p:sldId id="278" r:id="rId12"/>
    <p:sldId id="267" r:id="rId13"/>
    <p:sldId id="273" r:id="rId14"/>
    <p:sldId id="280" r:id="rId15"/>
    <p:sldId id="275" r:id="rId16"/>
    <p:sldId id="276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75" d="100"/>
          <a:sy n="75" d="100"/>
        </p:scale>
        <p:origin x="1690" y="4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1347" y="886790"/>
            <a:ext cx="23213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558" y="499694"/>
            <a:ext cx="2484882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196" y="1519793"/>
            <a:ext cx="807760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606" y="6474967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273761"/>
            <a:ext cx="6994525" cy="9975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39415" marR="5080" indent="-2927350">
              <a:lnSpc>
                <a:spcPts val="3820"/>
              </a:lnSpc>
              <a:spcBef>
                <a:spcPts val="210"/>
              </a:spcBef>
            </a:pPr>
            <a:r>
              <a:rPr sz="3200" spc="-5" dirty="0">
                <a:solidFill>
                  <a:srgbClr val="375F92"/>
                </a:solidFill>
              </a:rPr>
              <a:t>P K TECHNICAL CAMPUS </a:t>
            </a:r>
            <a:r>
              <a:rPr sz="3200" spc="-10" dirty="0">
                <a:solidFill>
                  <a:srgbClr val="375F92"/>
                </a:solidFill>
              </a:rPr>
              <a:t>CHAKAN </a:t>
            </a:r>
            <a:r>
              <a:rPr sz="3200" spc="-785" dirty="0">
                <a:solidFill>
                  <a:srgbClr val="375F92"/>
                </a:solidFill>
              </a:rPr>
              <a:t> </a:t>
            </a:r>
            <a:r>
              <a:rPr sz="3200" spc="-10" dirty="0">
                <a:solidFill>
                  <a:srgbClr val="375F92"/>
                </a:solidFill>
              </a:rPr>
              <a:t>PUNE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31316" y="1877644"/>
            <a:ext cx="790003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DEPARTMENT</a:t>
            </a:r>
            <a:r>
              <a:rPr sz="2800" b="1" spc="-8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75F92"/>
                </a:solidFill>
                <a:latin typeface="Times New Roman"/>
                <a:cs typeface="Times New Roman"/>
              </a:rPr>
              <a:t>OF</a:t>
            </a:r>
            <a:r>
              <a:rPr sz="2800" b="1" spc="-2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COMPUTER</a:t>
            </a:r>
            <a:r>
              <a:rPr sz="2800" b="1" spc="-7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ENGINEERING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20367" y="3383010"/>
            <a:ext cx="5336540" cy="21723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3340" algn="ctr">
              <a:lnSpc>
                <a:spcPct val="111000"/>
              </a:lnSpc>
              <a:spcBef>
                <a:spcPts val="40"/>
              </a:spcBef>
            </a:pPr>
            <a:r>
              <a:rPr sz="3200" b="1" dirty="0">
                <a:solidFill>
                  <a:srgbClr val="375F92"/>
                </a:solidFill>
                <a:latin typeface="Times New Roman"/>
                <a:cs typeface="Times New Roman"/>
              </a:rPr>
              <a:t>B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3200" b="1" spc="-1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Co</a:t>
            </a:r>
            <a:r>
              <a:rPr sz="3200" b="1" spc="-45" dirty="0">
                <a:solidFill>
                  <a:srgbClr val="375F92"/>
                </a:solidFill>
                <a:latin typeface="Times New Roman"/>
                <a:cs typeface="Times New Roman"/>
              </a:rPr>
              <a:t>m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put</a:t>
            </a:r>
            <a:r>
              <a:rPr sz="3200" b="1" spc="-15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r</a:t>
            </a:r>
            <a:r>
              <a:rPr sz="3200" b="1" spc="-2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3200" b="1" spc="20" dirty="0">
                <a:solidFill>
                  <a:srgbClr val="375F92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375F92"/>
                </a:solidFill>
                <a:latin typeface="Times New Roman"/>
                <a:cs typeface="Times New Roman"/>
              </a:rPr>
              <a:t>g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ineering 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Dissertation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Stage</a:t>
            </a:r>
            <a:r>
              <a:rPr sz="32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- II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 Presentation </a:t>
            </a:r>
            <a:r>
              <a:rPr sz="3200" spc="-7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[2022-23]</a:t>
            </a:r>
            <a:endParaRPr sz="3200" dirty="0">
              <a:latin typeface="Times New Roman"/>
              <a:cs typeface="Times New Roman"/>
            </a:endParaRPr>
          </a:p>
          <a:p>
            <a:pPr marR="26670" algn="ctr">
              <a:lnSpc>
                <a:spcPct val="100000"/>
              </a:lnSpc>
              <a:spcBef>
                <a:spcPts val="335"/>
              </a:spcBef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Semester</a:t>
            </a:r>
            <a:r>
              <a:rPr lang="en-IN"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3200" spc="-65" dirty="0">
                <a:solidFill>
                  <a:srgbClr val="001F5F"/>
                </a:solidFill>
                <a:latin typeface="Times New Roman"/>
                <a:cs typeface="Times New Roman"/>
              </a:rPr>
              <a:t>- </a:t>
            </a:r>
            <a:r>
              <a:rPr lang="en-IN"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889885" y="725246"/>
            <a:ext cx="3362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Proposed</a:t>
            </a:r>
            <a:r>
              <a:rPr sz="3600" b="1" spc="-114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662" y="1905000"/>
            <a:ext cx="7947406" cy="3703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Proposed system of Smart attendance system using ESP8266. The architecture is centered on mini computer which act as a main controller of the system.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Initially an ESP8266 module is provided to each student, it act like a smart card which is already connected to the Wi-Fi router and it is provided with an unique IP address.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process, required information of Student name, Student unique IP address, Student Register number are recorded in the local host of the main server.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same information is feed into the ESP8266 module for smart attendance system.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4FA72-83DB-CCFB-8C26-C2AABA6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533400"/>
            <a:ext cx="4495800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1BD40-2EFB-D198-BC20-F02F32806112}"/>
              </a:ext>
            </a:extLst>
          </p:cNvPr>
          <p:cNvSpPr txBox="1"/>
          <p:nvPr/>
        </p:nvSpPr>
        <p:spPr>
          <a:xfrm>
            <a:off x="2324100" y="6050281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Flow chart for Smart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275718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926" y="466166"/>
            <a:ext cx="54825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Working</a:t>
            </a:r>
            <a:r>
              <a:rPr sz="4400" spc="-65" dirty="0"/>
              <a:t>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15" dirty="0"/>
              <a:t>the</a:t>
            </a:r>
            <a:r>
              <a:rPr sz="4400" spc="-60" dirty="0"/>
              <a:t> </a:t>
            </a:r>
            <a:r>
              <a:rPr sz="4400" spc="-5" dirty="0"/>
              <a:t>System</a:t>
            </a:r>
            <a:endParaRPr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91B5E-CBA8-BF14-598F-7DA2BC57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585944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19450" y="661238"/>
            <a:ext cx="2862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System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Design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000E1-BF18-5371-2AA3-8024EAE3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1"/>
            <a:ext cx="7490206" cy="4838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91A3-0472-655B-F06B-EA9EA6A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18214-D488-7CCA-2E85-9991D6F13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t="24344" r="29599" b="19129"/>
          <a:stretch/>
        </p:blipFill>
        <p:spPr>
          <a:xfrm>
            <a:off x="1022106" y="1676400"/>
            <a:ext cx="70997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Refe</a:t>
            </a:r>
            <a:r>
              <a:rPr spc="10" dirty="0"/>
              <a:t>r</a:t>
            </a:r>
            <a:r>
              <a:rPr dirty="0"/>
              <a:t>e</a:t>
            </a:r>
            <a:r>
              <a:rPr spc="-25" dirty="0"/>
              <a:t>n</a:t>
            </a:r>
            <a:r>
              <a:rPr dirty="0"/>
              <a:t>c</a:t>
            </a:r>
            <a:r>
              <a:rPr spc="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767916"/>
            <a:ext cx="7868362" cy="3967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BABAK MALEKI SHOJA AND NASSEH TABRIZI, “Customer Reviews Analysis With Deep Neural Networks for E-Commerce Recommender Systems," IEEE, Digital Object Identifier 2019.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M.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Darabi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N. Tabrizi, “An ontology-based framework to model user interests," in Proc. Int. Conf.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Sci.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Intell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(CSCI), Dec. 2016, pp. 398403.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[3]M. M. Susan and S. David, “What makes a helpful review? A study of customer reviews on Amazon.com,“ MIS Quart., vol. 34, no. 1, pp. 185200, 2010.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[4] E.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Baralis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L.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Cagliero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Cerquitelli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Chiusano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P. Garza, D. Antonelli, G. Bruno, and N. A.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Mahoto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“Personalized tag recommendation based on generalized rules," ACM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Syst. Technol., 2019. 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669" y="2192223"/>
            <a:ext cx="4762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5" dirty="0">
                <a:latin typeface="Calibri"/>
                <a:cs typeface="Calibri"/>
              </a:rPr>
              <a:t>THANK</a:t>
            </a:r>
            <a:r>
              <a:rPr sz="7200" b="0" spc="-195" dirty="0">
                <a:latin typeface="Calibri"/>
                <a:cs typeface="Calibri"/>
              </a:rPr>
              <a:t> </a:t>
            </a:r>
            <a:r>
              <a:rPr sz="7200" b="0" spc="-5" dirty="0">
                <a:latin typeface="Calibri"/>
                <a:cs typeface="Calibri"/>
              </a:rPr>
              <a:t>YOU!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2366"/>
            <a:ext cx="84582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</a:rPr>
              <a:t>SMART SCHOOL ATTENDANCE USING NODE MCU AND FINGERPRINT SENSOR 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45211"/>
              </p:ext>
            </p:extLst>
          </p:nvPr>
        </p:nvGraphicFramePr>
        <p:xfrm>
          <a:off x="1073200" y="2445766"/>
          <a:ext cx="6847840" cy="2002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B191154210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B191154242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B191154246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B191154266</a:t>
                      </a: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500" dirty="0" err="1">
                          <a:latin typeface="Times New Roman"/>
                          <a:cs typeface="Times New Roman"/>
                        </a:rPr>
                        <a:t>Yashraj</a:t>
                      </a: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 Chaudhari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500" dirty="0" err="1">
                          <a:latin typeface="Times New Roman"/>
                          <a:cs typeface="Times New Roman"/>
                        </a:rPr>
                        <a:t>Harshal</a:t>
                      </a: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 Patel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Shriram Patil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500" dirty="0">
                          <a:latin typeface="Times New Roman"/>
                          <a:cs typeface="Times New Roman"/>
                        </a:rPr>
                        <a:t>Viraj Vadhane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4945456"/>
            <a:ext cx="8458200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3200" b="1" spc="-10" dirty="0">
                <a:latin typeface="Times New Roman"/>
                <a:cs typeface="Times New Roman"/>
              </a:rPr>
              <a:t>G</a:t>
            </a:r>
            <a:r>
              <a:rPr sz="3200" b="1" spc="-10" dirty="0" err="1">
                <a:latin typeface="Times New Roman"/>
                <a:cs typeface="Times New Roman"/>
              </a:rPr>
              <a:t>uided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latin typeface="Times New Roman"/>
                <a:cs typeface="Times New Roman"/>
              </a:rPr>
              <a:t>B</a:t>
            </a:r>
            <a:r>
              <a:rPr sz="3200" b="1" spc="-10" dirty="0">
                <a:latin typeface="Times New Roman"/>
                <a:cs typeface="Times New Roman"/>
              </a:rPr>
              <a:t>y</a:t>
            </a:r>
            <a:endParaRPr lang="en-IN" sz="3200" b="1" spc="-1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3200" dirty="0">
                <a:latin typeface="Times New Roman"/>
                <a:cs typeface="Times New Roman"/>
              </a:rPr>
              <a:t>Prof. </a:t>
            </a:r>
            <a:r>
              <a:rPr lang="en-IN" sz="3200" dirty="0" err="1">
                <a:latin typeface="Times New Roman"/>
                <a:cs typeface="Times New Roman"/>
              </a:rPr>
              <a:t>S.R.Bhujbal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841" y="258521"/>
            <a:ext cx="2513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F477B"/>
                </a:solidFill>
              </a:rPr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700" y="1524000"/>
            <a:ext cx="8610600" cy="411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monitoring is an indispensable part of any institute.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attendance helps increasing quality outcome, be it an educational institute.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pen-paper based manual attendance system had too many fallacies and hard work. Moreover, it had a possibility of manipulation of the original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have tried to make an automatic attendance system that would be to some extent free from some of the drawbacks of the pen-paper based attendance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kit that has been used in this project, i.e. –  ESP8266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kit contains 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wire assembly . The card can be used as an employee ID card or student ID card. The ID is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weared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student. </a:t>
            </a:r>
            <a:endParaRPr lang="en-US" sz="1200" b="0" i="0" u="none" strike="noStrike" baseline="0" dirty="0">
              <a:latin typeface="LMRoman10-Regular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52725" y="191465"/>
            <a:ext cx="3794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Problem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Statement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942" y="2286000"/>
            <a:ext cx="8024115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website for smart attendance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auto attendance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and smart ID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wireless connectivity and record management.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58411" y="205233"/>
            <a:ext cx="7868362" cy="3151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3200" b="1" spc="-5" dirty="0">
                <a:latin typeface="Times New Roman"/>
                <a:cs typeface="Times New Roman"/>
              </a:rPr>
              <a:t>Future Scope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attendance management by decreasing the human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handle records for staff and user security is provided.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420" y="319481"/>
            <a:ext cx="39325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Literature</a:t>
            </a:r>
            <a:r>
              <a:rPr spc="-114" dirty="0"/>
              <a:t> </a:t>
            </a:r>
            <a:r>
              <a:rPr dirty="0"/>
              <a:t>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7CD20-4999-1756-8DAE-A1471673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18780"/>
            <a:ext cx="7086600" cy="54485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548" y="331673"/>
            <a:ext cx="4322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</a:t>
            </a:r>
            <a:r>
              <a:rPr sz="3600" spc="-15" dirty="0"/>
              <a:t>qu</a:t>
            </a:r>
            <a:r>
              <a:rPr sz="3600" dirty="0"/>
              <a:t>ire</a:t>
            </a:r>
            <a:r>
              <a:rPr sz="3600" spc="-25" dirty="0"/>
              <a:t>m</a:t>
            </a:r>
            <a:r>
              <a:rPr sz="3600" dirty="0"/>
              <a:t>ent</a:t>
            </a:r>
            <a:r>
              <a:rPr sz="3600" spc="-225" dirty="0"/>
              <a:t> </a:t>
            </a:r>
            <a:r>
              <a:rPr sz="3600" spc="-35" dirty="0"/>
              <a:t>A</a:t>
            </a:r>
            <a:r>
              <a:rPr sz="3600" spc="-15" dirty="0"/>
              <a:t>n</a:t>
            </a:r>
            <a:r>
              <a:rPr sz="3600" dirty="0"/>
              <a:t>al</a:t>
            </a:r>
            <a:r>
              <a:rPr sz="3600" spc="25" dirty="0"/>
              <a:t>y</a:t>
            </a:r>
            <a:r>
              <a:rPr sz="3600" dirty="0"/>
              <a:t>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9600" y="2438257"/>
            <a:ext cx="3657804" cy="251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Arduino IDE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RAM: 2GB or higher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Processor: intel i5 or higher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Visual Studio Code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Java Runtime Environment.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Eclipse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9335" y="2438257"/>
            <a:ext cx="3850640" cy="4213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Bread Board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ESP8266 </a:t>
            </a:r>
            <a:r>
              <a:rPr lang="en-IN" dirty="0" err="1">
                <a:latin typeface="Calibri"/>
                <a:cs typeface="Calibri"/>
              </a:rPr>
              <a:t>wifi</a:t>
            </a:r>
            <a:r>
              <a:rPr lang="en-IN" dirty="0">
                <a:latin typeface="Calibri"/>
                <a:cs typeface="Calibri"/>
              </a:rPr>
              <a:t> module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Finger-Print Sensor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OLED Display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dirty="0">
                <a:latin typeface="Calibri"/>
                <a:cs typeface="Calibri"/>
              </a:rPr>
              <a:t>500 </a:t>
            </a:r>
            <a:r>
              <a:rPr lang="en-IN" dirty="0" err="1">
                <a:latin typeface="Calibri"/>
                <a:cs typeface="Calibri"/>
              </a:rPr>
              <a:t>mAh</a:t>
            </a:r>
            <a:r>
              <a:rPr lang="en-IN" dirty="0">
                <a:latin typeface="Calibri"/>
                <a:cs typeface="Calibri"/>
              </a:rPr>
              <a:t> Battery</a:t>
            </a: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12065" marR="5080">
              <a:lnSpc>
                <a:spcPct val="149200"/>
              </a:lnSpc>
              <a:spcBef>
                <a:spcPts val="100"/>
              </a:spcBef>
              <a:tabLst>
                <a:tab pos="356870" algn="l"/>
                <a:tab pos="357505" algn="l"/>
              </a:tabLst>
            </a:pPr>
            <a:endParaRPr lang="en-IN" spc="-10" dirty="0">
              <a:latin typeface="Times New Roman"/>
              <a:cs typeface="Times New Roman"/>
            </a:endParaRPr>
          </a:p>
          <a:p>
            <a:pPr marL="12065" marR="5080">
              <a:lnSpc>
                <a:spcPct val="149200"/>
              </a:lnSpc>
              <a:spcBef>
                <a:spcPts val="100"/>
              </a:spcBef>
              <a:tabLst>
                <a:tab pos="356870" algn="l"/>
                <a:tab pos="357505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356870" marR="5080" indent="-344805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447800"/>
            <a:ext cx="4040504" cy="659765"/>
          </a:xfrm>
          <a:prstGeom prst="rect">
            <a:avLst/>
          </a:prstGeom>
          <a:solidFill>
            <a:srgbClr val="9BB957"/>
          </a:solidFill>
          <a:ln w="25400">
            <a:solidFill>
              <a:srgbClr val="6F873D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380"/>
              </a:spcBef>
            </a:pP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8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00" y="1447800"/>
            <a:ext cx="4041775" cy="655320"/>
          </a:xfrm>
          <a:prstGeom prst="rect">
            <a:avLst/>
          </a:prstGeom>
          <a:solidFill>
            <a:srgbClr val="9BB957"/>
          </a:solidFill>
          <a:ln w="25400">
            <a:solidFill>
              <a:srgbClr val="6F873D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335"/>
              </a:spcBef>
            </a:pP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28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C89-63FD-2514-9BFD-C55DDE8A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694"/>
            <a:ext cx="7620000" cy="636905"/>
          </a:xfrm>
        </p:spPr>
        <p:txBody>
          <a:bodyPr/>
          <a:lstStyle/>
          <a:p>
            <a:r>
              <a:rPr lang="en-IN" dirty="0"/>
              <a:t>                    Hardware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46960-43A4-42B4-126F-29F8469B319F}"/>
              </a:ext>
            </a:extLst>
          </p:cNvPr>
          <p:cNvSpPr txBox="1"/>
          <p:nvPr/>
        </p:nvSpPr>
        <p:spPr>
          <a:xfrm>
            <a:off x="1150744" y="3352800"/>
            <a:ext cx="289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Fig-1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ESP8266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5C395-C489-3598-0D54-4F681F944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14" y="835000"/>
            <a:ext cx="2899126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16D69-001C-B0EE-B21A-9192B657E3D6}"/>
              </a:ext>
            </a:extLst>
          </p:cNvPr>
          <p:cNvSpPr txBox="1"/>
          <p:nvPr/>
        </p:nvSpPr>
        <p:spPr>
          <a:xfrm>
            <a:off x="6476999" y="3608681"/>
            <a:ext cx="230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 OLED Display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D77BB-CE1D-2414-B731-F0CBA7273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11" y="4130413"/>
            <a:ext cx="2712990" cy="1590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634E75-BC17-1A21-0108-640AB1A601F4}"/>
              </a:ext>
            </a:extLst>
          </p:cNvPr>
          <p:cNvSpPr txBox="1"/>
          <p:nvPr/>
        </p:nvSpPr>
        <p:spPr>
          <a:xfrm>
            <a:off x="1828800" y="59383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Fig-3. Battery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6D09B-8F3E-A260-AC90-9DF155F6C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6599"/>
            <a:ext cx="3360372" cy="2113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8EF28-C9A5-3AD2-C5A4-6C7BBFCE4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13" y="4147538"/>
            <a:ext cx="2566859" cy="157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3CA7A-85B8-A7F5-2750-06620681FE01}"/>
              </a:ext>
            </a:extLst>
          </p:cNvPr>
          <p:cNvSpPr txBox="1"/>
          <p:nvPr/>
        </p:nvSpPr>
        <p:spPr>
          <a:xfrm>
            <a:off x="6004686" y="5938333"/>
            <a:ext cx="256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Fig-4.Fingerprint Sensor </a:t>
            </a:r>
          </a:p>
        </p:txBody>
      </p:sp>
    </p:spTree>
    <p:extLst>
      <p:ext uri="{BB962C8B-B14F-4D97-AF65-F5344CB8AC3E}">
        <p14:creationId xmlns:p14="http://schemas.microsoft.com/office/powerpoint/2010/main" val="97392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F54AE-10A1-6623-9E7B-204CFE681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3657600" cy="22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473AD-37A5-AF68-2C42-D5A7A7EB5B5D}"/>
              </a:ext>
            </a:extLst>
          </p:cNvPr>
          <p:cNvSpPr txBox="1"/>
          <p:nvPr/>
        </p:nvSpPr>
        <p:spPr>
          <a:xfrm>
            <a:off x="381000" y="299720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5-TP4056 Charging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BC92F-F5A6-D815-CB28-CE6F03048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479"/>
            <a:ext cx="2906014" cy="241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2B41F-F298-8830-7C5B-AB793E5EE18A}"/>
              </a:ext>
            </a:extLst>
          </p:cNvPr>
          <p:cNvSpPr txBox="1"/>
          <p:nvPr/>
        </p:nvSpPr>
        <p:spPr>
          <a:xfrm>
            <a:off x="6812281" y="3200400"/>
            <a:ext cx="21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Fig-6 Jumper Wires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AFFBC-67AB-BC24-9293-3FD0BCD4C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3517936" cy="228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BE2E02-C13D-4F7F-9D9D-E8BA7DFDDBFB}"/>
              </a:ext>
            </a:extLst>
          </p:cNvPr>
          <p:cNvSpPr txBox="1"/>
          <p:nvPr/>
        </p:nvSpPr>
        <p:spPr>
          <a:xfrm>
            <a:off x="4038600" y="609600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7- Bread Board</a:t>
            </a:r>
          </a:p>
        </p:txBody>
      </p:sp>
    </p:spTree>
    <p:extLst>
      <p:ext uri="{BB962C8B-B14F-4D97-AF65-F5344CB8AC3E}">
        <p14:creationId xmlns:p14="http://schemas.microsoft.com/office/powerpoint/2010/main" val="299707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637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LMRoman10-Regular</vt:lpstr>
      <vt:lpstr>Times New Roman</vt:lpstr>
      <vt:lpstr>Office Theme</vt:lpstr>
      <vt:lpstr>P K TECHNICAL CAMPUS CHAKAN  PUNE</vt:lpstr>
      <vt:lpstr>SMART SCHOOL ATTENDANCE USING NODE MCU AND FINGERPRINT SENSOR </vt:lpstr>
      <vt:lpstr>Introduction</vt:lpstr>
      <vt:lpstr>PowerPoint Presentation</vt:lpstr>
      <vt:lpstr>PowerPoint Presentation</vt:lpstr>
      <vt:lpstr>Literature Survey</vt:lpstr>
      <vt:lpstr>Requirement Analysis</vt:lpstr>
      <vt:lpstr>                    Hardware </vt:lpstr>
      <vt:lpstr>PowerPoint Presentation</vt:lpstr>
      <vt:lpstr>PowerPoint Presentation</vt:lpstr>
      <vt:lpstr>PowerPoint Presentation</vt:lpstr>
      <vt:lpstr>Working of the System</vt:lpstr>
      <vt:lpstr>PowerPoint Presentation</vt:lpstr>
      <vt:lpstr>Website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sharvari</dc:creator>
  <cp:lastModifiedBy>HARSHAL PATEL</cp:lastModifiedBy>
  <cp:revision>7</cp:revision>
  <dcterms:created xsi:type="dcterms:W3CDTF">2022-11-16T14:03:15Z</dcterms:created>
  <dcterms:modified xsi:type="dcterms:W3CDTF">2023-05-15T15:49:42Z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2022-11-16T00:00:00Z</vt:filetime>
  </property>
</Properties>
</file>