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7" r:id="rId4"/>
    <p:sldId id="298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B5625D-C328-4ED7-B697-AE1E3BCE6B8A}">
          <p14:sldIdLst>
            <p14:sldId id="291"/>
            <p14:sldId id="281"/>
            <p14:sldId id="297"/>
            <p14:sldId id="298"/>
          </p14:sldIdLst>
        </p14:section>
        <p14:section name="Untitled Section" id="{45262D71-B682-4123-BE6E-14EF1E4D1030}">
          <p14:sldIdLst>
            <p14:sldId id="294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010000"/>
    <a:srgbClr val="39B0D4"/>
    <a:srgbClr val="727272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3" d="100"/>
          <a:sy n="43" d="100"/>
        </p:scale>
        <p:origin x="1186" y="3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90738-CFC9-4A5E-8424-6B42AA5706F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75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74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hyperlink" Target="https://drive.google.com/file/d/1N0o_MMtBHPn3DORVs_tlTVQIamWMywt7/view?usp=sharing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drive.google.com/file/d/1mkB_A2McZFVCAGKu4UUwa7OKaiFY6lTW/view?usp=sharin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hyperlink" Target="https://bus-tracking-system-proto2-simulato.vercel.app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ih-2026proto1user.vercel.app/" TargetMode="External"/><Relationship Id="rId5" Type="http://schemas.openxmlformats.org/officeDocument/2006/relationships/hyperlink" Target="https://sih-2026proto1server.vercel.app/" TargetMode="External"/><Relationship Id="rId4" Type="http://schemas.openxmlformats.org/officeDocument/2006/relationships/hyperlink" Target="Bus-Tracking-System-main/Proto_1/Server/index.html" TargetMode="External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ostman.com/what-is-an-api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iki.openstreetmap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ps.gov/systems/gps/" TargetMode="External"/><Relationship Id="rId5" Type="http://schemas.openxmlformats.org/officeDocument/2006/relationships/hyperlink" Target="https://firebase.google.com/solutions?gclsrc=aw.ds&amp;gad_source=1&amp;gad_campaignid=20100026058&amp;gbraid=0AAAAADpUDOiXn9UAOUaBhgJYI1JDJiAg1&amp;gclid=CjwKCAjwlaTGBhANEiwAoRgXBc-MXa4U_wozMN9wv-5MF3KLvhFq__JkWXlfC3cuOxF-l7JV26ulPBoCUD8QAvD_BwE" TargetMode="External"/><Relationship Id="rId4" Type="http://schemas.openxmlformats.org/officeDocument/2006/relationships/hyperlink" Target="https://datahub.transportation.gov/stories/s/Next-Generation-Simulation-NGSIM-Open-Data/i5zb-xe34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916"/>
          <a:stretch/>
        </p:blipFill>
        <p:spPr>
          <a:xfrm>
            <a:off x="6854891" y="205859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324764"/>
            <a:ext cx="8534400" cy="207645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7033" y="181180"/>
            <a:ext cx="9845101" cy="901148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9341" y="1752669"/>
            <a:ext cx="6476393" cy="4409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01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 ID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IN" sz="24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SIH 25013</a:t>
            </a:r>
            <a:endParaRPr lang="en-US" sz="2400" b="1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01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r>
              <a:rPr lang="en-IN" sz="2400" b="1" i="1" dirty="0">
                <a:solidFill>
                  <a:srgbClr val="01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4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Real-Time Public Transport Tracking for Urban Congestion</a:t>
            </a:r>
            <a:endParaRPr lang="en-US" sz="2400" b="1" i="1" u="none" dirty="0">
              <a:solidFill>
                <a:srgbClr val="00B050"/>
              </a:solidFill>
              <a:effectLst/>
              <a:latin typeface="montserratregular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01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Theme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IN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i="1" dirty="0">
                <a:solidFill>
                  <a:srgbClr val="00B050"/>
                </a:solidFill>
                <a:effectLst/>
                <a:latin typeface="montserratregular"/>
              </a:rPr>
              <a:t>Transportation &amp; Logistics</a:t>
            </a:r>
            <a:endParaRPr lang="en-US" sz="2400" b="1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01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 Category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01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Name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4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 Hawks’</a:t>
            </a:r>
            <a:endParaRPr lang="en-IN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F1E5C-BF26-2934-0B96-0F07EAF8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489" y="534620"/>
            <a:ext cx="3086930" cy="512620"/>
          </a:xfrm>
        </p:spPr>
        <p:txBody>
          <a:bodyPr/>
          <a:lstStyle/>
          <a:p>
            <a:r>
              <a:rPr lang="en-US" sz="3200" b="1" dirty="0"/>
              <a:t>Idea/approach</a:t>
            </a:r>
            <a:r>
              <a:rPr lang="en-US" sz="3200" b="1" u="sng" dirty="0"/>
              <a:t>                            </a:t>
            </a:r>
            <a:endParaRPr lang="en-IN" sz="3200" b="1" u="sng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E8425D-6C7C-61A8-5D96-1D1D53106D37}"/>
              </a:ext>
            </a:extLst>
          </p:cNvPr>
          <p:cNvSpPr/>
          <p:nvPr/>
        </p:nvSpPr>
        <p:spPr>
          <a:xfrm>
            <a:off x="141514" y="1171820"/>
            <a:ext cx="6176159" cy="5050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The </a:t>
            </a:r>
            <a:r>
              <a:rPr lang="en-US" sz="1600" dirty="0" err="1"/>
              <a:t>SmartTransit</a:t>
            </a:r>
            <a:r>
              <a:rPr lang="en-US" sz="1600" dirty="0"/>
              <a:t> project was designed as a web-based, real-time bus tracking system to improve accessibility and convenience for commuters.</a:t>
            </a:r>
            <a:endParaRPr lang="en-US" sz="1600" dirty="0">
              <a:solidFill>
                <a:srgbClr val="01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To make the solution simple and cost-effective, the bus conductor’s or driver’s mobile phone was used as the GPS device.</a:t>
            </a:r>
            <a:r>
              <a:rPr lang="en-US" sz="1600" dirty="0">
                <a:solidFill>
                  <a:srgbClr val="010000"/>
                </a:solidFill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A dedicated “Bus Simulator” application was developed to emulate a real bus tracker by utilizing the device’s GPS location.</a:t>
            </a:r>
            <a:r>
              <a:rPr lang="en-US" sz="1600" dirty="0">
                <a:solidFill>
                  <a:srgbClr val="010000"/>
                </a:solidFill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Firebase</a:t>
            </a:r>
            <a:r>
              <a:rPr lang="en-US" sz="1600" b="1" dirty="0"/>
              <a:t> </a:t>
            </a:r>
            <a:r>
              <a:rPr lang="en-US" sz="1600" dirty="0" err="1"/>
              <a:t>Firestore</a:t>
            </a:r>
            <a:r>
              <a:rPr lang="en-US" sz="1600" dirty="0"/>
              <a:t> was selected as the real-time database for storing and synchronizing live location data between buses and users.</a:t>
            </a:r>
            <a:r>
              <a:rPr lang="en-US" sz="1600" dirty="0">
                <a:solidFill>
                  <a:srgbClr val="010000"/>
                </a:solidFill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A User</a:t>
            </a:r>
            <a:r>
              <a:rPr lang="en-US" sz="1600" b="1" dirty="0"/>
              <a:t> </a:t>
            </a:r>
            <a:r>
              <a:rPr lang="en-US" sz="1600" dirty="0"/>
              <a:t>Application was built to receive these real-time updates and display active buses directly on an interactive map.</a:t>
            </a:r>
            <a:r>
              <a:rPr lang="en-US" sz="1600" dirty="0">
                <a:solidFill>
                  <a:srgbClr val="010000"/>
                </a:solidFill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The user app provides additional functionality, such as filtering</a:t>
            </a:r>
            <a:r>
              <a:rPr lang="en-US" sz="1600" b="1" dirty="0"/>
              <a:t> </a:t>
            </a:r>
            <a:r>
              <a:rPr lang="en-US" sz="1600" dirty="0"/>
              <a:t>buses</a:t>
            </a:r>
            <a:r>
              <a:rPr lang="en-US" sz="1600" b="1" dirty="0"/>
              <a:t> </a:t>
            </a:r>
            <a:r>
              <a:rPr lang="en-US" sz="1600" dirty="0"/>
              <a:t>by</a:t>
            </a:r>
            <a:r>
              <a:rPr lang="en-US" sz="1600" b="1" dirty="0"/>
              <a:t> </a:t>
            </a:r>
            <a:r>
              <a:rPr lang="en-US" sz="1600" dirty="0"/>
              <a:t>route and identifying the nearest</a:t>
            </a:r>
            <a:r>
              <a:rPr lang="en-US" sz="1600" b="1" dirty="0"/>
              <a:t> </a:t>
            </a:r>
            <a:r>
              <a:rPr lang="en-US" sz="1600" dirty="0"/>
              <a:t>bus to the commuter’s location.</a:t>
            </a:r>
            <a:r>
              <a:rPr lang="en-US" sz="1600" dirty="0">
                <a:solidFill>
                  <a:srgbClr val="010000"/>
                </a:solidFill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Open source</a:t>
            </a:r>
            <a:r>
              <a:rPr lang="en-US" sz="1600" b="1" dirty="0"/>
              <a:t> </a:t>
            </a:r>
            <a:r>
              <a:rPr lang="en-US" sz="1600" dirty="0"/>
              <a:t>mapping</a:t>
            </a:r>
            <a:r>
              <a:rPr lang="en-US" sz="1600" b="1" dirty="0"/>
              <a:t> </a:t>
            </a:r>
            <a:r>
              <a:rPr lang="en-US" sz="1600" dirty="0"/>
              <a:t>libraries, including Leaflet.js and OpenStreetMap, were integrated to deliver smooth mapping functionality while keeping implementation costs low.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An additional feature was introduced to calculate</a:t>
            </a:r>
            <a:r>
              <a:rPr lang="en-US" sz="1600" b="1" dirty="0"/>
              <a:t> </a:t>
            </a:r>
            <a:r>
              <a:rPr lang="en-US" sz="1600" dirty="0"/>
              <a:t>the</a:t>
            </a:r>
            <a:r>
              <a:rPr lang="en-US" sz="1600" b="1" dirty="0"/>
              <a:t> </a:t>
            </a:r>
            <a:r>
              <a:rPr lang="en-US" sz="1600" dirty="0"/>
              <a:t>distance between a bus and the user, along with the estimated</a:t>
            </a:r>
            <a:r>
              <a:rPr lang="en-US" sz="1600" b="1" dirty="0"/>
              <a:t> </a:t>
            </a:r>
            <a:r>
              <a:rPr lang="en-US" sz="1600" dirty="0"/>
              <a:t>time</a:t>
            </a:r>
            <a:r>
              <a:rPr lang="en-US" sz="1600" b="1" dirty="0"/>
              <a:t> </a:t>
            </a:r>
            <a:r>
              <a:rPr lang="en-US" sz="1600" dirty="0"/>
              <a:t>of</a:t>
            </a:r>
            <a:r>
              <a:rPr lang="en-US" sz="1600" b="1" dirty="0"/>
              <a:t> </a:t>
            </a:r>
            <a:r>
              <a:rPr lang="en-US" sz="1600" dirty="0"/>
              <a:t>arrival</a:t>
            </a:r>
            <a:r>
              <a:rPr lang="en-US" sz="1600" b="1" dirty="0"/>
              <a:t> (</a:t>
            </a:r>
            <a:r>
              <a:rPr lang="en-US" sz="1600" dirty="0"/>
              <a:t>ETA</a:t>
            </a:r>
            <a:r>
              <a:rPr lang="en-US" sz="1600" b="1" dirty="0"/>
              <a:t>)</a:t>
            </a:r>
            <a:r>
              <a:rPr lang="en-US" sz="1600" dirty="0"/>
              <a:t>, enhancing the overall passenger experience.</a:t>
            </a:r>
            <a:r>
              <a:rPr lang="en-US" sz="1600" dirty="0">
                <a:solidFill>
                  <a:srgbClr val="010000"/>
                </a:solidFill>
              </a:rPr>
              <a:t>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17734" y="6222482"/>
            <a:ext cx="2844800" cy="365125"/>
          </a:xfrm>
        </p:spPr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270393"/>
            <a:ext cx="1455173" cy="62066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lgerian" panose="04020705040A02060702" pitchFamily="82" charset="0"/>
            </a:endParaRPr>
          </a:p>
          <a:p>
            <a:pPr algn="ctr"/>
            <a:r>
              <a:rPr lang="en-US" dirty="0">
                <a:latin typeface="Algerian" panose="04020705040A02060702" pitchFamily="82" charset="0"/>
              </a:rPr>
              <a:t>Tech Hawks’</a:t>
            </a:r>
            <a:endParaRPr lang="en-IN" dirty="0">
              <a:latin typeface="Algerian" panose="04020705040A02060702" pitchFamily="82" charset="0"/>
            </a:endParaRPr>
          </a:p>
          <a:p>
            <a:pPr algn="ctr"/>
            <a:endParaRPr lang="en-IN" dirty="0"/>
          </a:p>
        </p:txBody>
      </p:sp>
      <p:pic>
        <p:nvPicPr>
          <p:cNvPr id="4" name="Google Shape;93;p2">
            <a:extLst>
              <a:ext uri="{FF2B5EF4-FFF2-40B4-BE49-F238E27FC236}">
                <a16:creationId xmlns:a16="http://schemas.microsoft.com/office/drawing/2014/main" id="{08BD12A1-1146-C0A4-F479-57C494EB705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A2FD1D-12E8-BFA5-2C83-B02B61FD45DF}"/>
              </a:ext>
            </a:extLst>
          </p:cNvPr>
          <p:cNvSpPr/>
          <p:nvPr/>
        </p:nvSpPr>
        <p:spPr>
          <a:xfrm>
            <a:off x="6680012" y="1171820"/>
            <a:ext cx="5370474" cy="5050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u="sng" dirty="0">
                <a:solidFill>
                  <a:srgbClr val="010000"/>
                </a:solidFill>
              </a:rPr>
              <a:t>GPS Signal Accuracy</a:t>
            </a:r>
          </a:p>
          <a:p>
            <a:r>
              <a:rPr lang="en-US" sz="1400" dirty="0">
                <a:solidFill>
                  <a:srgbClr val="010000"/>
                </a:solidFill>
              </a:rPr>
              <a:t>         Raw GPS signals are </a:t>
            </a:r>
            <a:r>
              <a:rPr lang="en-US" sz="1400" b="1" u="sng" dirty="0">
                <a:solidFill>
                  <a:srgbClr val="010000"/>
                </a:solidFill>
              </a:rPr>
              <a:t> </a:t>
            </a:r>
            <a:r>
              <a:rPr lang="en-US" sz="1400" dirty="0">
                <a:solidFill>
                  <a:srgbClr val="010000"/>
                </a:solidFill>
              </a:rPr>
              <a:t>often noisy and inconsistent . This makes it a</a:t>
            </a:r>
          </a:p>
          <a:p>
            <a:r>
              <a:rPr lang="en-US" sz="1400" dirty="0">
                <a:solidFill>
                  <a:srgbClr val="010000"/>
                </a:solidFill>
              </a:rPr>
              <a:t>         challenge to  show accurate bus locations and smooth movement</a:t>
            </a:r>
          </a:p>
          <a:p>
            <a:r>
              <a:rPr lang="en-US" sz="1400" dirty="0">
                <a:solidFill>
                  <a:srgbClr val="010000"/>
                </a:solidFill>
              </a:rPr>
              <a:t>         on the map.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u="sng" dirty="0">
                <a:solidFill>
                  <a:srgbClr val="010000"/>
                </a:solidFill>
              </a:rPr>
              <a:t>Bus and Route Identification</a:t>
            </a:r>
          </a:p>
          <a:p>
            <a:r>
              <a:rPr lang="en-US" dirty="0">
                <a:solidFill>
                  <a:srgbClr val="010000"/>
                </a:solidFill>
              </a:rPr>
              <a:t>       </a:t>
            </a:r>
            <a:r>
              <a:rPr lang="en-US" sz="1400" dirty="0"/>
              <a:t>When multiple buses run on similar or overlapping routes, </a:t>
            </a:r>
          </a:p>
          <a:p>
            <a:r>
              <a:rPr lang="en-US" sz="1400" dirty="0"/>
              <a:t>         distinguishing them accurately and linking the correct data to the</a:t>
            </a:r>
          </a:p>
          <a:p>
            <a:r>
              <a:rPr lang="en-US" sz="1400" dirty="0">
                <a:solidFill>
                  <a:srgbClr val="010000"/>
                </a:solidFill>
              </a:rPr>
              <a:t>          </a:t>
            </a:r>
            <a:r>
              <a:rPr lang="en-US" sz="1400" dirty="0"/>
              <a:t>correct bus is challenging.</a:t>
            </a:r>
            <a:endParaRPr lang="en-US" sz="1400" dirty="0">
              <a:solidFill>
                <a:srgbClr val="01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>
                <a:solidFill>
                  <a:srgbClr val="010000"/>
                </a:solidFill>
              </a:rPr>
              <a:t>Scalability and Performance</a:t>
            </a:r>
          </a:p>
          <a:p>
            <a:r>
              <a:rPr lang="en-US" sz="1400" dirty="0">
                <a:solidFill>
                  <a:srgbClr val="010000"/>
                </a:solidFill>
              </a:rPr>
              <a:t>        The system must handle many buses sending data &amp; thousands of</a:t>
            </a:r>
          </a:p>
          <a:p>
            <a:r>
              <a:rPr lang="en-US" sz="1400" dirty="0">
                <a:solidFill>
                  <a:srgbClr val="010000"/>
                </a:solidFill>
              </a:rPr>
              <a:t>         users requesting it all at once. It's a challenge to ensure the system</a:t>
            </a:r>
          </a:p>
          <a:p>
            <a:r>
              <a:rPr lang="en-US" sz="1400" dirty="0">
                <a:solidFill>
                  <a:srgbClr val="010000"/>
                </a:solidFill>
              </a:rPr>
              <a:t>         remains fast and reliable as it grows.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u="sng" dirty="0"/>
              <a:t>Battery and Data Usage</a:t>
            </a:r>
            <a:endParaRPr lang="en-US" b="1" u="sng" dirty="0">
              <a:solidFill>
                <a:srgbClr val="010000"/>
              </a:solidFill>
            </a:endParaRPr>
          </a:p>
          <a:p>
            <a:r>
              <a:rPr lang="en-US" sz="1400" dirty="0">
                <a:solidFill>
                  <a:srgbClr val="010000"/>
                </a:solidFill>
              </a:rPr>
              <a:t>       Constantly tracking GPS on a mobile device uses significant battery</a:t>
            </a:r>
          </a:p>
          <a:p>
            <a:r>
              <a:rPr lang="en-US" sz="1400" dirty="0">
                <a:solidFill>
                  <a:srgbClr val="010000"/>
                </a:solidFill>
              </a:rPr>
              <a:t>        and data. The system needs to balance real time updates with </a:t>
            </a:r>
          </a:p>
          <a:p>
            <a:r>
              <a:rPr lang="en-US" sz="1400" dirty="0">
                <a:solidFill>
                  <a:srgbClr val="010000"/>
                </a:solidFill>
              </a:rPr>
              <a:t>        conserving the device's resources.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u="sng" dirty="0"/>
              <a:t>Data Privacy and Security</a:t>
            </a:r>
          </a:p>
          <a:p>
            <a:r>
              <a:rPr lang="en-US" sz="1400" dirty="0"/>
              <a:t>        Location data is sensitive. A secure system must protect this data </a:t>
            </a:r>
          </a:p>
          <a:p>
            <a:r>
              <a:rPr lang="en-US" sz="1400" dirty="0"/>
              <a:t>        with encryption and controlled access to prevent privacy breaches.</a:t>
            </a:r>
            <a:endParaRPr lang="en-US" b="1" u="sng" dirty="0">
              <a:solidFill>
                <a:srgbClr val="010000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1"/>
            <a:ext cx="12191999" cy="575819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41EE046-AF8D-F0EA-A05B-6E6A9F0F1A89}"/>
              </a:ext>
            </a:extLst>
          </p:cNvPr>
          <p:cNvSpPr txBox="1">
            <a:spLocks/>
          </p:cNvSpPr>
          <p:nvPr/>
        </p:nvSpPr>
        <p:spPr bwMode="auto">
          <a:xfrm>
            <a:off x="7269216" y="534620"/>
            <a:ext cx="2434862" cy="512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cap="all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3200" dirty="0"/>
              <a:t>challenges                            </a:t>
            </a:r>
            <a:endParaRPr lang="en-IN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415B5F27-FB32-6726-2A75-3DA593E05F2F}"/>
              </a:ext>
            </a:extLst>
          </p:cNvPr>
          <p:cNvSpPr/>
          <p:nvPr/>
        </p:nvSpPr>
        <p:spPr>
          <a:xfrm>
            <a:off x="9935932" y="3664076"/>
            <a:ext cx="1291436" cy="10028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17734" y="6222482"/>
            <a:ext cx="2844800" cy="365125"/>
          </a:xfrm>
        </p:spPr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" y="78659"/>
            <a:ext cx="1455173" cy="62066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lgerian" panose="04020705040A02060702" pitchFamily="82" charset="0"/>
            </a:endParaRPr>
          </a:p>
          <a:p>
            <a:pPr algn="ctr"/>
            <a:r>
              <a:rPr lang="en-US" dirty="0">
                <a:latin typeface="Algerian" panose="04020705040A02060702" pitchFamily="82" charset="0"/>
              </a:rPr>
              <a:t>Tech Hawks’</a:t>
            </a:r>
            <a:endParaRPr lang="en-IN" dirty="0">
              <a:latin typeface="Algerian" panose="04020705040A02060702" pitchFamily="82" charset="0"/>
            </a:endParaRPr>
          </a:p>
          <a:p>
            <a:pPr algn="ctr"/>
            <a:endParaRPr lang="en-IN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4FDE19C-CD19-F6CD-8A62-BEC9FE408569}"/>
              </a:ext>
            </a:extLst>
          </p:cNvPr>
          <p:cNvSpPr txBox="1"/>
          <p:nvPr/>
        </p:nvSpPr>
        <p:spPr>
          <a:xfrm>
            <a:off x="3886200" y="191882"/>
            <a:ext cx="42391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Working Prototype Review</a:t>
            </a:r>
            <a:endParaRPr lang="en-IN" sz="28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B1318E-3C3D-BD1F-76ED-10F74A1E76DC}"/>
              </a:ext>
            </a:extLst>
          </p:cNvPr>
          <p:cNvSpPr txBox="1"/>
          <p:nvPr/>
        </p:nvSpPr>
        <p:spPr>
          <a:xfrm>
            <a:off x="1752923" y="5153828"/>
            <a:ext cx="2133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Prototype - 1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3F2E81-4221-1A00-AD55-20CF9AA05BEB}"/>
              </a:ext>
            </a:extLst>
          </p:cNvPr>
          <p:cNvSpPr txBox="1"/>
          <p:nvPr/>
        </p:nvSpPr>
        <p:spPr>
          <a:xfrm>
            <a:off x="809214" y="2985693"/>
            <a:ext cx="1291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/>
              <a:t>User Interface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E58152-9A82-7EAB-1D45-EF57AAF10975}"/>
              </a:ext>
            </a:extLst>
          </p:cNvPr>
          <p:cNvSpPr txBox="1"/>
          <p:nvPr/>
        </p:nvSpPr>
        <p:spPr>
          <a:xfrm>
            <a:off x="3547046" y="2965579"/>
            <a:ext cx="16645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/>
              <a:t>Conductor Interface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4B86ADC-F105-0BDF-65D1-F63466648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734" y="1101436"/>
            <a:ext cx="1988341" cy="181247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5AF7316-2754-BE7B-7CF2-A1BE6D622B4A}"/>
              </a:ext>
            </a:extLst>
          </p:cNvPr>
          <p:cNvSpPr txBox="1"/>
          <p:nvPr/>
        </p:nvSpPr>
        <p:spPr>
          <a:xfrm>
            <a:off x="7768654" y="5133045"/>
            <a:ext cx="2133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Prototype - 2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4A9C74-15AD-894F-2CA5-A9FA863E9445}"/>
              </a:ext>
            </a:extLst>
          </p:cNvPr>
          <p:cNvSpPr txBox="1"/>
          <p:nvPr/>
        </p:nvSpPr>
        <p:spPr>
          <a:xfrm>
            <a:off x="6949636" y="2985693"/>
            <a:ext cx="1291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/>
              <a:t>User Interface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A3EECDD-B71D-721D-4D15-333FB7BF2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8868" y="1101436"/>
            <a:ext cx="1980064" cy="181247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6822A23-7F5A-AC71-1B69-9CAD88E245AD}"/>
              </a:ext>
            </a:extLst>
          </p:cNvPr>
          <p:cNvSpPr txBox="1"/>
          <p:nvPr/>
        </p:nvSpPr>
        <p:spPr>
          <a:xfrm>
            <a:off x="9562777" y="2965579"/>
            <a:ext cx="16645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/>
              <a:t>Conductor Interface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7D1A8BC-0DE8-33AD-2817-9687CB958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3137" y="1115920"/>
            <a:ext cx="1988340" cy="179798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15063A6-76CA-9CA4-FB54-4065E1C6B1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329" y="1101436"/>
            <a:ext cx="1996015" cy="1812473"/>
          </a:xfrm>
          <a:prstGeom prst="rect">
            <a:avLst/>
          </a:prstGeom>
        </p:spPr>
      </p:pic>
      <p:pic>
        <p:nvPicPr>
          <p:cNvPr id="40" name="Graphic 39" descr="Database with solid fill">
            <a:extLst>
              <a:ext uri="{FF2B5EF4-FFF2-40B4-BE49-F238E27FC236}">
                <a16:creationId xmlns:a16="http://schemas.microsoft.com/office/drawing/2014/main" id="{F9418BCD-FE55-86A6-CD71-31F5DE68A3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47633" y="3429000"/>
            <a:ext cx="1418250" cy="1418250"/>
          </a:xfrm>
          <a:prstGeom prst="rect">
            <a:avLst/>
          </a:prstGeom>
        </p:spPr>
      </p:pic>
      <p:pic>
        <p:nvPicPr>
          <p:cNvPr id="41" name="Graphic 40" descr="Database with solid fill">
            <a:extLst>
              <a:ext uri="{FF2B5EF4-FFF2-40B4-BE49-F238E27FC236}">
                <a16:creationId xmlns:a16="http://schemas.microsoft.com/office/drawing/2014/main" id="{EC012BE1-FA00-4705-9FC3-27C7F56B9D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44527" y="3429000"/>
            <a:ext cx="1418250" cy="141825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9E2CC39-0280-443C-BD3F-D492DF9FA5D8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3547046" y="3273356"/>
            <a:ext cx="832296" cy="698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D070397-BC86-DD0F-603C-5B12E3D868E2}"/>
              </a:ext>
            </a:extLst>
          </p:cNvPr>
          <p:cNvCxnSpPr>
            <a:cxnSpLocks/>
          </p:cNvCxnSpPr>
          <p:nvPr/>
        </p:nvCxnSpPr>
        <p:spPr>
          <a:xfrm flipH="1">
            <a:off x="9476790" y="3269891"/>
            <a:ext cx="832296" cy="698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19E64E4-4E8E-DF9D-12F9-A06972E3C918}"/>
              </a:ext>
            </a:extLst>
          </p:cNvPr>
          <p:cNvCxnSpPr>
            <a:cxnSpLocks/>
          </p:cNvCxnSpPr>
          <p:nvPr/>
        </p:nvCxnSpPr>
        <p:spPr>
          <a:xfrm flipH="1" flipV="1">
            <a:off x="1420163" y="3373795"/>
            <a:ext cx="803491" cy="546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0644247-FC17-C8B6-2896-F6D5FE7E9D70}"/>
              </a:ext>
            </a:extLst>
          </p:cNvPr>
          <p:cNvSpPr txBox="1"/>
          <p:nvPr/>
        </p:nvSpPr>
        <p:spPr>
          <a:xfrm>
            <a:off x="2027484" y="4741284"/>
            <a:ext cx="15841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b="1" dirty="0"/>
              <a:t>Firebase </a:t>
            </a:r>
            <a:r>
              <a:rPr lang="en-IN" sz="1400" b="1" dirty="0" err="1"/>
              <a:t>Firestore</a:t>
            </a:r>
            <a:r>
              <a:rPr lang="en-IN" sz="1400" b="1" dirty="0"/>
              <a:t> Database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453BC61-B221-4990-DEC4-4AB7871F6B29}"/>
              </a:ext>
            </a:extLst>
          </p:cNvPr>
          <p:cNvSpPr txBox="1"/>
          <p:nvPr/>
        </p:nvSpPr>
        <p:spPr>
          <a:xfrm>
            <a:off x="8081918" y="4737819"/>
            <a:ext cx="15841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b="1" dirty="0"/>
              <a:t>Firebase </a:t>
            </a:r>
            <a:r>
              <a:rPr lang="en-IN" sz="1400" b="1" dirty="0" err="1"/>
              <a:t>Firestore</a:t>
            </a:r>
            <a:r>
              <a:rPr lang="en-IN" sz="1400" b="1" dirty="0"/>
              <a:t> Database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E46CE87-D200-ADA3-5683-7A37FF0A0D32}"/>
              </a:ext>
            </a:extLst>
          </p:cNvPr>
          <p:cNvCxnSpPr>
            <a:cxnSpLocks/>
          </p:cNvCxnSpPr>
          <p:nvPr/>
        </p:nvCxnSpPr>
        <p:spPr>
          <a:xfrm>
            <a:off x="7331068" y="3373795"/>
            <a:ext cx="910487" cy="6891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F62DB92-CBF3-CE68-CEBF-4F38C084E0EB}"/>
              </a:ext>
            </a:extLst>
          </p:cNvPr>
          <p:cNvSpPr txBox="1"/>
          <p:nvPr/>
        </p:nvSpPr>
        <p:spPr>
          <a:xfrm>
            <a:off x="9935932" y="3664076"/>
            <a:ext cx="12573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Live location of bus is sent to database through GPS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11BD6A5D-C31F-FDE6-3395-46EE9E1EB19F}"/>
              </a:ext>
            </a:extLst>
          </p:cNvPr>
          <p:cNvSpPr/>
          <p:nvPr/>
        </p:nvSpPr>
        <p:spPr>
          <a:xfrm>
            <a:off x="6206037" y="3664076"/>
            <a:ext cx="1389557" cy="10028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User fetch the data of Bus  and sent it’s location back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5A6D1030-64D5-9447-820F-7D93661C4073}"/>
              </a:ext>
            </a:extLst>
          </p:cNvPr>
          <p:cNvSpPr/>
          <p:nvPr/>
        </p:nvSpPr>
        <p:spPr>
          <a:xfrm>
            <a:off x="3921450" y="3664076"/>
            <a:ext cx="1291436" cy="10028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D3FE17B-F0C2-EDC7-6957-EFFB34720B52}"/>
              </a:ext>
            </a:extLst>
          </p:cNvPr>
          <p:cNvSpPr txBox="1"/>
          <p:nvPr/>
        </p:nvSpPr>
        <p:spPr>
          <a:xfrm>
            <a:off x="3921450" y="3664076"/>
            <a:ext cx="12573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Bus Conductor sends its real time location to Database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095CBB0E-90EB-A040-3825-F49225EDC598}"/>
              </a:ext>
            </a:extLst>
          </p:cNvPr>
          <p:cNvSpPr/>
          <p:nvPr/>
        </p:nvSpPr>
        <p:spPr>
          <a:xfrm>
            <a:off x="335957" y="3619519"/>
            <a:ext cx="1291436" cy="10028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E93BA19-04EE-C19D-8544-A35367D6FE9C}"/>
              </a:ext>
            </a:extLst>
          </p:cNvPr>
          <p:cNvSpPr txBox="1"/>
          <p:nvPr/>
        </p:nvSpPr>
        <p:spPr>
          <a:xfrm>
            <a:off x="335957" y="3619519"/>
            <a:ext cx="12573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User fetch   the real time location of bus from Database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95A625A1-FF9B-FF5D-E19A-D0776DCF122D}"/>
              </a:ext>
            </a:extLst>
          </p:cNvPr>
          <p:cNvSpPr/>
          <p:nvPr/>
        </p:nvSpPr>
        <p:spPr>
          <a:xfrm>
            <a:off x="1018309" y="5766955"/>
            <a:ext cx="3543300" cy="4555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hlinkClick r:id="rId9"/>
              </a:rPr>
              <a:t>Video explanation of Prototype - </a:t>
            </a:r>
            <a:r>
              <a:rPr lang="en-IN" dirty="0">
                <a:hlinkClick r:id="rId9"/>
              </a:rPr>
              <a:t>1</a:t>
            </a:r>
            <a:endParaRPr lang="en-IN" dirty="0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F2AF6BE2-9DC4-9056-951B-86E8FFD19383}"/>
              </a:ext>
            </a:extLst>
          </p:cNvPr>
          <p:cNvSpPr/>
          <p:nvPr/>
        </p:nvSpPr>
        <p:spPr>
          <a:xfrm>
            <a:off x="7102344" y="5762713"/>
            <a:ext cx="3543300" cy="4555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hlinkClick r:id="rId10"/>
              </a:rPr>
              <a:t>Video explanation of Prototype - 2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612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Diagonal Corners Rounded 19">
            <a:extLst>
              <a:ext uri="{FF2B5EF4-FFF2-40B4-BE49-F238E27FC236}">
                <a16:creationId xmlns:a16="http://schemas.microsoft.com/office/drawing/2014/main" id="{7FCDF411-A038-B430-2905-244F5C043166}"/>
              </a:ext>
            </a:extLst>
          </p:cNvPr>
          <p:cNvSpPr/>
          <p:nvPr/>
        </p:nvSpPr>
        <p:spPr>
          <a:xfrm>
            <a:off x="7263435" y="1762539"/>
            <a:ext cx="4453521" cy="2031325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ard 17">
            <a:extLst>
              <a:ext uri="{FF2B5EF4-FFF2-40B4-BE49-F238E27FC236}">
                <a16:creationId xmlns:a16="http://schemas.microsoft.com/office/drawing/2014/main" id="{2BD84460-5134-CDBA-2677-A6AB28C58958}"/>
              </a:ext>
            </a:extLst>
          </p:cNvPr>
          <p:cNvSpPr/>
          <p:nvPr/>
        </p:nvSpPr>
        <p:spPr>
          <a:xfrm>
            <a:off x="430755" y="790164"/>
            <a:ext cx="3456601" cy="5564597"/>
          </a:xfrm>
          <a:prstGeom prst="flowChartPunchedCar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41820" y="-185002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</a:t>
            </a: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8966" y="-17169"/>
            <a:ext cx="1485152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dist="38100" dir="2700000" algn="tl">
                    <a:srgbClr val="000000">
                      <a:alpha val="0"/>
                    </a:srgbClr>
                  </a:outerShdw>
                </a:effectLst>
                <a:latin typeface="Algerian" panose="04020705040A02060702" pitchFamily="82" charset="0"/>
              </a:rPr>
              <a:t>Tech Hawks</a:t>
            </a:r>
            <a:r>
              <a:rPr lang="en-US" dirty="0">
                <a:latin typeface="Algerian" panose="04020705040A02060702" pitchFamily="82" charset="0"/>
              </a:rPr>
              <a:t>’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75538EA4-6AD4-2A74-C193-3B02154D2505}"/>
              </a:ext>
            </a:extLst>
          </p:cNvPr>
          <p:cNvSpPr/>
          <p:nvPr/>
        </p:nvSpPr>
        <p:spPr>
          <a:xfrm>
            <a:off x="1063424" y="1347780"/>
            <a:ext cx="2077190" cy="1118559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Driver app </a:t>
            </a:r>
            <a:br>
              <a:rPr lang="en-US" dirty="0"/>
            </a:br>
            <a:r>
              <a:rPr lang="en-US" dirty="0"/>
              <a:t>- GPS (location)</a:t>
            </a:r>
            <a:br>
              <a:rPr lang="en-US" dirty="0"/>
            </a:br>
            <a:r>
              <a:rPr lang="en-US" dirty="0"/>
              <a:t>-bus id</a:t>
            </a:r>
            <a:br>
              <a:rPr lang="en-US" dirty="0"/>
            </a:br>
            <a:r>
              <a:rPr lang="en-US" dirty="0"/>
              <a:t>-route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8A23EE5-0375-156C-A646-B7507191DAD3}"/>
              </a:ext>
            </a:extLst>
          </p:cNvPr>
          <p:cNvSpPr/>
          <p:nvPr/>
        </p:nvSpPr>
        <p:spPr>
          <a:xfrm>
            <a:off x="540725" y="3001000"/>
            <a:ext cx="3122588" cy="1387065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Firebase(database)</a:t>
            </a:r>
            <a:br>
              <a:rPr lang="en-US" dirty="0"/>
            </a:br>
            <a:r>
              <a:rPr lang="en-US" dirty="0"/>
              <a:t>-Bus id</a:t>
            </a:r>
            <a:br>
              <a:rPr lang="en-US" dirty="0"/>
            </a:br>
            <a:r>
              <a:rPr lang="en-US" dirty="0"/>
              <a:t>-collect location</a:t>
            </a:r>
            <a:br>
              <a:rPr lang="en-US" dirty="0"/>
            </a:br>
            <a:r>
              <a:rPr lang="en-US" dirty="0"/>
              <a:t>-timestamp</a:t>
            </a:r>
            <a:br>
              <a:rPr lang="en-US" dirty="0"/>
            </a:br>
            <a:r>
              <a:rPr lang="en-US" dirty="0"/>
              <a:t>-route name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8C0E2591-E924-4357-F01A-6F9909542488}"/>
              </a:ext>
            </a:extLst>
          </p:cNvPr>
          <p:cNvSpPr/>
          <p:nvPr/>
        </p:nvSpPr>
        <p:spPr>
          <a:xfrm>
            <a:off x="698441" y="4886363"/>
            <a:ext cx="2783870" cy="1387066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Passenger app</a:t>
            </a:r>
          </a:p>
          <a:p>
            <a:pPr algn="ctr"/>
            <a:r>
              <a:rPr lang="en-US" dirty="0"/>
              <a:t>-nearest bus filter</a:t>
            </a:r>
            <a:br>
              <a:rPr lang="en-US" dirty="0"/>
            </a:br>
            <a:r>
              <a:rPr lang="en-US" dirty="0"/>
              <a:t>-bus location on map</a:t>
            </a:r>
            <a:br>
              <a:rPr lang="en-US" dirty="0"/>
            </a:br>
            <a:r>
              <a:rPr lang="en-US" dirty="0"/>
              <a:t>real time update </a:t>
            </a:r>
            <a:br>
              <a:rPr lang="en-US" dirty="0"/>
            </a:br>
            <a:r>
              <a:rPr lang="en-US" dirty="0"/>
              <a:t>-estimate time of arrival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2A5DE6C-7145-C5AB-5293-1BBA89EB442A}"/>
              </a:ext>
            </a:extLst>
          </p:cNvPr>
          <p:cNvSpPr/>
          <p:nvPr/>
        </p:nvSpPr>
        <p:spPr>
          <a:xfrm>
            <a:off x="1959006" y="2530633"/>
            <a:ext cx="255504" cy="427839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B41F21-2202-2CF5-C494-47556F624862}"/>
              </a:ext>
            </a:extLst>
          </p:cNvPr>
          <p:cNvSpPr txBox="1"/>
          <p:nvPr/>
        </p:nvSpPr>
        <p:spPr>
          <a:xfrm>
            <a:off x="7487478" y="1853923"/>
            <a:ext cx="43202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/>
              <a:t>Tech Stack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Frontend</a:t>
            </a:r>
            <a:r>
              <a:rPr lang="en-US" dirty="0"/>
              <a:t>: HTML, CSS, </a:t>
            </a:r>
            <a:r>
              <a:rPr lang="en-US" dirty="0" err="1"/>
              <a:t>Javascript</a:t>
            </a:r>
            <a:r>
              <a:rPr lang="en-US" dirty="0"/>
              <a:t> (Web UI).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Backend &amp; Database</a:t>
            </a:r>
            <a:r>
              <a:rPr lang="en-US" dirty="0"/>
              <a:t>: Firebase (handles real-time GPS data &amp; authentication).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Maps</a:t>
            </a:r>
            <a:r>
              <a:rPr lang="en-US" dirty="0"/>
              <a:t>: OpenStreetMap API for live bus tracking.</a:t>
            </a:r>
          </a:p>
          <a:p>
            <a:endParaRPr lang="en-US" dirty="0"/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804D3F76-80DF-9E5B-81BF-0E51E6999EAA}"/>
              </a:ext>
            </a:extLst>
          </p:cNvPr>
          <p:cNvSpPr/>
          <p:nvPr/>
        </p:nvSpPr>
        <p:spPr>
          <a:xfrm>
            <a:off x="1993903" y="4420998"/>
            <a:ext cx="192947" cy="399500"/>
          </a:xfrm>
          <a:prstGeom prst="up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F8058807-8809-1B93-6AE8-42AAA0A9F7BE}"/>
              </a:ext>
            </a:extLst>
          </p:cNvPr>
          <p:cNvSpPr/>
          <p:nvPr/>
        </p:nvSpPr>
        <p:spPr>
          <a:xfrm>
            <a:off x="4073995" y="1302626"/>
            <a:ext cx="539571" cy="120886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9EC434EA-D53E-9D51-DC85-FF526D7FD29D}"/>
              </a:ext>
            </a:extLst>
          </p:cNvPr>
          <p:cNvSpPr/>
          <p:nvPr/>
        </p:nvSpPr>
        <p:spPr>
          <a:xfrm>
            <a:off x="4842195" y="1468727"/>
            <a:ext cx="1569381" cy="1020624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Drivers’s app </a:t>
            </a:r>
          </a:p>
          <a:p>
            <a:pPr algn="ctr"/>
            <a:r>
              <a:rPr lang="en-US" sz="1050" dirty="0"/>
              <a:t>Used for tracking bus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EB1D14-B325-35B9-B320-7B5D6A38C5EA}"/>
              </a:ext>
            </a:extLst>
          </p:cNvPr>
          <p:cNvSpPr/>
          <p:nvPr/>
        </p:nvSpPr>
        <p:spPr>
          <a:xfrm>
            <a:off x="4842195" y="5041328"/>
            <a:ext cx="1868998" cy="1143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User interface/app</a:t>
            </a:r>
            <a:br>
              <a:rPr lang="en-US" dirty="0"/>
            </a:br>
            <a:r>
              <a:rPr lang="en-US" sz="1050" dirty="0"/>
              <a:t>show bus location on map and ETA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A9817A33-DC41-E1BA-4815-0F07193BF696}"/>
              </a:ext>
            </a:extLst>
          </p:cNvPr>
          <p:cNvSpPr/>
          <p:nvPr/>
        </p:nvSpPr>
        <p:spPr>
          <a:xfrm>
            <a:off x="4167396" y="4975463"/>
            <a:ext cx="539571" cy="120886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FF9950-0CB6-B6BA-B665-F4897C8419A5}"/>
              </a:ext>
            </a:extLst>
          </p:cNvPr>
          <p:cNvSpPr txBox="1"/>
          <p:nvPr/>
        </p:nvSpPr>
        <p:spPr>
          <a:xfrm>
            <a:off x="1158561" y="879650"/>
            <a:ext cx="2323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System Architecture</a:t>
            </a:r>
          </a:p>
        </p:txBody>
      </p:sp>
      <p:sp>
        <p:nvSpPr>
          <p:cNvPr id="2" name="Flowchart: Terminator 1">
            <a:hlinkClick r:id="rId4" action="ppaction://hlinkfile"/>
            <a:extLst>
              <a:ext uri="{FF2B5EF4-FFF2-40B4-BE49-F238E27FC236}">
                <a16:creationId xmlns:a16="http://schemas.microsoft.com/office/drawing/2014/main" id="{CE6B5610-A0B6-0C99-F9B1-F8A94DD40ADB}"/>
              </a:ext>
            </a:extLst>
          </p:cNvPr>
          <p:cNvSpPr/>
          <p:nvPr/>
        </p:nvSpPr>
        <p:spPr>
          <a:xfrm>
            <a:off x="7689455" y="4049337"/>
            <a:ext cx="3804104" cy="1030191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1" name="Flowchart: Preparation 20">
            <a:extLst>
              <a:ext uri="{FF2B5EF4-FFF2-40B4-BE49-F238E27FC236}">
                <a16:creationId xmlns:a16="http://schemas.microsoft.com/office/drawing/2014/main" id="{85EE8D4E-D715-CF04-6062-47C257F2C6E7}"/>
              </a:ext>
            </a:extLst>
          </p:cNvPr>
          <p:cNvSpPr/>
          <p:nvPr/>
        </p:nvSpPr>
        <p:spPr>
          <a:xfrm>
            <a:off x="7852200" y="4561694"/>
            <a:ext cx="1342238" cy="377058"/>
          </a:xfrm>
          <a:prstGeom prst="flowChartPreparation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Conductor side app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2" name="Flowchart: Preparation 21">
            <a:extLst>
              <a:ext uri="{FF2B5EF4-FFF2-40B4-BE49-F238E27FC236}">
                <a16:creationId xmlns:a16="http://schemas.microsoft.com/office/drawing/2014/main" id="{186191F9-598C-5F8B-1A09-9FF3A3F860EB}"/>
              </a:ext>
            </a:extLst>
          </p:cNvPr>
          <p:cNvSpPr/>
          <p:nvPr/>
        </p:nvSpPr>
        <p:spPr>
          <a:xfrm>
            <a:off x="9971018" y="4532097"/>
            <a:ext cx="1342238" cy="402488"/>
          </a:xfrm>
          <a:prstGeom prst="flowChartPreparation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 side app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E5D77F25-0FAC-7D13-232D-0AE42AF34C43}"/>
              </a:ext>
            </a:extLst>
          </p:cNvPr>
          <p:cNvSpPr/>
          <p:nvPr/>
        </p:nvSpPr>
        <p:spPr>
          <a:xfrm>
            <a:off x="7689455" y="5200036"/>
            <a:ext cx="3804104" cy="1030191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eparation 23">
            <a:extLst>
              <a:ext uri="{FF2B5EF4-FFF2-40B4-BE49-F238E27FC236}">
                <a16:creationId xmlns:a16="http://schemas.microsoft.com/office/drawing/2014/main" id="{FA454641-A23D-E219-F573-DB7BED55EC87}"/>
              </a:ext>
            </a:extLst>
          </p:cNvPr>
          <p:cNvSpPr/>
          <p:nvPr/>
        </p:nvSpPr>
        <p:spPr>
          <a:xfrm>
            <a:off x="7852200" y="5769648"/>
            <a:ext cx="1342238" cy="377058"/>
          </a:xfrm>
          <a:prstGeom prst="flowChartPreparation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Conductor side app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5" name="Flowchart: Preparation 24">
            <a:extLst>
              <a:ext uri="{FF2B5EF4-FFF2-40B4-BE49-F238E27FC236}">
                <a16:creationId xmlns:a16="http://schemas.microsoft.com/office/drawing/2014/main" id="{CD7B03C2-EFC4-972B-85B5-801DDC687A43}"/>
              </a:ext>
            </a:extLst>
          </p:cNvPr>
          <p:cNvSpPr/>
          <p:nvPr/>
        </p:nvSpPr>
        <p:spPr>
          <a:xfrm>
            <a:off x="10007570" y="5756933"/>
            <a:ext cx="1342238" cy="402488"/>
          </a:xfrm>
          <a:prstGeom prst="flowChartPreparation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</a:t>
            </a:r>
          </a:p>
          <a:p>
            <a:pPr algn="ctr"/>
            <a:r>
              <a:rPr lang="en-US" sz="1000" b="1" dirty="0">
                <a:solidFill>
                  <a:schemeClr val="bg1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side app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192E43A-A8F7-F432-020F-12DCF08AD743}"/>
              </a:ext>
            </a:extLst>
          </p:cNvPr>
          <p:cNvSpPr/>
          <p:nvPr/>
        </p:nvSpPr>
        <p:spPr>
          <a:xfrm>
            <a:off x="8700025" y="4032697"/>
            <a:ext cx="1590992" cy="35721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Prototype 1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7F04FC6-685F-EC4E-1EAA-8ACE696E65FE}"/>
              </a:ext>
            </a:extLst>
          </p:cNvPr>
          <p:cNvSpPr/>
          <p:nvPr/>
        </p:nvSpPr>
        <p:spPr>
          <a:xfrm>
            <a:off x="8796011" y="5247690"/>
            <a:ext cx="1590992" cy="35721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Prototype 2</a:t>
            </a:r>
          </a:p>
        </p:txBody>
      </p:sp>
      <p:sp>
        <p:nvSpPr>
          <p:cNvPr id="28" name="Callout: Left-Right Arrow 27">
            <a:extLst>
              <a:ext uri="{FF2B5EF4-FFF2-40B4-BE49-F238E27FC236}">
                <a16:creationId xmlns:a16="http://schemas.microsoft.com/office/drawing/2014/main" id="{0E83B75F-5D40-0A98-EE2A-702B633CC3EF}"/>
              </a:ext>
            </a:extLst>
          </p:cNvPr>
          <p:cNvSpPr/>
          <p:nvPr/>
        </p:nvSpPr>
        <p:spPr>
          <a:xfrm>
            <a:off x="9301636" y="4558418"/>
            <a:ext cx="562184" cy="389773"/>
          </a:xfrm>
          <a:prstGeom prst="leftRightArrowCallou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allout: Left-Right Arrow 28">
            <a:extLst>
              <a:ext uri="{FF2B5EF4-FFF2-40B4-BE49-F238E27FC236}">
                <a16:creationId xmlns:a16="http://schemas.microsoft.com/office/drawing/2014/main" id="{8CFB0532-1E10-2E22-0C65-C59C209DF528}"/>
              </a:ext>
            </a:extLst>
          </p:cNvPr>
          <p:cNvSpPr/>
          <p:nvPr/>
        </p:nvSpPr>
        <p:spPr>
          <a:xfrm>
            <a:off x="9301636" y="5749516"/>
            <a:ext cx="562184" cy="389773"/>
          </a:xfrm>
          <a:prstGeom prst="leftRightArrowCallou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 descr="Database with solid fill">
            <a:extLst>
              <a:ext uri="{FF2B5EF4-FFF2-40B4-BE49-F238E27FC236}">
                <a16:creationId xmlns:a16="http://schemas.microsoft.com/office/drawing/2014/main" id="{0554C9DB-EE9C-FB55-F163-E3EA668CCC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16809" y="4574715"/>
            <a:ext cx="331838" cy="349438"/>
          </a:xfrm>
          <a:prstGeom prst="rect">
            <a:avLst/>
          </a:prstGeom>
        </p:spPr>
      </p:pic>
      <p:pic>
        <p:nvPicPr>
          <p:cNvPr id="31" name="Graphic 30" descr="Database with solid fill">
            <a:extLst>
              <a:ext uri="{FF2B5EF4-FFF2-40B4-BE49-F238E27FC236}">
                <a16:creationId xmlns:a16="http://schemas.microsoft.com/office/drawing/2014/main" id="{4ECB6DAE-E9B5-7D01-B30D-745C38ECEF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25588" y="5783458"/>
            <a:ext cx="331838" cy="3494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9D1CA22-B5D1-2CBC-140B-0BC344D11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41514" y="927754"/>
            <a:ext cx="1406968" cy="549128"/>
          </a:xfrm>
        </p:spPr>
        <p:txBody>
          <a:bodyPr/>
          <a:lstStyle/>
          <a:p>
            <a:r>
              <a:rPr lang="en-US" sz="2800" dirty="0">
                <a:solidFill>
                  <a:srgbClr val="00B050"/>
                </a:solidFill>
              </a:rPr>
              <a:t>Benefits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3BD786E-5683-D973-D45D-6DB72E10E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354" y="1536299"/>
            <a:ext cx="5826665" cy="468353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Improved Accessibility &amp; Convenience</a:t>
            </a:r>
            <a:br>
              <a:rPr lang="en-US" sz="1800" dirty="0"/>
            </a:br>
            <a:r>
              <a:rPr lang="en-US" sz="1800" dirty="0"/>
              <a:t>Real-time bus tracking reduces waiting and uncertainty.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1" dirty="0"/>
              <a:t>Cost-Effective Solution</a:t>
            </a:r>
            <a:br>
              <a:rPr lang="en-IN" sz="1800" dirty="0"/>
            </a:br>
            <a:r>
              <a:rPr lang="en-IN" sz="1800" dirty="0"/>
              <a:t>Uses driver/conductor mobile phones as GPS devices, avoiding expensive hardware.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Efficient Travel Planning</a:t>
            </a:r>
            <a:br>
              <a:rPr lang="en-US" sz="1800" dirty="0"/>
            </a:br>
            <a:r>
              <a:rPr lang="en-US" sz="1800" dirty="0"/>
              <a:t>ETA and nearest bus features help commuters save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Better Fleet Management</a:t>
            </a:r>
            <a:br>
              <a:rPr lang="en-US" sz="1800" dirty="0"/>
            </a:br>
            <a:r>
              <a:rPr lang="en-US" sz="1800" dirty="0"/>
              <a:t>Operators can optimize routes and schedules using live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Sustainable &amp; Smart City Support</a:t>
            </a:r>
            <a:br>
              <a:rPr lang="en-US" sz="1800" dirty="0"/>
            </a:br>
            <a:r>
              <a:rPr lang="en-US" sz="1800" dirty="0"/>
              <a:t>Encourages public transport use, reducing traffic congestion and pollution.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Boosts Public Transport in Tier-2 Cities</a:t>
            </a:r>
            <a:r>
              <a:rPr lang="en-US" sz="1800" dirty="0"/>
              <a:t> – Affordable smart public transportation where infrastructure is limited.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-35634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81376"/>
            <a:ext cx="1598304" cy="7707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>
                <a:latin typeface="Algerian" panose="04020705040A02060702" pitchFamily="82" charset="0"/>
              </a:rPr>
              <a:t>Tech Hawks’</a:t>
            </a:r>
            <a:endParaRPr lang="en-IN" dirty="0">
              <a:latin typeface="Algerian" panose="04020705040A02060702" pitchFamily="82" charset="0"/>
            </a:endParaRPr>
          </a:p>
          <a:p>
            <a:pPr algn="ctr"/>
            <a:endParaRPr lang="en-IN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1E99BC39-BB23-44DE-02A0-C2B58B3FEF50}"/>
              </a:ext>
            </a:extLst>
          </p:cNvPr>
          <p:cNvSpPr txBox="1">
            <a:spLocks/>
          </p:cNvSpPr>
          <p:nvPr/>
        </p:nvSpPr>
        <p:spPr bwMode="auto">
          <a:xfrm>
            <a:off x="6071419" y="1522426"/>
            <a:ext cx="5826665" cy="4683532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Enhanced Commuter Experience</a:t>
            </a:r>
            <a:br>
              <a:rPr lang="en-US" sz="1800" dirty="0"/>
            </a:br>
            <a:r>
              <a:rPr lang="en-US" sz="1800" dirty="0"/>
              <a:t>Reliable and convenient public </a:t>
            </a:r>
            <a:r>
              <a:rPr lang="en-US" sz="1800"/>
              <a:t>transport.</a:t>
            </a:r>
            <a:endParaRPr lang="en-US" sz="18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Increased Public Transport Usage</a:t>
            </a:r>
            <a:br>
              <a:rPr lang="en-US" sz="1800" dirty="0"/>
            </a:br>
            <a:r>
              <a:rPr lang="en-US" sz="1800" dirty="0"/>
              <a:t>Helps reduce congestion and emissions.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Data-Driven Insights</a:t>
            </a:r>
            <a:br>
              <a:rPr lang="en-US" sz="1800" dirty="0"/>
            </a:br>
            <a:r>
              <a:rPr lang="en-US" sz="1800" dirty="0"/>
              <a:t>Transport authorities can optimize planning and services.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Scalable &amp; Adaptable</a:t>
            </a:r>
            <a:br>
              <a:rPr lang="en-US" sz="1800" dirty="0"/>
            </a:br>
            <a:r>
              <a:rPr lang="en-US" sz="1800" dirty="0"/>
              <a:t>Low-cost solution that can extend to other cities and transport modes.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Support for Tier-2 Cities</a:t>
            </a:r>
            <a:br>
              <a:rPr lang="en-US" sz="1800" dirty="0"/>
            </a:br>
            <a:r>
              <a:rPr lang="en-US" sz="1800" dirty="0"/>
              <a:t>Provides affordable smart transit where infrastructure is limited.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Environmental Sustainability</a:t>
            </a:r>
            <a:br>
              <a:rPr lang="en-US" sz="1800" dirty="0"/>
            </a:br>
            <a:r>
              <a:rPr lang="en-US" sz="1800" dirty="0"/>
              <a:t>Encourages eco-friendly mobility, reducing carbon footprint.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9E0C1B1D-BEC8-5CD8-5FCC-DD2FB00B11A4}"/>
              </a:ext>
            </a:extLst>
          </p:cNvPr>
          <p:cNvSpPr txBox="1">
            <a:spLocks/>
          </p:cNvSpPr>
          <p:nvPr/>
        </p:nvSpPr>
        <p:spPr bwMode="auto">
          <a:xfrm>
            <a:off x="6046347" y="905833"/>
            <a:ext cx="1406968" cy="549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00B050"/>
                </a:solidFill>
              </a:rPr>
              <a:t>Impacts</a:t>
            </a:r>
            <a:endParaRPr lang="en-IN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2074168" y="971812"/>
            <a:ext cx="10972800" cy="11430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47FDB899-1F1D-4DF8-8DFE-400B1FA4310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4193061" y="304486"/>
            <a:ext cx="1455173" cy="62066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lgerian" panose="04020705040A02060702" pitchFamily="82" charset="0"/>
            </a:endParaRPr>
          </a:p>
          <a:p>
            <a:pPr algn="ctr"/>
            <a:r>
              <a:rPr lang="en-US" dirty="0">
                <a:latin typeface="Algerian" panose="04020705040A02060702" pitchFamily="82" charset="0"/>
              </a:rPr>
              <a:t>Tech Hawks’</a:t>
            </a:r>
            <a:endParaRPr lang="en-IN" dirty="0">
              <a:latin typeface="Algerian" panose="04020705040A02060702" pitchFamily="82" charset="0"/>
            </a:endParaRPr>
          </a:p>
          <a:p>
            <a:pPr algn="ctr"/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B5292ED-4948-96FF-AE05-DA80313E892E}"/>
              </a:ext>
            </a:extLst>
          </p:cNvPr>
          <p:cNvSpPr/>
          <p:nvPr/>
        </p:nvSpPr>
        <p:spPr>
          <a:xfrm>
            <a:off x="4765352" y="5547360"/>
            <a:ext cx="2880774" cy="67088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u="sng" dirty="0"/>
              <a:t>!! THANK YOU !!</a:t>
            </a:r>
            <a:endParaRPr lang="en-US" b="1" u="sng" dirty="0"/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D200A8A1-62D1-BB0F-E203-E656BB944CC4}"/>
              </a:ext>
            </a:extLst>
          </p:cNvPr>
          <p:cNvSpPr/>
          <p:nvPr/>
        </p:nvSpPr>
        <p:spPr>
          <a:xfrm>
            <a:off x="394191" y="455753"/>
            <a:ext cx="3367911" cy="5366603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121E159-F671-40CC-A96F-8740DC818F1C}"/>
              </a:ext>
            </a:extLst>
          </p:cNvPr>
          <p:cNvSpPr/>
          <p:nvPr/>
        </p:nvSpPr>
        <p:spPr>
          <a:xfrm>
            <a:off x="952105" y="684985"/>
            <a:ext cx="2091300" cy="60250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Future ideas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EF8543DB-7A6B-7A9C-C3E0-EA07FC528444}"/>
              </a:ext>
            </a:extLst>
          </p:cNvPr>
          <p:cNvSpPr/>
          <p:nvPr/>
        </p:nvSpPr>
        <p:spPr>
          <a:xfrm>
            <a:off x="496979" y="1467893"/>
            <a:ext cx="3154378" cy="415799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1.Multiple buses location shown to user according to route selected.</a:t>
            </a:r>
          </a:p>
          <a:p>
            <a:endParaRPr lang="en-US" sz="1600" dirty="0"/>
          </a:p>
          <a:p>
            <a:r>
              <a:rPr lang="en-US" sz="1600" dirty="0"/>
              <a:t>2. Details of  bus driver included with bus id.</a:t>
            </a:r>
          </a:p>
          <a:p>
            <a:endParaRPr lang="en-US" sz="1600" dirty="0"/>
          </a:p>
          <a:p>
            <a:r>
              <a:rPr lang="en-US" sz="1600" dirty="0"/>
              <a:t>3.Location of all the near by buses shown to driver side app</a:t>
            </a:r>
          </a:p>
          <a:p>
            <a:endParaRPr lang="en-US" sz="1600" dirty="0"/>
          </a:p>
          <a:p>
            <a:r>
              <a:rPr lang="en-US" sz="1600" dirty="0"/>
              <a:t>4. Able to book seat online and know about vacant sheets</a:t>
            </a:r>
          </a:p>
        </p:txBody>
      </p:sp>
      <p:sp>
        <p:nvSpPr>
          <p:cNvPr id="11" name="TextBox 8">
            <a:hlinkClick r:id="rId4"/>
            <a:extLst>
              <a:ext uri="{FF2B5EF4-FFF2-40B4-BE49-F238E27FC236}">
                <a16:creationId xmlns:a16="http://schemas.microsoft.com/office/drawing/2014/main" id="{5C6775A1-7E8E-FBC8-D496-A2B392DEA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1027" y="2099078"/>
            <a:ext cx="7636782" cy="4288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1400" b="1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Firebase</a:t>
            </a:r>
            <a:r>
              <a:rPr lang="en-US" sz="14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400" dirty="0"/>
              <a:t>It serves as the </a:t>
            </a:r>
            <a:r>
              <a:rPr lang="en-US" sz="1400" b="1" dirty="0"/>
              <a:t>central backend and real-time database</a:t>
            </a:r>
            <a:r>
              <a:rPr lang="en-US" sz="1400" dirty="0"/>
              <a:t> for the bus tracking system.</a:t>
            </a:r>
          </a:p>
          <a:p>
            <a:pPr lvl="0" algn="just">
              <a:lnSpc>
                <a:spcPct val="150000"/>
              </a:lnSpc>
              <a:defRPr/>
            </a:pPr>
            <a:r>
              <a:rPr lang="en-US" sz="1400" noProof="0" dirty="0">
                <a:solidFill>
                  <a:prstClr val="black"/>
                </a:solidFill>
                <a:latin typeface="-apple-system"/>
                <a:cs typeface="Arial" pitchFamily="34" charset="0"/>
              </a:rPr>
              <a:t>	</a:t>
            </a:r>
            <a:r>
              <a:rPr lang="en-US" sz="1400" dirty="0">
                <a:solidFill>
                  <a:prstClr val="black"/>
                </a:solidFill>
                <a:latin typeface="-apple-system"/>
                <a:cs typeface="Arial" pitchFamily="34" charset="0"/>
              </a:rPr>
              <a:t>For Details :</a:t>
            </a:r>
            <a:r>
              <a:rPr lang="en-US" sz="14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5"/>
              </a:rPr>
              <a:t>Click Here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1400" b="1" dirty="0">
                <a:solidFill>
                  <a:srgbClr val="010000"/>
                </a:solidFill>
                <a:latin typeface="Arial" pitchFamily="34" charset="0"/>
                <a:cs typeface="Arial" pitchFamily="34" charset="0"/>
              </a:rPr>
              <a:t>GPS:  </a:t>
            </a:r>
            <a:r>
              <a:rPr lang="en-IN" sz="1400" dirty="0"/>
              <a:t>Global Positioning System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sz="1400" b="0" i="0" dirty="0">
              <a:effectLst/>
              <a:latin typeface="-apple-system"/>
            </a:endParaRPr>
          </a:p>
          <a:p>
            <a:pPr marR="0" lvl="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400" noProof="0" dirty="0">
                <a:solidFill>
                  <a:prstClr val="black"/>
                </a:solidFill>
                <a:latin typeface="-apple-system"/>
                <a:cs typeface="Arial" pitchFamily="34" charset="0"/>
              </a:rPr>
              <a:t>	</a:t>
            </a:r>
            <a:r>
              <a:rPr lang="en-US" sz="1400" dirty="0">
                <a:solidFill>
                  <a:prstClr val="black"/>
                </a:solidFill>
                <a:latin typeface="-apple-system"/>
                <a:cs typeface="Arial" pitchFamily="34" charset="0"/>
              </a:rPr>
              <a:t>For Details :</a:t>
            </a:r>
            <a:r>
              <a:rPr lang="en-US" sz="1400" b="1" dirty="0">
                <a:solidFill>
                  <a:srgbClr val="01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solidFill>
                  <a:srgbClr val="010000"/>
                </a:solidFill>
                <a:latin typeface="Arial" pitchFamily="34" charset="0"/>
                <a:cs typeface="Arial" pitchFamily="34" charset="0"/>
                <a:hlinkClick r:id="rId6"/>
              </a:rPr>
              <a:t>Click Here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1400" b="1" dirty="0">
                <a:solidFill>
                  <a:srgbClr val="010000"/>
                </a:solidFill>
                <a:latin typeface="Arial" pitchFamily="34" charset="0"/>
                <a:cs typeface="Arial" pitchFamily="34" charset="0"/>
              </a:rPr>
              <a:t>OSM:  </a:t>
            </a:r>
            <a:r>
              <a:rPr lang="en-IN" sz="1400" dirty="0"/>
              <a:t>OpenStreetMap</a:t>
            </a:r>
          </a:p>
          <a:p>
            <a:pPr lvl="0" algn="just">
              <a:lnSpc>
                <a:spcPct val="150000"/>
              </a:lnSpc>
              <a:defRPr/>
            </a:pPr>
            <a:r>
              <a:rPr lang="en-US" sz="1400" dirty="0">
                <a:solidFill>
                  <a:prstClr val="black"/>
                </a:solidFill>
                <a:latin typeface="-apple-system"/>
                <a:cs typeface="Arial" pitchFamily="34" charset="0"/>
              </a:rPr>
              <a:t>	For Details :</a:t>
            </a:r>
            <a:r>
              <a:rPr lang="en-US" sz="1400" dirty="0">
                <a:solidFill>
                  <a:srgbClr val="01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solidFill>
                  <a:srgbClr val="010000"/>
                </a:solidFill>
                <a:latin typeface="Arial" pitchFamily="34" charset="0"/>
                <a:cs typeface="Arial" pitchFamily="34" charset="0"/>
                <a:hlinkClick r:id="rId7"/>
              </a:rPr>
              <a:t>Click Here</a:t>
            </a:r>
            <a:endParaRPr lang="en-US" sz="1400" b="0" i="0" dirty="0">
              <a:effectLst/>
              <a:latin typeface="-apple-system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1400" b="1" dirty="0">
                <a:latin typeface="-apple-system"/>
              </a:rPr>
              <a:t>API: </a:t>
            </a:r>
            <a:r>
              <a:rPr lang="en-IN" sz="1400" dirty="0"/>
              <a:t>Application Programming Interface</a:t>
            </a:r>
          </a:p>
          <a:p>
            <a:pPr algn="just">
              <a:lnSpc>
                <a:spcPct val="150000"/>
              </a:lnSpc>
              <a:defRPr/>
            </a:pPr>
            <a:r>
              <a:rPr lang="en-IN" sz="1400">
                <a:latin typeface="-apple-system"/>
              </a:rPr>
              <a:t>            </a:t>
            </a:r>
            <a:r>
              <a:rPr lang="en-US" sz="1400" dirty="0">
                <a:latin typeface="-apple-system"/>
              </a:rPr>
              <a:t>For Details : </a:t>
            </a:r>
            <a:r>
              <a:rPr lang="en-US" sz="1400" dirty="0">
                <a:latin typeface="-apple-system"/>
                <a:hlinkClick r:id="rId8"/>
              </a:rPr>
              <a:t>Click Here</a:t>
            </a:r>
            <a:endParaRPr lang="en-US" sz="1400" dirty="0">
              <a:latin typeface="-apple-system"/>
            </a:endParaRPr>
          </a:p>
          <a:p>
            <a:pPr marR="0" lvl="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b="0" i="0" dirty="0">
              <a:effectLst/>
              <a:latin typeface="-apple-system"/>
            </a:endParaRPr>
          </a:p>
          <a:p>
            <a:pPr marR="0" lvl="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010000"/>
              </a:solidFill>
              <a:latin typeface="Arial" pitchFamily="34" charset="0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noProof="0" dirty="0">
              <a:solidFill>
                <a:srgbClr val="010000"/>
              </a:solidFill>
              <a:latin typeface="Arial" pitchFamily="34" charset="0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noProof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8424</TotalTime>
  <Words>927</Words>
  <Application>Microsoft Office PowerPoint</Application>
  <PresentationFormat>Widescreen</PresentationFormat>
  <Paragraphs>130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ＭＳ Ｐゴシック</vt:lpstr>
      <vt:lpstr>Algerian</vt:lpstr>
      <vt:lpstr>-apple-system</vt:lpstr>
      <vt:lpstr>Arial</vt:lpstr>
      <vt:lpstr>Calibri</vt:lpstr>
      <vt:lpstr>Garamond</vt:lpstr>
      <vt:lpstr>montserratregular</vt:lpstr>
      <vt:lpstr>Times New Roman</vt:lpstr>
      <vt:lpstr>TradeGothic</vt:lpstr>
      <vt:lpstr>Wingdings</vt:lpstr>
      <vt:lpstr>Office Theme</vt:lpstr>
      <vt:lpstr>SMART INDIA HACKATHON 2024</vt:lpstr>
      <vt:lpstr>Idea/approach                            </vt:lpstr>
      <vt:lpstr>PowerPoint Presentation</vt:lpstr>
      <vt:lpstr>TECHNICAL APPROACH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Yashraj Mishra</cp:lastModifiedBy>
  <cp:revision>173</cp:revision>
  <dcterms:created xsi:type="dcterms:W3CDTF">2013-12-12T18:46:50Z</dcterms:created>
  <dcterms:modified xsi:type="dcterms:W3CDTF">2025-09-16T12:20:41Z</dcterms:modified>
  <cp:category/>
</cp:coreProperties>
</file>