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6" r:id="rId8"/>
    <p:sldId id="267" r:id="rId9"/>
    <p:sldId id="269"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1454"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778C-A4D1-4E0B-B1AF-EEF883388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9B41F-1BC3-4AB1-9674-0A7EB6F54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5C1D5-C681-44D8-BB7C-55F7DC1722CD}"/>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97E8A4B4-FD50-4015-9087-59523F066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1C4A3-C9AB-4550-953C-8C00AAF62F02}"/>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19976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5206-AA13-473D-8CEB-42A4871A0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88646-D4B9-49E1-BA92-DA7FEE9E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A6B13-05A3-4082-B694-914B80F82038}"/>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213A77EF-F05D-4E54-AB20-CF057A30B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91640-FA79-451B-AD8A-F5AD1C70A242}"/>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332674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493AD-B2B0-4CA5-A8AD-24C5484D1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3DB8B-72D9-48C0-B38D-4923A6D26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A94FA-FD97-40EC-814B-7615919EBFBD}"/>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DD8431C0-7DB1-44EA-A200-B971EDD63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83FAD-5FFC-4783-9162-A81AD723263C}"/>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200070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9B58-1CBA-4C5A-A2A6-CB896E65D0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8AA9A-12A4-4CC5-A8B3-7AF5752B0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AD165-576B-4215-910C-0E4268C69A0D}"/>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501387DF-F09D-41BA-8306-F53D927F1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C820C-121B-414A-A170-EF4DDC36B154}"/>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337583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F460-CD85-4BF3-8BEC-34805E8DF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C417F-4A83-4838-90C2-F0A0F43E1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74768-C1DE-4B6E-BDBB-04D998810E33}"/>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44D55D74-21AE-4C3E-880B-7DD137124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8EEC5-569A-4596-A263-6B5CE9813661}"/>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243978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80FA-9542-4705-90A3-8A3619BDC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D11B8-F4AD-45E6-B80E-BEA7E8BAC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DD1BB-7706-4CBC-A838-90322FB40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CC86A4-DD18-4B76-A715-B623A418516B}"/>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6" name="Footer Placeholder 5">
            <a:extLst>
              <a:ext uri="{FF2B5EF4-FFF2-40B4-BE49-F238E27FC236}">
                <a16:creationId xmlns:a16="http://schemas.microsoft.com/office/drawing/2014/main" id="{3D844E0C-AD50-4D42-B3D7-F525621E2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2035B-F490-4297-83FF-7DD9435D2CCC}"/>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83978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0D98-2B68-41F2-9970-93D1E783FE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7C459-038C-4296-9E67-2697150DF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19BD3-7D5E-4063-BC19-136CC67C9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B03D03-611B-4ADD-9165-3E248EAB8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B9A15-5449-490A-9316-B4E9803C1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AE2E9-71B2-485B-91C2-BB4C691862E3}"/>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8" name="Footer Placeholder 7">
            <a:extLst>
              <a:ext uri="{FF2B5EF4-FFF2-40B4-BE49-F238E27FC236}">
                <a16:creationId xmlns:a16="http://schemas.microsoft.com/office/drawing/2014/main" id="{610ABE19-4BAE-4A17-90F9-A4D221D0E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50031-66A8-4D0E-AF0F-2FF5C63BFC58}"/>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116233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A6D6-FA05-4608-9FA4-75278F423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4DAAD-94F3-4CC4-9C97-0BEA4C36E93B}"/>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4" name="Footer Placeholder 3">
            <a:extLst>
              <a:ext uri="{FF2B5EF4-FFF2-40B4-BE49-F238E27FC236}">
                <a16:creationId xmlns:a16="http://schemas.microsoft.com/office/drawing/2014/main" id="{B19749F0-5F5C-4737-B5F8-10FC5B6DD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03CE20-45C0-453A-8BE4-C00C4CE9DC15}"/>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357880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46719-2116-4AC3-972E-D0FB447BEE75}"/>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3" name="Footer Placeholder 2">
            <a:extLst>
              <a:ext uri="{FF2B5EF4-FFF2-40B4-BE49-F238E27FC236}">
                <a16:creationId xmlns:a16="http://schemas.microsoft.com/office/drawing/2014/main" id="{9F1D78CD-B349-42BA-98CC-DE13BF414C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94D86-AE93-4C4E-88BD-420FB7B300E4}"/>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15064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F72D-45E0-4BD3-A4CF-8D5B676EE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11290-3199-4947-B9D4-A9BC7A392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DB585-9FC8-4991-8B66-DB5617642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F40B2-5B3E-47B4-9E51-1453E37CDDB5}"/>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6" name="Footer Placeholder 5">
            <a:extLst>
              <a:ext uri="{FF2B5EF4-FFF2-40B4-BE49-F238E27FC236}">
                <a16:creationId xmlns:a16="http://schemas.microsoft.com/office/drawing/2014/main" id="{72C3A5EF-98E9-41B3-9595-517772F36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9512B-E9D8-4D76-987F-51E7DC8C168D}"/>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130626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FCD-521B-409E-B6ED-7AB6BA784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A6C10-136A-4D58-9BB8-82C198EE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6B94F2-C1A2-4FE4-A23D-0AAC85581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BFDCD-A082-418C-B3F5-D3063B1965C0}"/>
              </a:ext>
            </a:extLst>
          </p:cNvPr>
          <p:cNvSpPr>
            <a:spLocks noGrp="1"/>
          </p:cNvSpPr>
          <p:nvPr>
            <p:ph type="dt" sz="half" idx="10"/>
          </p:nvPr>
        </p:nvSpPr>
        <p:spPr/>
        <p:txBody>
          <a:bodyPr/>
          <a:lstStyle/>
          <a:p>
            <a:fld id="{E438255B-B4E5-4320-BF52-0FC98FA937D8}" type="datetimeFigureOut">
              <a:rPr lang="en-US" smtClean="0"/>
              <a:t>1/25/2021</a:t>
            </a:fld>
            <a:endParaRPr lang="en-US"/>
          </a:p>
        </p:txBody>
      </p:sp>
      <p:sp>
        <p:nvSpPr>
          <p:cNvPr id="6" name="Footer Placeholder 5">
            <a:extLst>
              <a:ext uri="{FF2B5EF4-FFF2-40B4-BE49-F238E27FC236}">
                <a16:creationId xmlns:a16="http://schemas.microsoft.com/office/drawing/2014/main" id="{776466C0-7B87-4C15-9A3F-358B95206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60DCD-895E-498E-9EFA-E8E80BB3CF6A}"/>
              </a:ext>
            </a:extLst>
          </p:cNvPr>
          <p:cNvSpPr>
            <a:spLocks noGrp="1"/>
          </p:cNvSpPr>
          <p:nvPr>
            <p:ph type="sldNum" sz="quarter" idx="12"/>
          </p:nvPr>
        </p:nvSpPr>
        <p:spPr/>
        <p:txBody>
          <a:bodyPr/>
          <a:lstStyle/>
          <a:p>
            <a:fld id="{805481AD-592C-4EAA-9310-DB7E5613CFC7}" type="slidenum">
              <a:rPr lang="en-US" smtClean="0"/>
              <a:t>‹#›</a:t>
            </a:fld>
            <a:endParaRPr lang="en-US"/>
          </a:p>
        </p:txBody>
      </p:sp>
    </p:spTree>
    <p:extLst>
      <p:ext uri="{BB962C8B-B14F-4D97-AF65-F5344CB8AC3E}">
        <p14:creationId xmlns:p14="http://schemas.microsoft.com/office/powerpoint/2010/main" val="317713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9FC76-E10E-4FC8-8C9A-52C590B76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FEC885-04E9-463D-AA19-0E9FBC207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61916-0542-4B45-B7C0-A5D968259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8255B-B4E5-4320-BF52-0FC98FA937D8}" type="datetimeFigureOut">
              <a:rPr lang="en-US" smtClean="0"/>
              <a:t>1/25/2021</a:t>
            </a:fld>
            <a:endParaRPr lang="en-US"/>
          </a:p>
        </p:txBody>
      </p:sp>
      <p:sp>
        <p:nvSpPr>
          <p:cNvPr id="5" name="Footer Placeholder 4">
            <a:extLst>
              <a:ext uri="{FF2B5EF4-FFF2-40B4-BE49-F238E27FC236}">
                <a16:creationId xmlns:a16="http://schemas.microsoft.com/office/drawing/2014/main" id="{68083760-D761-4BCC-9C7E-2595BCC1C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A3297C-21AC-430A-9F94-9D339424E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481AD-592C-4EAA-9310-DB7E5613CFC7}" type="slidenum">
              <a:rPr lang="en-US" smtClean="0"/>
              <a:t>‹#›</a:t>
            </a:fld>
            <a:endParaRPr lang="en-US"/>
          </a:p>
        </p:txBody>
      </p:sp>
    </p:spTree>
    <p:extLst>
      <p:ext uri="{BB962C8B-B14F-4D97-AF65-F5344CB8AC3E}">
        <p14:creationId xmlns:p14="http://schemas.microsoft.com/office/powerpoint/2010/main" val="119741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7" name="TextBox 6">
            <a:extLst>
              <a:ext uri="{FF2B5EF4-FFF2-40B4-BE49-F238E27FC236}">
                <a16:creationId xmlns:a16="http://schemas.microsoft.com/office/drawing/2014/main" id="{9F78CD0D-84DD-46A7-BC18-60924FC98293}"/>
              </a:ext>
            </a:extLst>
          </p:cNvPr>
          <p:cNvSpPr txBox="1"/>
          <p:nvPr/>
        </p:nvSpPr>
        <p:spPr>
          <a:xfrm>
            <a:off x="2478348" y="1005457"/>
            <a:ext cx="7235301" cy="830997"/>
          </a:xfrm>
          <a:prstGeom prst="rect">
            <a:avLst/>
          </a:prstGeom>
          <a:noFill/>
        </p:spPr>
        <p:txBody>
          <a:bodyPr wrap="square" rtlCol="0">
            <a:spAutoFit/>
          </a:bodyPr>
          <a:lstStyle/>
          <a:p>
            <a:pPr algn="ctr"/>
            <a:r>
              <a:rPr lang="en-US" sz="2800" b="1" u="sng" dirty="0">
                <a:solidFill>
                  <a:srgbClr val="C00000"/>
                </a:solidFill>
              </a:rPr>
              <a:t>QUICKEN LOANS DATA SOLUTION ASSESSMENT </a:t>
            </a:r>
            <a:r>
              <a:rPr lang="en-US" sz="2000" b="1" dirty="0"/>
              <a:t>Bank Marketing Dataset</a:t>
            </a:r>
          </a:p>
        </p:txBody>
      </p:sp>
      <p:sp>
        <p:nvSpPr>
          <p:cNvPr id="8" name="TextBox 7">
            <a:extLst>
              <a:ext uri="{FF2B5EF4-FFF2-40B4-BE49-F238E27FC236}">
                <a16:creationId xmlns:a16="http://schemas.microsoft.com/office/drawing/2014/main" id="{2CDCB3CE-EC78-4979-8553-CC7BA202486D}"/>
              </a:ext>
            </a:extLst>
          </p:cNvPr>
          <p:cNvSpPr txBox="1"/>
          <p:nvPr/>
        </p:nvSpPr>
        <p:spPr>
          <a:xfrm>
            <a:off x="8466025" y="5437044"/>
            <a:ext cx="3009530" cy="1077218"/>
          </a:xfrm>
          <a:prstGeom prst="rect">
            <a:avLst/>
          </a:prstGeom>
          <a:noFill/>
        </p:spPr>
        <p:txBody>
          <a:bodyPr wrap="square" rtlCol="0">
            <a:spAutoFit/>
          </a:bodyPr>
          <a:lstStyle/>
          <a:p>
            <a:r>
              <a:rPr lang="en-US" sz="3200" b="1" dirty="0">
                <a:solidFill>
                  <a:schemeClr val="tx1">
                    <a:lumMod val="50000"/>
                    <a:lumOff val="50000"/>
                  </a:schemeClr>
                </a:solidFill>
              </a:rPr>
              <a:t>Presented By:</a:t>
            </a:r>
          </a:p>
          <a:p>
            <a:r>
              <a:rPr lang="en-US" sz="3200" dirty="0">
                <a:solidFill>
                  <a:schemeClr val="tx1">
                    <a:lumMod val="50000"/>
                    <a:lumOff val="50000"/>
                  </a:schemeClr>
                </a:solidFill>
              </a:rPr>
              <a:t>Yashraj Swarnkar</a:t>
            </a:r>
          </a:p>
        </p:txBody>
      </p:sp>
    </p:spTree>
    <p:extLst>
      <p:ext uri="{BB962C8B-B14F-4D97-AF65-F5344CB8AC3E}">
        <p14:creationId xmlns:p14="http://schemas.microsoft.com/office/powerpoint/2010/main" val="372550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7" name="TextBox 6">
            <a:extLst>
              <a:ext uri="{FF2B5EF4-FFF2-40B4-BE49-F238E27FC236}">
                <a16:creationId xmlns:a16="http://schemas.microsoft.com/office/drawing/2014/main" id="{9F78CD0D-84DD-46A7-BC18-60924FC98293}"/>
              </a:ext>
            </a:extLst>
          </p:cNvPr>
          <p:cNvSpPr txBox="1"/>
          <p:nvPr/>
        </p:nvSpPr>
        <p:spPr>
          <a:xfrm>
            <a:off x="2478348" y="444625"/>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FEATURE ENGINEERING</a:t>
            </a:r>
          </a:p>
        </p:txBody>
      </p:sp>
      <p:sp>
        <p:nvSpPr>
          <p:cNvPr id="2" name="TextBox 1">
            <a:extLst>
              <a:ext uri="{FF2B5EF4-FFF2-40B4-BE49-F238E27FC236}">
                <a16:creationId xmlns:a16="http://schemas.microsoft.com/office/drawing/2014/main" id="{3469C280-06D0-40EB-8616-542818012029}"/>
              </a:ext>
            </a:extLst>
          </p:cNvPr>
          <p:cNvSpPr txBox="1"/>
          <p:nvPr/>
        </p:nvSpPr>
        <p:spPr>
          <a:xfrm>
            <a:off x="841248" y="1020846"/>
            <a:ext cx="10753344" cy="369332"/>
          </a:xfrm>
          <a:prstGeom prst="rect">
            <a:avLst/>
          </a:prstGeom>
          <a:noFill/>
        </p:spPr>
        <p:txBody>
          <a:bodyPr wrap="square" rtlCol="0">
            <a:spAutoFit/>
          </a:bodyPr>
          <a:lstStyle/>
          <a:p>
            <a:r>
              <a:rPr lang="en-US" dirty="0"/>
              <a:t>Encoded categorical variables using pandas </a:t>
            </a:r>
            <a:r>
              <a:rPr lang="en-US" dirty="0" err="1"/>
              <a:t>get_dummies</a:t>
            </a:r>
            <a:r>
              <a:rPr lang="en-US" dirty="0"/>
              <a:t>. After encoding size of dataset got increased.</a:t>
            </a:r>
          </a:p>
        </p:txBody>
      </p:sp>
      <p:pic>
        <p:nvPicPr>
          <p:cNvPr id="3" name="Picture 2">
            <a:extLst>
              <a:ext uri="{FF2B5EF4-FFF2-40B4-BE49-F238E27FC236}">
                <a16:creationId xmlns:a16="http://schemas.microsoft.com/office/drawing/2014/main" id="{F76141E6-738C-4496-94FD-6B785E7B8149}"/>
              </a:ext>
            </a:extLst>
          </p:cNvPr>
          <p:cNvPicPr>
            <a:picLocks noChangeAspect="1"/>
          </p:cNvPicPr>
          <p:nvPr/>
        </p:nvPicPr>
        <p:blipFill>
          <a:blip r:embed="rId3">
            <a:alphaModFix amt="85000"/>
          </a:blip>
          <a:stretch>
            <a:fillRect/>
          </a:stretch>
        </p:blipFill>
        <p:spPr>
          <a:xfrm>
            <a:off x="841248" y="1463107"/>
            <a:ext cx="10375392" cy="1265030"/>
          </a:xfrm>
          <a:prstGeom prst="rect">
            <a:avLst/>
          </a:prstGeom>
        </p:spPr>
      </p:pic>
      <p:sp>
        <p:nvSpPr>
          <p:cNvPr id="9" name="TextBox 8">
            <a:extLst>
              <a:ext uri="{FF2B5EF4-FFF2-40B4-BE49-F238E27FC236}">
                <a16:creationId xmlns:a16="http://schemas.microsoft.com/office/drawing/2014/main" id="{4BBBA5C1-ECB7-4B5D-AADA-B9B4C0F9E2FC}"/>
              </a:ext>
            </a:extLst>
          </p:cNvPr>
          <p:cNvSpPr txBox="1"/>
          <p:nvPr/>
        </p:nvSpPr>
        <p:spPr>
          <a:xfrm>
            <a:off x="841248" y="2904510"/>
            <a:ext cx="10753344" cy="369332"/>
          </a:xfrm>
          <a:prstGeom prst="rect">
            <a:avLst/>
          </a:prstGeom>
          <a:noFill/>
        </p:spPr>
        <p:txBody>
          <a:bodyPr wrap="square" rtlCol="0">
            <a:spAutoFit/>
          </a:bodyPr>
          <a:lstStyle/>
          <a:p>
            <a:r>
              <a:rPr lang="en-US" dirty="0"/>
              <a:t>Split the data into 80% train and 20% test. And normalize data using standard scalar</a:t>
            </a:r>
          </a:p>
        </p:txBody>
      </p:sp>
      <p:pic>
        <p:nvPicPr>
          <p:cNvPr id="6" name="Picture 5">
            <a:extLst>
              <a:ext uri="{FF2B5EF4-FFF2-40B4-BE49-F238E27FC236}">
                <a16:creationId xmlns:a16="http://schemas.microsoft.com/office/drawing/2014/main" id="{EB702ED9-559E-436F-90BC-A5B09228CD6B}"/>
              </a:ext>
            </a:extLst>
          </p:cNvPr>
          <p:cNvPicPr>
            <a:picLocks noChangeAspect="1"/>
          </p:cNvPicPr>
          <p:nvPr/>
        </p:nvPicPr>
        <p:blipFill>
          <a:blip r:embed="rId4">
            <a:alphaModFix amt="85000"/>
          </a:blip>
          <a:stretch>
            <a:fillRect/>
          </a:stretch>
        </p:blipFill>
        <p:spPr>
          <a:xfrm>
            <a:off x="841248" y="3429000"/>
            <a:ext cx="10375392" cy="3368332"/>
          </a:xfrm>
          <a:prstGeom prst="rect">
            <a:avLst/>
          </a:prstGeom>
        </p:spPr>
      </p:pic>
    </p:spTree>
    <p:extLst>
      <p:ext uri="{BB962C8B-B14F-4D97-AF65-F5344CB8AC3E}">
        <p14:creationId xmlns:p14="http://schemas.microsoft.com/office/powerpoint/2010/main" val="356756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34035524-7757-42BA-BBB9-A687F07829F1}"/>
              </a:ext>
            </a:extLst>
          </p:cNvPr>
          <p:cNvSpPr txBox="1"/>
          <p:nvPr/>
        </p:nvSpPr>
        <p:spPr>
          <a:xfrm>
            <a:off x="2478348" y="444625"/>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MODELLING</a:t>
            </a:r>
          </a:p>
        </p:txBody>
      </p:sp>
      <p:sp>
        <p:nvSpPr>
          <p:cNvPr id="3" name="TextBox 2">
            <a:extLst>
              <a:ext uri="{FF2B5EF4-FFF2-40B4-BE49-F238E27FC236}">
                <a16:creationId xmlns:a16="http://schemas.microsoft.com/office/drawing/2014/main" id="{209B441F-103F-4349-9B5D-E284C07B3A09}"/>
              </a:ext>
            </a:extLst>
          </p:cNvPr>
          <p:cNvSpPr txBox="1"/>
          <p:nvPr/>
        </p:nvSpPr>
        <p:spPr>
          <a:xfrm>
            <a:off x="877824" y="1011936"/>
            <a:ext cx="10716768" cy="923330"/>
          </a:xfrm>
          <a:prstGeom prst="rect">
            <a:avLst/>
          </a:prstGeom>
          <a:noFill/>
        </p:spPr>
        <p:txBody>
          <a:bodyPr wrap="square" rtlCol="0">
            <a:spAutoFit/>
          </a:bodyPr>
          <a:lstStyle/>
          <a:p>
            <a:r>
              <a:rPr lang="en-US" dirty="0"/>
              <a:t>As this is a binary classification, using </a:t>
            </a:r>
            <a:r>
              <a:rPr lang="en-US" dirty="0" err="1"/>
              <a:t>sklearn</a:t>
            </a:r>
            <a:r>
              <a:rPr lang="en-US" dirty="0"/>
              <a:t> library I build a Logistic regression model for training with all parameter as default.</a:t>
            </a:r>
          </a:p>
          <a:p>
            <a:endParaRPr lang="en-US" dirty="0"/>
          </a:p>
        </p:txBody>
      </p:sp>
      <p:pic>
        <p:nvPicPr>
          <p:cNvPr id="6" name="Picture 5">
            <a:extLst>
              <a:ext uri="{FF2B5EF4-FFF2-40B4-BE49-F238E27FC236}">
                <a16:creationId xmlns:a16="http://schemas.microsoft.com/office/drawing/2014/main" id="{ACCD477F-684E-4CF0-A8FC-AE62C6EB5DE5}"/>
              </a:ext>
            </a:extLst>
          </p:cNvPr>
          <p:cNvPicPr>
            <a:picLocks noChangeAspect="1"/>
          </p:cNvPicPr>
          <p:nvPr/>
        </p:nvPicPr>
        <p:blipFill>
          <a:blip r:embed="rId3">
            <a:alphaModFix amt="85000"/>
          </a:blip>
          <a:stretch>
            <a:fillRect/>
          </a:stretch>
        </p:blipFill>
        <p:spPr>
          <a:xfrm>
            <a:off x="877824" y="2048256"/>
            <a:ext cx="10155936" cy="4523232"/>
          </a:xfrm>
          <a:prstGeom prst="rect">
            <a:avLst/>
          </a:prstGeom>
        </p:spPr>
      </p:pic>
    </p:spTree>
    <p:extLst>
      <p:ext uri="{BB962C8B-B14F-4D97-AF65-F5344CB8AC3E}">
        <p14:creationId xmlns:p14="http://schemas.microsoft.com/office/powerpoint/2010/main" val="226067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F221E0D6-EAA0-43B3-AD6B-00AD4058C53B}"/>
              </a:ext>
            </a:extLst>
          </p:cNvPr>
          <p:cNvSpPr txBox="1"/>
          <p:nvPr/>
        </p:nvSpPr>
        <p:spPr>
          <a:xfrm>
            <a:off x="2478348" y="444625"/>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Conclusion</a:t>
            </a:r>
          </a:p>
        </p:txBody>
      </p:sp>
      <p:sp>
        <p:nvSpPr>
          <p:cNvPr id="2" name="TextBox 1">
            <a:extLst>
              <a:ext uri="{FF2B5EF4-FFF2-40B4-BE49-F238E27FC236}">
                <a16:creationId xmlns:a16="http://schemas.microsoft.com/office/drawing/2014/main" id="{DAD4DD39-9FDB-42D9-A9B8-403003565093}"/>
              </a:ext>
            </a:extLst>
          </p:cNvPr>
          <p:cNvSpPr txBox="1"/>
          <p:nvPr/>
        </p:nvSpPr>
        <p:spPr>
          <a:xfrm>
            <a:off x="1060704" y="1304544"/>
            <a:ext cx="9802368" cy="2585323"/>
          </a:xfrm>
          <a:prstGeom prst="rect">
            <a:avLst/>
          </a:prstGeom>
          <a:noFill/>
        </p:spPr>
        <p:txBody>
          <a:bodyPr wrap="square" rtlCol="0">
            <a:spAutoFit/>
          </a:bodyPr>
          <a:lstStyle/>
          <a:p>
            <a:pPr marL="285750" indent="-285750">
              <a:buFont typeface="Wingdings" panose="05000000000000000000" pitchFamily="2" charset="2"/>
              <a:buChar char="v"/>
            </a:pPr>
            <a:r>
              <a:rPr lang="en-US" i="1" u="sng" dirty="0"/>
              <a:t>Achieved accuracy as below from Logistic Regression:</a:t>
            </a:r>
          </a:p>
          <a:p>
            <a:r>
              <a:rPr lang="en-US" dirty="0"/>
              <a:t>     Training Accuracy: 0.910</a:t>
            </a:r>
          </a:p>
          <a:p>
            <a:r>
              <a:rPr lang="en-US" dirty="0"/>
              <a:t>     Test Accuracy: 0.915 </a:t>
            </a:r>
          </a:p>
          <a:p>
            <a:endParaRPr lang="en-US" dirty="0"/>
          </a:p>
          <a:p>
            <a:pPr marL="285750" indent="-285750">
              <a:buFont typeface="Wingdings" panose="05000000000000000000" pitchFamily="2" charset="2"/>
              <a:buChar char="v"/>
            </a:pPr>
            <a:r>
              <a:rPr lang="en-US" dirty="0"/>
              <a:t>Model evaluation metrices used is Confusion matrix</a:t>
            </a:r>
          </a:p>
          <a:p>
            <a:endParaRPr lang="en-US" dirty="0"/>
          </a:p>
          <a:p>
            <a:endParaRPr lang="en-US" dirty="0"/>
          </a:p>
          <a:p>
            <a:pPr marL="285750" indent="-285750">
              <a:buFont typeface="Wingdings" panose="05000000000000000000" pitchFamily="2" charset="2"/>
              <a:buChar char="v"/>
            </a:pPr>
            <a:r>
              <a:rPr lang="en-US" dirty="0"/>
              <a:t>Existing model is having an accuracy of 88.75% and model which I have build have accuracy of around 91% with 7538 correct prediction out of 8238 values.</a:t>
            </a:r>
          </a:p>
        </p:txBody>
      </p:sp>
    </p:spTree>
    <p:extLst>
      <p:ext uri="{BB962C8B-B14F-4D97-AF65-F5344CB8AC3E}">
        <p14:creationId xmlns:p14="http://schemas.microsoft.com/office/powerpoint/2010/main" val="354777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2" name="TextBox 1">
            <a:extLst>
              <a:ext uri="{FF2B5EF4-FFF2-40B4-BE49-F238E27FC236}">
                <a16:creationId xmlns:a16="http://schemas.microsoft.com/office/drawing/2014/main" id="{041B5C07-7E35-4EA5-BAE6-AAE15E8524F9}"/>
              </a:ext>
            </a:extLst>
          </p:cNvPr>
          <p:cNvSpPr txBox="1"/>
          <p:nvPr/>
        </p:nvSpPr>
        <p:spPr>
          <a:xfrm>
            <a:off x="2462784" y="2644170"/>
            <a:ext cx="7510272" cy="1569660"/>
          </a:xfrm>
          <a:prstGeom prst="rect">
            <a:avLst/>
          </a:prstGeom>
          <a:noFill/>
        </p:spPr>
        <p:txBody>
          <a:bodyPr wrap="square" rtlCol="0">
            <a:spAutoFit/>
          </a:bodyPr>
          <a:lstStyle/>
          <a:p>
            <a:r>
              <a:rPr lang="en-US" sz="9600" dirty="0">
                <a:latin typeface="Arial Nova" panose="020B0504020202020204" pitchFamily="34" charset="0"/>
              </a:rPr>
              <a:t>THANK YOU</a:t>
            </a:r>
          </a:p>
        </p:txBody>
      </p:sp>
    </p:spTree>
    <p:extLst>
      <p:ext uri="{BB962C8B-B14F-4D97-AF65-F5344CB8AC3E}">
        <p14:creationId xmlns:p14="http://schemas.microsoft.com/office/powerpoint/2010/main" val="120353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2" name="TextBox 1">
            <a:extLst>
              <a:ext uri="{FF2B5EF4-FFF2-40B4-BE49-F238E27FC236}">
                <a16:creationId xmlns:a16="http://schemas.microsoft.com/office/drawing/2014/main" id="{34CC1480-F5DA-47E8-873F-AB0E553CE5C9}"/>
              </a:ext>
            </a:extLst>
          </p:cNvPr>
          <p:cNvSpPr txBox="1"/>
          <p:nvPr/>
        </p:nvSpPr>
        <p:spPr>
          <a:xfrm>
            <a:off x="4715521" y="603682"/>
            <a:ext cx="2760955"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u="sng" dirty="0"/>
              <a:t>ABOUT DATA</a:t>
            </a:r>
          </a:p>
        </p:txBody>
      </p:sp>
      <p:sp>
        <p:nvSpPr>
          <p:cNvPr id="3" name="TextBox 2">
            <a:extLst>
              <a:ext uri="{FF2B5EF4-FFF2-40B4-BE49-F238E27FC236}">
                <a16:creationId xmlns:a16="http://schemas.microsoft.com/office/drawing/2014/main" id="{9F89D071-D60B-43EF-9587-60C280791AA3}"/>
              </a:ext>
            </a:extLst>
          </p:cNvPr>
          <p:cNvSpPr txBox="1"/>
          <p:nvPr/>
        </p:nvSpPr>
        <p:spPr>
          <a:xfrm>
            <a:off x="530437" y="1236290"/>
            <a:ext cx="11131121"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The data is related with direct marketing campaigns of a European banking institution.</a:t>
            </a:r>
          </a:p>
          <a:p>
            <a:endParaRPr lang="en-US" dirty="0"/>
          </a:p>
          <a:p>
            <a:pPr marL="285750" indent="-285750">
              <a:buFont typeface="Wingdings" panose="05000000000000000000" pitchFamily="2" charset="2"/>
              <a:buChar char="v"/>
            </a:pPr>
            <a:r>
              <a:rPr lang="en-US" dirty="0"/>
              <a:t> The dataset contains 41188 records with 20 inputs variable, </a:t>
            </a:r>
            <a:r>
              <a:rPr lang="en-US" b="1" dirty="0"/>
              <a:t>ordered by date (from May 2008 to November 2010).</a:t>
            </a:r>
          </a:p>
          <a:p>
            <a:r>
              <a:rPr lang="en-US" b="1" dirty="0"/>
              <a:t>       </a:t>
            </a:r>
            <a:r>
              <a:rPr lang="en-US" dirty="0"/>
              <a:t>Explanation of input variable are provided below: </a:t>
            </a:r>
          </a:p>
        </p:txBody>
      </p:sp>
      <p:sp>
        <p:nvSpPr>
          <p:cNvPr id="7" name="TextBox 6">
            <a:extLst>
              <a:ext uri="{FF2B5EF4-FFF2-40B4-BE49-F238E27FC236}">
                <a16:creationId xmlns:a16="http://schemas.microsoft.com/office/drawing/2014/main" id="{BD078BF2-C53F-47EA-8F2F-5C9F652CCB5C}"/>
              </a:ext>
            </a:extLst>
          </p:cNvPr>
          <p:cNvSpPr txBox="1"/>
          <p:nvPr/>
        </p:nvSpPr>
        <p:spPr>
          <a:xfrm>
            <a:off x="530437" y="2613756"/>
            <a:ext cx="4185084" cy="1954381"/>
          </a:xfrm>
          <a:prstGeom prst="rect">
            <a:avLst/>
          </a:prstGeom>
          <a:noFill/>
        </p:spPr>
        <p:txBody>
          <a:bodyPr wrap="square" rtlCol="0">
            <a:spAutoFit/>
          </a:bodyPr>
          <a:lstStyle/>
          <a:p>
            <a:pPr marL="171450" indent="-171450">
              <a:buFont typeface="Wingdings" panose="05000000000000000000" pitchFamily="2" charset="2"/>
              <a:buChar char="v"/>
            </a:pPr>
            <a:r>
              <a:rPr lang="en-US" sz="1100" b="1" u="sng" dirty="0"/>
              <a:t>age</a:t>
            </a:r>
            <a:r>
              <a:rPr lang="en-US" sz="1100" dirty="0"/>
              <a:t> (numeric)</a:t>
            </a:r>
          </a:p>
          <a:p>
            <a:pPr marL="171450" indent="-171450">
              <a:buFont typeface="Wingdings" panose="05000000000000000000" pitchFamily="2" charset="2"/>
              <a:buChar char="v"/>
            </a:pPr>
            <a:r>
              <a:rPr lang="en-US" sz="1100" b="1" dirty="0"/>
              <a:t>job :</a:t>
            </a:r>
            <a:r>
              <a:rPr lang="en-US" sz="1100" dirty="0"/>
              <a:t> type of job (categorical: “admin.”, “unknown”, “unemployed”, “management”, “housemaid”, “entrepreneur”, “student”, “blue-collar”, “self-employed”, “retired”, “technician”, “services”)</a:t>
            </a:r>
          </a:p>
          <a:p>
            <a:pPr marL="171450" indent="-171450">
              <a:buFont typeface="Wingdings" panose="05000000000000000000" pitchFamily="2" charset="2"/>
              <a:buChar char="v"/>
            </a:pPr>
            <a:r>
              <a:rPr lang="en-US" sz="1100" b="1" dirty="0"/>
              <a:t>marital</a:t>
            </a:r>
            <a:r>
              <a:rPr lang="en-US" sz="1100" dirty="0"/>
              <a:t>: marital status (categorical: “married”, “divorced”, “single”; note: “divorced” means divorced or widowed)</a:t>
            </a:r>
          </a:p>
          <a:p>
            <a:pPr marL="171450" indent="-171450">
              <a:buFont typeface="Wingdings" panose="05000000000000000000" pitchFamily="2" charset="2"/>
              <a:buChar char="v"/>
            </a:pPr>
            <a:r>
              <a:rPr lang="en-US" sz="1100" b="1" dirty="0"/>
              <a:t>education</a:t>
            </a:r>
            <a:r>
              <a:rPr lang="en-US" sz="1100" dirty="0"/>
              <a:t> (categorical: “unknown”, “secondary”, “primary”, “tertiary”)</a:t>
            </a:r>
          </a:p>
          <a:p>
            <a:pPr marL="171450" indent="-171450">
              <a:buFont typeface="Wingdings" panose="05000000000000000000" pitchFamily="2" charset="2"/>
              <a:buChar char="v"/>
            </a:pPr>
            <a:r>
              <a:rPr lang="en-US" sz="1100" b="1" dirty="0"/>
              <a:t>default:</a:t>
            </a:r>
            <a:r>
              <a:rPr lang="en-US" sz="1100" dirty="0"/>
              <a:t> has credit in default? (binary: “yes”, “no”)</a:t>
            </a:r>
          </a:p>
          <a:p>
            <a:pPr marL="171450" indent="-171450">
              <a:buFont typeface="Wingdings" panose="05000000000000000000" pitchFamily="2" charset="2"/>
              <a:buChar char="v"/>
            </a:pPr>
            <a:r>
              <a:rPr lang="en-US" sz="1100" b="1" dirty="0"/>
              <a:t>housing</a:t>
            </a:r>
            <a:r>
              <a:rPr lang="en-US" sz="1100" dirty="0"/>
              <a:t>: has a housing loan? (binary: “yes”, “no”)</a:t>
            </a:r>
          </a:p>
          <a:p>
            <a:pPr marL="171450" indent="-171450">
              <a:buFont typeface="Wingdings" panose="05000000000000000000" pitchFamily="2" charset="2"/>
              <a:buChar char="v"/>
            </a:pPr>
            <a:r>
              <a:rPr lang="en-US" sz="1100" b="1" dirty="0"/>
              <a:t>loan</a:t>
            </a:r>
            <a:r>
              <a:rPr lang="en-US" sz="1100" dirty="0"/>
              <a:t>: has a personal loan? (binary: “yes”, “no”)</a:t>
            </a:r>
          </a:p>
        </p:txBody>
      </p:sp>
      <p:sp>
        <p:nvSpPr>
          <p:cNvPr id="8" name="TextBox 7">
            <a:extLst>
              <a:ext uri="{FF2B5EF4-FFF2-40B4-BE49-F238E27FC236}">
                <a16:creationId xmlns:a16="http://schemas.microsoft.com/office/drawing/2014/main" id="{5D0B3443-81F1-4903-94DC-BE9275E59B27}"/>
              </a:ext>
            </a:extLst>
          </p:cNvPr>
          <p:cNvSpPr txBox="1"/>
          <p:nvPr/>
        </p:nvSpPr>
        <p:spPr>
          <a:xfrm>
            <a:off x="4838330" y="2621285"/>
            <a:ext cx="2814222" cy="1785104"/>
          </a:xfrm>
          <a:prstGeom prst="rect">
            <a:avLst/>
          </a:prstGeom>
          <a:noFill/>
        </p:spPr>
        <p:txBody>
          <a:bodyPr wrap="square" rtlCol="0">
            <a:spAutoFit/>
          </a:bodyPr>
          <a:lstStyle/>
          <a:p>
            <a:pPr marL="171450" indent="-171450">
              <a:buFont typeface="Wingdings" panose="05000000000000000000" pitchFamily="2" charset="2"/>
              <a:buChar char="v"/>
            </a:pPr>
            <a:r>
              <a:rPr lang="en-US" sz="1100" b="1" dirty="0"/>
              <a:t>contact</a:t>
            </a:r>
            <a:r>
              <a:rPr lang="en-US" sz="1100" dirty="0"/>
              <a:t>: contact communication type (categorical: “unknown”, “telephone”, “cellular”)</a:t>
            </a:r>
          </a:p>
          <a:p>
            <a:pPr marL="171450" indent="-171450">
              <a:buFont typeface="Wingdings" panose="05000000000000000000" pitchFamily="2" charset="2"/>
              <a:buChar char="v"/>
            </a:pPr>
            <a:r>
              <a:rPr lang="en-US" sz="1100" b="1" dirty="0"/>
              <a:t>day</a:t>
            </a:r>
            <a:r>
              <a:rPr lang="en-US" sz="1100" dirty="0"/>
              <a:t>: last contact day of the month (numeric)</a:t>
            </a:r>
          </a:p>
          <a:p>
            <a:pPr marL="171450" indent="-171450">
              <a:buFont typeface="Wingdings" panose="05000000000000000000" pitchFamily="2" charset="2"/>
              <a:buChar char="v"/>
            </a:pPr>
            <a:r>
              <a:rPr lang="en-US" sz="1100" b="1" dirty="0"/>
              <a:t>month</a:t>
            </a:r>
            <a:r>
              <a:rPr lang="en-US" sz="1100" dirty="0"/>
              <a:t>: last contact month of the year (categorical: “Jan”, “Feb”, “Mar”, …, “Nov”, “Dec”)</a:t>
            </a:r>
          </a:p>
          <a:p>
            <a:pPr marL="171450" indent="-171450">
              <a:buFont typeface="Wingdings" panose="05000000000000000000" pitchFamily="2" charset="2"/>
              <a:buChar char="v"/>
            </a:pPr>
            <a:r>
              <a:rPr lang="en-US" sz="1100" b="1" dirty="0"/>
              <a:t>duration</a:t>
            </a:r>
            <a:r>
              <a:rPr lang="en-US" sz="1100" dirty="0"/>
              <a:t>: last contact duration, in seconds (numeric)</a:t>
            </a:r>
          </a:p>
        </p:txBody>
      </p:sp>
      <p:sp>
        <p:nvSpPr>
          <p:cNvPr id="9" name="TextBox 8">
            <a:extLst>
              <a:ext uri="{FF2B5EF4-FFF2-40B4-BE49-F238E27FC236}">
                <a16:creationId xmlns:a16="http://schemas.microsoft.com/office/drawing/2014/main" id="{E8DE576E-8C4D-490B-AC31-5620F78F8D7D}"/>
              </a:ext>
            </a:extLst>
          </p:cNvPr>
          <p:cNvSpPr txBox="1"/>
          <p:nvPr/>
        </p:nvSpPr>
        <p:spPr>
          <a:xfrm>
            <a:off x="8238478" y="2539014"/>
            <a:ext cx="3423080" cy="3816429"/>
          </a:xfrm>
          <a:prstGeom prst="rect">
            <a:avLst/>
          </a:prstGeom>
          <a:noFill/>
        </p:spPr>
        <p:txBody>
          <a:bodyPr wrap="square" rtlCol="0">
            <a:spAutoFit/>
          </a:bodyPr>
          <a:lstStyle/>
          <a:p>
            <a:pPr marL="285750" indent="-285750">
              <a:buFont typeface="Wingdings" panose="05000000000000000000" pitchFamily="2" charset="2"/>
              <a:buChar char="v"/>
            </a:pPr>
            <a:r>
              <a:rPr lang="en-US" sz="1100" b="1" dirty="0"/>
              <a:t>campaign</a:t>
            </a:r>
            <a:r>
              <a:rPr lang="en-US" sz="1100" dirty="0"/>
              <a:t>: number of contacts performed during this campaign and for this client (numeric, includes the last contact)</a:t>
            </a:r>
          </a:p>
          <a:p>
            <a:pPr marL="285750" indent="-285750">
              <a:buFont typeface="Wingdings" panose="05000000000000000000" pitchFamily="2" charset="2"/>
              <a:buChar char="v"/>
            </a:pPr>
            <a:r>
              <a:rPr lang="en-US" sz="1100" b="1" dirty="0" err="1"/>
              <a:t>pdays</a:t>
            </a:r>
            <a:r>
              <a:rPr lang="en-US" sz="1100" dirty="0"/>
              <a:t>: number of days that passed by after the client was last contacted from a previous campaign (numeric, -1 means the client was not previously contacted)</a:t>
            </a:r>
          </a:p>
          <a:p>
            <a:pPr marL="285750" indent="-285750">
              <a:buFont typeface="Wingdings" panose="05000000000000000000" pitchFamily="2" charset="2"/>
              <a:buChar char="v"/>
            </a:pPr>
            <a:r>
              <a:rPr lang="en-US" sz="1100" b="1" dirty="0"/>
              <a:t>previous</a:t>
            </a:r>
            <a:r>
              <a:rPr lang="en-US" sz="1100" dirty="0"/>
              <a:t>: number of contacts performed before this campaign and for this client (numeric)</a:t>
            </a:r>
          </a:p>
          <a:p>
            <a:pPr marL="285750" indent="-285750">
              <a:buFont typeface="Wingdings" panose="05000000000000000000" pitchFamily="2" charset="2"/>
              <a:buChar char="v"/>
            </a:pPr>
            <a:r>
              <a:rPr lang="en-US" sz="1100" b="1" dirty="0" err="1"/>
              <a:t>poutcome</a:t>
            </a:r>
            <a:r>
              <a:rPr lang="en-US" sz="1100" dirty="0"/>
              <a:t>: outcome of the previous marketing campaign (categorical: “unknown”, “other”, “failure”, “success”)</a:t>
            </a:r>
          </a:p>
          <a:p>
            <a:pPr marL="285750" indent="-285750">
              <a:buFont typeface="Wingdings" panose="05000000000000000000" pitchFamily="2" charset="2"/>
              <a:buChar char="v"/>
            </a:pPr>
            <a:r>
              <a:rPr lang="en-US" sz="1100" b="1" dirty="0" err="1"/>
              <a:t>emp.var.rate</a:t>
            </a:r>
            <a:r>
              <a:rPr lang="en-US" sz="1100" dirty="0"/>
              <a:t>: employment variation rate — quarterly indicator</a:t>
            </a:r>
          </a:p>
          <a:p>
            <a:pPr marL="285750" indent="-285750">
              <a:buFont typeface="Wingdings" panose="05000000000000000000" pitchFamily="2" charset="2"/>
              <a:buChar char="v"/>
            </a:pPr>
            <a:r>
              <a:rPr lang="en-US" sz="1100" b="1" dirty="0" err="1"/>
              <a:t>cons.price.idx</a:t>
            </a:r>
            <a:r>
              <a:rPr lang="en-US" sz="1100" dirty="0"/>
              <a:t>: consumer price index — monthly indicator (numeric)</a:t>
            </a:r>
          </a:p>
          <a:p>
            <a:pPr marL="285750" indent="-285750">
              <a:buFont typeface="Wingdings" panose="05000000000000000000" pitchFamily="2" charset="2"/>
              <a:buChar char="v"/>
            </a:pPr>
            <a:r>
              <a:rPr lang="en-US" sz="1100" b="1" dirty="0" err="1"/>
              <a:t>cons.conf.idx</a:t>
            </a:r>
            <a:r>
              <a:rPr lang="en-US" sz="1100" dirty="0"/>
              <a:t>: consumer confidence index — monthly indicator (numeric)</a:t>
            </a:r>
          </a:p>
          <a:p>
            <a:pPr marL="285750" indent="-285750">
              <a:buFont typeface="Wingdings" panose="05000000000000000000" pitchFamily="2" charset="2"/>
              <a:buChar char="v"/>
            </a:pPr>
            <a:r>
              <a:rPr lang="en-US" sz="1100" b="1" dirty="0"/>
              <a:t>euribor3m</a:t>
            </a:r>
            <a:r>
              <a:rPr lang="en-US" sz="1100" dirty="0"/>
              <a:t>: </a:t>
            </a:r>
            <a:r>
              <a:rPr lang="en-US" sz="1100" dirty="0" err="1"/>
              <a:t>euribor</a:t>
            </a:r>
            <a:r>
              <a:rPr lang="en-US" sz="1100" dirty="0"/>
              <a:t> 3-month rate — daily indicator (numeric)</a:t>
            </a:r>
          </a:p>
          <a:p>
            <a:pPr marL="285750" indent="-285750">
              <a:buFont typeface="Wingdings" panose="05000000000000000000" pitchFamily="2" charset="2"/>
              <a:buChar char="v"/>
            </a:pPr>
            <a:r>
              <a:rPr lang="en-US" sz="1100" b="1" dirty="0" err="1"/>
              <a:t>nr.employed</a:t>
            </a:r>
            <a:r>
              <a:rPr lang="en-US" sz="1100" b="1" dirty="0"/>
              <a:t>:</a:t>
            </a:r>
            <a:r>
              <a:rPr lang="en-US" sz="1100" dirty="0"/>
              <a:t> number of employees — quarterly indicator (numeric)</a:t>
            </a:r>
          </a:p>
        </p:txBody>
      </p:sp>
      <p:sp>
        <p:nvSpPr>
          <p:cNvPr id="10" name="TextBox 9">
            <a:extLst>
              <a:ext uri="{FF2B5EF4-FFF2-40B4-BE49-F238E27FC236}">
                <a16:creationId xmlns:a16="http://schemas.microsoft.com/office/drawing/2014/main" id="{B79B03BD-D2F1-4E90-852F-FC9D531A66DD}"/>
              </a:ext>
            </a:extLst>
          </p:cNvPr>
          <p:cNvSpPr txBox="1"/>
          <p:nvPr/>
        </p:nvSpPr>
        <p:spPr>
          <a:xfrm>
            <a:off x="530437" y="5079718"/>
            <a:ext cx="5737198" cy="1231106"/>
          </a:xfrm>
          <a:prstGeom prst="rect">
            <a:avLst/>
          </a:prstGeom>
          <a:noFill/>
        </p:spPr>
        <p:txBody>
          <a:bodyPr wrap="square" rtlCol="0">
            <a:spAutoFit/>
          </a:bodyPr>
          <a:lstStyle/>
          <a:p>
            <a:r>
              <a:rPr lang="en-US" sz="1400" b="1" dirty="0" err="1"/>
              <a:t>ModelPerformance</a:t>
            </a:r>
            <a:r>
              <a:rPr lang="en-US" sz="1400" dirty="0"/>
              <a:t> : Results from a current model used to predict whether a client will subscribe (‘yes’) to a term deposit (probability of subscribing to term deposit) </a:t>
            </a:r>
          </a:p>
          <a:p>
            <a:r>
              <a:rPr lang="en-US" b="1" dirty="0"/>
              <a:t>Output Variable (desired target): </a:t>
            </a:r>
          </a:p>
          <a:p>
            <a:r>
              <a:rPr lang="en-US" sz="1400" b="1" dirty="0"/>
              <a:t>y :</a:t>
            </a:r>
            <a:r>
              <a:rPr lang="en-US" sz="1400" dirty="0"/>
              <a:t> has the client subscribed a term deposit? (binary: '</a:t>
            </a:r>
            <a:r>
              <a:rPr lang="en-US" sz="1400" dirty="0" err="1"/>
              <a:t>yes','no</a:t>
            </a:r>
            <a:r>
              <a:rPr lang="en-US" sz="1400" dirty="0"/>
              <a:t>')</a:t>
            </a:r>
          </a:p>
        </p:txBody>
      </p:sp>
    </p:spTree>
    <p:extLst>
      <p:ext uri="{BB962C8B-B14F-4D97-AF65-F5344CB8AC3E}">
        <p14:creationId xmlns:p14="http://schemas.microsoft.com/office/powerpoint/2010/main" val="278691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7" name="TextBox 6">
            <a:extLst>
              <a:ext uri="{FF2B5EF4-FFF2-40B4-BE49-F238E27FC236}">
                <a16:creationId xmlns:a16="http://schemas.microsoft.com/office/drawing/2014/main" id="{9F78CD0D-84DD-46A7-BC18-60924FC98293}"/>
              </a:ext>
            </a:extLst>
          </p:cNvPr>
          <p:cNvSpPr txBox="1"/>
          <p:nvPr/>
        </p:nvSpPr>
        <p:spPr>
          <a:xfrm>
            <a:off x="2478348" y="579328"/>
            <a:ext cx="7235301"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u="sng" dirty="0"/>
              <a:t>AGENDA</a:t>
            </a:r>
          </a:p>
        </p:txBody>
      </p:sp>
      <p:sp>
        <p:nvSpPr>
          <p:cNvPr id="2" name="TextBox 1">
            <a:extLst>
              <a:ext uri="{FF2B5EF4-FFF2-40B4-BE49-F238E27FC236}">
                <a16:creationId xmlns:a16="http://schemas.microsoft.com/office/drawing/2014/main" id="{95B51916-64EE-48C2-A806-4BBE9228DD05}"/>
              </a:ext>
            </a:extLst>
          </p:cNvPr>
          <p:cNvSpPr txBox="1"/>
          <p:nvPr/>
        </p:nvSpPr>
        <p:spPr>
          <a:xfrm>
            <a:off x="816628" y="1183975"/>
            <a:ext cx="11119281"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Find data patterns and clean the data for further modeling to help this banking institution determine, in advance, clients who will be receptive to such marketing campaigns.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Evaluate performance of existing model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Identify building new classifier and the goal of classifier is </a:t>
            </a:r>
            <a:r>
              <a:rPr lang="en-IN" dirty="0"/>
              <a:t>to predict if the client will subscribe (yes/no) a term deposit(variable y).</a:t>
            </a:r>
          </a:p>
          <a:p>
            <a:pPr algn="just"/>
            <a:r>
              <a:rPr lang="en-IN" dirty="0"/>
              <a:t>    </a:t>
            </a:r>
            <a:r>
              <a:rPr lang="en-US" dirty="0"/>
              <a:t> </a:t>
            </a:r>
            <a:r>
              <a:rPr lang="en-US" sz="1300" dirty="0"/>
              <a:t>Often, more than one contact to the same client was required, in order to access if the product (bank term    deposit) would be (‘yes’) or not (‘no’) subscribed.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improvise the marketing campaign of bank by analyzing the past sampling data and recommending right target customer.</a:t>
            </a:r>
          </a:p>
        </p:txBody>
      </p:sp>
      <p:sp>
        <p:nvSpPr>
          <p:cNvPr id="6" name="TextBox 5">
            <a:extLst>
              <a:ext uri="{FF2B5EF4-FFF2-40B4-BE49-F238E27FC236}">
                <a16:creationId xmlns:a16="http://schemas.microsoft.com/office/drawing/2014/main" id="{175C86FC-F7D4-4BD4-B71F-7A3A509C5C10}"/>
              </a:ext>
            </a:extLst>
          </p:cNvPr>
          <p:cNvSpPr txBox="1"/>
          <p:nvPr/>
        </p:nvSpPr>
        <p:spPr>
          <a:xfrm>
            <a:off x="2478347" y="4625582"/>
            <a:ext cx="7235301"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u="sng" dirty="0"/>
              <a:t>Tool used for analytics</a:t>
            </a:r>
          </a:p>
        </p:txBody>
      </p:sp>
      <p:sp>
        <p:nvSpPr>
          <p:cNvPr id="9" name="TextBox 8">
            <a:extLst>
              <a:ext uri="{FF2B5EF4-FFF2-40B4-BE49-F238E27FC236}">
                <a16:creationId xmlns:a16="http://schemas.microsoft.com/office/drawing/2014/main" id="{8F83CBB2-9488-488E-8A78-73A78D5AC1EC}"/>
              </a:ext>
            </a:extLst>
          </p:cNvPr>
          <p:cNvSpPr txBox="1"/>
          <p:nvPr/>
        </p:nvSpPr>
        <p:spPr>
          <a:xfrm>
            <a:off x="816627" y="5277665"/>
            <a:ext cx="1111928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Python</a:t>
            </a:r>
          </a:p>
          <a:p>
            <a:pPr marL="285750" indent="-285750">
              <a:buFont typeface="Wingdings" panose="05000000000000000000" pitchFamily="2" charset="2"/>
              <a:buChar char="v"/>
            </a:pPr>
            <a:r>
              <a:rPr lang="en-US" dirty="0"/>
              <a:t>Google </a:t>
            </a:r>
            <a:r>
              <a:rPr lang="en-US" dirty="0" err="1"/>
              <a:t>Colab</a:t>
            </a:r>
            <a:endParaRPr lang="en-US" dirty="0"/>
          </a:p>
        </p:txBody>
      </p:sp>
    </p:spTree>
    <p:extLst>
      <p:ext uri="{BB962C8B-B14F-4D97-AF65-F5344CB8AC3E}">
        <p14:creationId xmlns:p14="http://schemas.microsoft.com/office/powerpoint/2010/main" val="242800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7" name="TextBox 6">
            <a:extLst>
              <a:ext uri="{FF2B5EF4-FFF2-40B4-BE49-F238E27FC236}">
                <a16:creationId xmlns:a16="http://schemas.microsoft.com/office/drawing/2014/main" id="{9F78CD0D-84DD-46A7-BC18-60924FC98293}"/>
              </a:ext>
            </a:extLst>
          </p:cNvPr>
          <p:cNvSpPr txBox="1"/>
          <p:nvPr/>
        </p:nvSpPr>
        <p:spPr>
          <a:xfrm>
            <a:off x="2478349" y="512163"/>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DATA PREPROCESSING</a:t>
            </a:r>
          </a:p>
        </p:txBody>
      </p:sp>
      <p:sp>
        <p:nvSpPr>
          <p:cNvPr id="2" name="TextBox 1">
            <a:extLst>
              <a:ext uri="{FF2B5EF4-FFF2-40B4-BE49-F238E27FC236}">
                <a16:creationId xmlns:a16="http://schemas.microsoft.com/office/drawing/2014/main" id="{1C8C5223-2AA0-4FD2-9336-0117EDBBC34A}"/>
              </a:ext>
            </a:extLst>
          </p:cNvPr>
          <p:cNvSpPr txBox="1"/>
          <p:nvPr/>
        </p:nvSpPr>
        <p:spPr>
          <a:xfrm>
            <a:off x="806116" y="998621"/>
            <a:ext cx="10587789" cy="646331"/>
          </a:xfrm>
          <a:prstGeom prst="rect">
            <a:avLst/>
          </a:prstGeom>
          <a:noFill/>
        </p:spPr>
        <p:txBody>
          <a:bodyPr wrap="square" rtlCol="0">
            <a:spAutoFit/>
          </a:bodyPr>
          <a:lstStyle/>
          <a:p>
            <a:r>
              <a:rPr lang="en-US" dirty="0"/>
              <a:t>As a part of data-preprocessing, we have imported necessary python libraries, dataset and checked dimension and data type of input variable in data set </a:t>
            </a:r>
          </a:p>
        </p:txBody>
      </p:sp>
      <p:pic>
        <p:nvPicPr>
          <p:cNvPr id="3" name="Picture 2">
            <a:extLst>
              <a:ext uri="{FF2B5EF4-FFF2-40B4-BE49-F238E27FC236}">
                <a16:creationId xmlns:a16="http://schemas.microsoft.com/office/drawing/2014/main" id="{FC730B50-65CC-4ED7-89BB-4B5979A6DA51}"/>
              </a:ext>
            </a:extLst>
          </p:cNvPr>
          <p:cNvPicPr>
            <a:picLocks noChangeAspect="1"/>
          </p:cNvPicPr>
          <p:nvPr/>
        </p:nvPicPr>
        <p:blipFill>
          <a:blip r:embed="rId3">
            <a:alphaModFix amt="85000"/>
          </a:blip>
          <a:stretch>
            <a:fillRect/>
          </a:stretch>
        </p:blipFill>
        <p:spPr>
          <a:xfrm>
            <a:off x="806116" y="1731300"/>
            <a:ext cx="10094495" cy="4130206"/>
          </a:xfrm>
          <a:prstGeom prst="rect">
            <a:avLst/>
          </a:prstGeom>
        </p:spPr>
      </p:pic>
    </p:spTree>
    <p:extLst>
      <p:ext uri="{BB962C8B-B14F-4D97-AF65-F5344CB8AC3E}">
        <p14:creationId xmlns:p14="http://schemas.microsoft.com/office/powerpoint/2010/main" val="266396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7" name="TextBox 6">
            <a:extLst>
              <a:ext uri="{FF2B5EF4-FFF2-40B4-BE49-F238E27FC236}">
                <a16:creationId xmlns:a16="http://schemas.microsoft.com/office/drawing/2014/main" id="{9F78CD0D-84DD-46A7-BC18-60924FC98293}"/>
              </a:ext>
            </a:extLst>
          </p:cNvPr>
          <p:cNvSpPr txBox="1"/>
          <p:nvPr/>
        </p:nvSpPr>
        <p:spPr>
          <a:xfrm>
            <a:off x="2478348" y="464036"/>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EXPLORATORY DATA ANALYSIS</a:t>
            </a:r>
          </a:p>
        </p:txBody>
      </p:sp>
      <p:sp>
        <p:nvSpPr>
          <p:cNvPr id="2" name="TextBox 1">
            <a:extLst>
              <a:ext uri="{FF2B5EF4-FFF2-40B4-BE49-F238E27FC236}">
                <a16:creationId xmlns:a16="http://schemas.microsoft.com/office/drawing/2014/main" id="{C99B0F4E-BA2D-493B-8F7E-B2E383C4C1FF}"/>
              </a:ext>
            </a:extLst>
          </p:cNvPr>
          <p:cNvSpPr txBox="1"/>
          <p:nvPr/>
        </p:nvSpPr>
        <p:spPr>
          <a:xfrm>
            <a:off x="633982" y="1006428"/>
            <a:ext cx="10924032"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As a part of initial data, I have checked, is there any null values in the data. For our dataset we don’t have any null values. But if there is any null values in data we treat them using different method based on the kind of missing values we have.</a:t>
            </a:r>
          </a:p>
          <a:p>
            <a:pPr marL="285750" indent="-285750">
              <a:buFont typeface="Wingdings" panose="05000000000000000000" pitchFamily="2" charset="2"/>
              <a:buChar char="v"/>
            </a:pPr>
            <a:r>
              <a:rPr lang="en-US" dirty="0"/>
              <a:t>After checking null values, I have checked  statistical description of the data using pandas describe() function</a:t>
            </a:r>
          </a:p>
        </p:txBody>
      </p:sp>
      <p:pic>
        <p:nvPicPr>
          <p:cNvPr id="3" name="Picture 2">
            <a:extLst>
              <a:ext uri="{FF2B5EF4-FFF2-40B4-BE49-F238E27FC236}">
                <a16:creationId xmlns:a16="http://schemas.microsoft.com/office/drawing/2014/main" id="{F3EF6131-CA9F-4F56-9DE9-A03E29DDAF7B}"/>
              </a:ext>
            </a:extLst>
          </p:cNvPr>
          <p:cNvPicPr>
            <a:picLocks noChangeAspect="1"/>
          </p:cNvPicPr>
          <p:nvPr/>
        </p:nvPicPr>
        <p:blipFill>
          <a:blip r:embed="rId3">
            <a:alphaModFix amt="85000"/>
          </a:blip>
          <a:stretch>
            <a:fillRect/>
          </a:stretch>
        </p:blipFill>
        <p:spPr>
          <a:xfrm>
            <a:off x="633983" y="2109216"/>
            <a:ext cx="4078934" cy="4113627"/>
          </a:xfrm>
          <a:prstGeom prst="rect">
            <a:avLst/>
          </a:prstGeom>
        </p:spPr>
      </p:pic>
      <p:pic>
        <p:nvPicPr>
          <p:cNvPr id="5" name="Picture 4">
            <a:extLst>
              <a:ext uri="{FF2B5EF4-FFF2-40B4-BE49-F238E27FC236}">
                <a16:creationId xmlns:a16="http://schemas.microsoft.com/office/drawing/2014/main" id="{F527EBF8-A9DF-4FEB-B780-015769AC651F}"/>
              </a:ext>
            </a:extLst>
          </p:cNvPr>
          <p:cNvPicPr>
            <a:picLocks noChangeAspect="1"/>
          </p:cNvPicPr>
          <p:nvPr/>
        </p:nvPicPr>
        <p:blipFill>
          <a:blip r:embed="rId4">
            <a:alphaModFix amt="85000"/>
          </a:blip>
          <a:stretch>
            <a:fillRect/>
          </a:stretch>
        </p:blipFill>
        <p:spPr>
          <a:xfrm>
            <a:off x="4712917" y="2109216"/>
            <a:ext cx="6995615" cy="4113627"/>
          </a:xfrm>
          <a:prstGeom prst="rect">
            <a:avLst/>
          </a:prstGeom>
        </p:spPr>
      </p:pic>
    </p:spTree>
    <p:extLst>
      <p:ext uri="{BB962C8B-B14F-4D97-AF65-F5344CB8AC3E}">
        <p14:creationId xmlns:p14="http://schemas.microsoft.com/office/powerpoint/2010/main" val="266943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0AEAC1CF-1B5F-4CE0-B0D8-4EBF3EE5A37E}"/>
              </a:ext>
            </a:extLst>
          </p:cNvPr>
          <p:cNvSpPr txBox="1"/>
          <p:nvPr/>
        </p:nvSpPr>
        <p:spPr>
          <a:xfrm>
            <a:off x="2478348" y="464036"/>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EXPLORATORY DATA ANALYSIS(cont.)</a:t>
            </a:r>
          </a:p>
        </p:txBody>
      </p:sp>
      <p:sp>
        <p:nvSpPr>
          <p:cNvPr id="6" name="TextBox 5">
            <a:extLst>
              <a:ext uri="{FF2B5EF4-FFF2-40B4-BE49-F238E27FC236}">
                <a16:creationId xmlns:a16="http://schemas.microsoft.com/office/drawing/2014/main" id="{24FA77CA-D4FD-45B7-8DD2-0D158A37F649}"/>
              </a:ext>
            </a:extLst>
          </p:cNvPr>
          <p:cNvSpPr txBox="1"/>
          <p:nvPr/>
        </p:nvSpPr>
        <p:spPr>
          <a:xfrm>
            <a:off x="633982" y="1006428"/>
            <a:ext cx="1092403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Identified all the column having categorical data and iterate through it to get the value count of each categorical data column.</a:t>
            </a:r>
          </a:p>
        </p:txBody>
      </p:sp>
      <p:pic>
        <p:nvPicPr>
          <p:cNvPr id="2" name="Picture 1">
            <a:extLst>
              <a:ext uri="{FF2B5EF4-FFF2-40B4-BE49-F238E27FC236}">
                <a16:creationId xmlns:a16="http://schemas.microsoft.com/office/drawing/2014/main" id="{DDDEA750-2200-4C69-9EAE-E61C043674A3}"/>
              </a:ext>
            </a:extLst>
          </p:cNvPr>
          <p:cNvPicPr>
            <a:picLocks noChangeAspect="1"/>
          </p:cNvPicPr>
          <p:nvPr/>
        </p:nvPicPr>
        <p:blipFill>
          <a:blip r:embed="rId3">
            <a:alphaModFix amt="85000"/>
          </a:blip>
          <a:stretch>
            <a:fillRect/>
          </a:stretch>
        </p:blipFill>
        <p:spPr>
          <a:xfrm>
            <a:off x="633982" y="1661980"/>
            <a:ext cx="5718050" cy="1882921"/>
          </a:xfrm>
          <a:prstGeom prst="rect">
            <a:avLst/>
          </a:prstGeom>
        </p:spPr>
      </p:pic>
      <p:sp>
        <p:nvSpPr>
          <p:cNvPr id="8" name="TextBox 7">
            <a:extLst>
              <a:ext uri="{FF2B5EF4-FFF2-40B4-BE49-F238E27FC236}">
                <a16:creationId xmlns:a16="http://schemas.microsoft.com/office/drawing/2014/main" id="{442E00E2-1C51-4895-9C56-66159655931D}"/>
              </a:ext>
            </a:extLst>
          </p:cNvPr>
          <p:cNvSpPr txBox="1"/>
          <p:nvPr/>
        </p:nvSpPr>
        <p:spPr>
          <a:xfrm>
            <a:off x="633982" y="3844641"/>
            <a:ext cx="1092403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Analytics on the dependent variable to check how much percentage are subscriber or nonsubscriber, from this we can see there is imbalance in data i.e. approx. 90% no subscription and 10 % subscription.</a:t>
            </a:r>
          </a:p>
        </p:txBody>
      </p:sp>
      <p:pic>
        <p:nvPicPr>
          <p:cNvPr id="3" name="Picture 2">
            <a:extLst>
              <a:ext uri="{FF2B5EF4-FFF2-40B4-BE49-F238E27FC236}">
                <a16:creationId xmlns:a16="http://schemas.microsoft.com/office/drawing/2014/main" id="{38278ECD-075C-4407-B40B-E74D0DBB03DD}"/>
              </a:ext>
            </a:extLst>
          </p:cNvPr>
          <p:cNvPicPr>
            <a:picLocks noChangeAspect="1"/>
          </p:cNvPicPr>
          <p:nvPr/>
        </p:nvPicPr>
        <p:blipFill>
          <a:blip r:embed="rId4">
            <a:alphaModFix amt="85000"/>
          </a:blip>
          <a:stretch>
            <a:fillRect/>
          </a:stretch>
        </p:blipFill>
        <p:spPr>
          <a:xfrm>
            <a:off x="633982" y="4490972"/>
            <a:ext cx="5925314" cy="2367028"/>
          </a:xfrm>
          <a:prstGeom prst="rect">
            <a:avLst/>
          </a:prstGeom>
        </p:spPr>
      </p:pic>
    </p:spTree>
    <p:extLst>
      <p:ext uri="{BB962C8B-B14F-4D97-AF65-F5344CB8AC3E}">
        <p14:creationId xmlns:p14="http://schemas.microsoft.com/office/powerpoint/2010/main" val="254216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0AEAC1CF-1B5F-4CE0-B0D8-4EBF3EE5A37E}"/>
              </a:ext>
            </a:extLst>
          </p:cNvPr>
          <p:cNvSpPr txBox="1"/>
          <p:nvPr/>
        </p:nvSpPr>
        <p:spPr>
          <a:xfrm>
            <a:off x="2478348" y="464036"/>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DATA VISUALIZATION</a:t>
            </a:r>
          </a:p>
        </p:txBody>
      </p:sp>
      <p:sp>
        <p:nvSpPr>
          <p:cNvPr id="6" name="TextBox 5">
            <a:extLst>
              <a:ext uri="{FF2B5EF4-FFF2-40B4-BE49-F238E27FC236}">
                <a16:creationId xmlns:a16="http://schemas.microsoft.com/office/drawing/2014/main" id="{24FA77CA-D4FD-45B7-8DD2-0D158A37F649}"/>
              </a:ext>
            </a:extLst>
          </p:cNvPr>
          <p:cNvSpPr txBox="1"/>
          <p:nvPr/>
        </p:nvSpPr>
        <p:spPr>
          <a:xfrm>
            <a:off x="633982" y="1006428"/>
            <a:ext cx="10924032" cy="923330"/>
          </a:xfrm>
          <a:prstGeom prst="rect">
            <a:avLst/>
          </a:prstGeom>
          <a:noFill/>
        </p:spPr>
        <p:txBody>
          <a:bodyPr wrap="square" rtlCol="0">
            <a:spAutoFit/>
          </a:bodyPr>
          <a:lstStyle/>
          <a:p>
            <a:r>
              <a:rPr lang="en-US" dirty="0"/>
              <a:t>Data visualization is key in data analysis and science as it helps to detect skewness, outliers </a:t>
            </a:r>
            <a:r>
              <a:rPr lang="en-US" dirty="0" err="1"/>
              <a:t>etc</a:t>
            </a: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Visualize categorical variables to check their impact on dependent variable.</a:t>
            </a:r>
          </a:p>
        </p:txBody>
      </p:sp>
      <p:pic>
        <p:nvPicPr>
          <p:cNvPr id="7" name="Picture 6">
            <a:extLst>
              <a:ext uri="{FF2B5EF4-FFF2-40B4-BE49-F238E27FC236}">
                <a16:creationId xmlns:a16="http://schemas.microsoft.com/office/drawing/2014/main" id="{BC1C734A-BB41-4D89-A2C9-E5775ED431BA}"/>
              </a:ext>
            </a:extLst>
          </p:cNvPr>
          <p:cNvPicPr>
            <a:picLocks noChangeAspect="1"/>
          </p:cNvPicPr>
          <p:nvPr/>
        </p:nvPicPr>
        <p:blipFill>
          <a:blip r:embed="rId3">
            <a:alphaModFix amt="85000"/>
          </a:blip>
          <a:stretch>
            <a:fillRect/>
          </a:stretch>
        </p:blipFill>
        <p:spPr>
          <a:xfrm>
            <a:off x="633982" y="1929758"/>
            <a:ext cx="3425954" cy="2800738"/>
          </a:xfrm>
          <a:prstGeom prst="rect">
            <a:avLst/>
          </a:prstGeom>
        </p:spPr>
      </p:pic>
      <p:pic>
        <p:nvPicPr>
          <p:cNvPr id="9" name="Picture 8">
            <a:extLst>
              <a:ext uri="{FF2B5EF4-FFF2-40B4-BE49-F238E27FC236}">
                <a16:creationId xmlns:a16="http://schemas.microsoft.com/office/drawing/2014/main" id="{D45E0CD9-80A2-412C-B7EA-521C06F5F42F}"/>
              </a:ext>
            </a:extLst>
          </p:cNvPr>
          <p:cNvPicPr>
            <a:picLocks noChangeAspect="1"/>
          </p:cNvPicPr>
          <p:nvPr/>
        </p:nvPicPr>
        <p:blipFill>
          <a:blip r:embed="rId4">
            <a:alphaModFix amt="85000"/>
          </a:blip>
          <a:stretch>
            <a:fillRect/>
          </a:stretch>
        </p:blipFill>
        <p:spPr>
          <a:xfrm>
            <a:off x="4059936" y="1929758"/>
            <a:ext cx="3753938" cy="2800738"/>
          </a:xfrm>
          <a:prstGeom prst="rect">
            <a:avLst/>
          </a:prstGeom>
        </p:spPr>
      </p:pic>
      <p:pic>
        <p:nvPicPr>
          <p:cNvPr id="10" name="Picture 9">
            <a:extLst>
              <a:ext uri="{FF2B5EF4-FFF2-40B4-BE49-F238E27FC236}">
                <a16:creationId xmlns:a16="http://schemas.microsoft.com/office/drawing/2014/main" id="{960EE548-BDA4-4947-9A6B-DED5ECCD7C40}"/>
              </a:ext>
            </a:extLst>
          </p:cNvPr>
          <p:cNvPicPr>
            <a:picLocks noChangeAspect="1"/>
          </p:cNvPicPr>
          <p:nvPr/>
        </p:nvPicPr>
        <p:blipFill>
          <a:blip r:embed="rId5">
            <a:alphaModFix amt="85000"/>
          </a:blip>
          <a:stretch>
            <a:fillRect/>
          </a:stretch>
        </p:blipFill>
        <p:spPr>
          <a:xfrm>
            <a:off x="7151928" y="1929758"/>
            <a:ext cx="4480948" cy="2800738"/>
          </a:xfrm>
          <a:prstGeom prst="rect">
            <a:avLst/>
          </a:prstGeom>
        </p:spPr>
      </p:pic>
      <p:sp>
        <p:nvSpPr>
          <p:cNvPr id="12" name="TextBox 11">
            <a:extLst>
              <a:ext uri="{FF2B5EF4-FFF2-40B4-BE49-F238E27FC236}">
                <a16:creationId xmlns:a16="http://schemas.microsoft.com/office/drawing/2014/main" id="{0611F1C0-0DE7-4D56-A269-9DABC9C0F849}"/>
              </a:ext>
            </a:extLst>
          </p:cNvPr>
          <p:cNvSpPr txBox="1"/>
          <p:nvPr/>
        </p:nvSpPr>
        <p:spPr>
          <a:xfrm>
            <a:off x="633982" y="5084064"/>
            <a:ext cx="9777986" cy="1477328"/>
          </a:xfrm>
          <a:prstGeom prst="rect">
            <a:avLst/>
          </a:prstGeom>
          <a:noFill/>
        </p:spPr>
        <p:txBody>
          <a:bodyPr wrap="square" rtlCol="0">
            <a:spAutoFit/>
          </a:bodyPr>
          <a:lstStyle/>
          <a:p>
            <a:r>
              <a:rPr lang="en-US" dirty="0"/>
              <a:t>Findings from above visualizations</a:t>
            </a:r>
          </a:p>
          <a:p>
            <a:pPr marL="285750" indent="-285750">
              <a:buFont typeface="Wingdings" panose="05000000000000000000" pitchFamily="2" charset="2"/>
              <a:buChar char="v"/>
            </a:pPr>
            <a:r>
              <a:rPr lang="en-US" dirty="0"/>
              <a:t>Users having job as admin or blue-collar has a high tendency of subscribing to the next campaign than an unemployed person</a:t>
            </a:r>
          </a:p>
          <a:p>
            <a:pPr marL="285750" indent="-285750">
              <a:buFont typeface="Wingdings" panose="05000000000000000000" pitchFamily="2" charset="2"/>
              <a:buChar char="v"/>
            </a:pPr>
            <a:r>
              <a:rPr lang="en-US" dirty="0"/>
              <a:t>Education of the user is also an influence to dependent variable, it is clear from plot university degree has both the most user with both sub and </a:t>
            </a:r>
            <a:r>
              <a:rPr lang="en-US" dirty="0" err="1"/>
              <a:t>no_sub</a:t>
            </a:r>
            <a:endParaRPr lang="en-US" dirty="0"/>
          </a:p>
        </p:txBody>
      </p:sp>
    </p:spTree>
    <p:extLst>
      <p:ext uri="{BB962C8B-B14F-4D97-AF65-F5344CB8AC3E}">
        <p14:creationId xmlns:p14="http://schemas.microsoft.com/office/powerpoint/2010/main" val="20146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0AEAC1CF-1B5F-4CE0-B0D8-4EBF3EE5A37E}"/>
              </a:ext>
            </a:extLst>
          </p:cNvPr>
          <p:cNvSpPr txBox="1"/>
          <p:nvPr/>
        </p:nvSpPr>
        <p:spPr>
          <a:xfrm>
            <a:off x="2478348" y="464036"/>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DATA VISUALIZATION(cont.)</a:t>
            </a:r>
          </a:p>
        </p:txBody>
      </p:sp>
      <p:sp>
        <p:nvSpPr>
          <p:cNvPr id="6" name="TextBox 5">
            <a:extLst>
              <a:ext uri="{FF2B5EF4-FFF2-40B4-BE49-F238E27FC236}">
                <a16:creationId xmlns:a16="http://schemas.microsoft.com/office/drawing/2014/main" id="{24FA77CA-D4FD-45B7-8DD2-0D158A37F649}"/>
              </a:ext>
            </a:extLst>
          </p:cNvPr>
          <p:cNvSpPr txBox="1"/>
          <p:nvPr/>
        </p:nvSpPr>
        <p:spPr>
          <a:xfrm>
            <a:off x="633982" y="1006428"/>
            <a:ext cx="1092403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Visualizing age distribution in data. From the below distribution make a conclusion most of the users are within the age 30 - 45. and we have less users from 60 upward</a:t>
            </a:r>
          </a:p>
        </p:txBody>
      </p:sp>
      <p:sp>
        <p:nvSpPr>
          <p:cNvPr id="12" name="TextBox 11">
            <a:extLst>
              <a:ext uri="{FF2B5EF4-FFF2-40B4-BE49-F238E27FC236}">
                <a16:creationId xmlns:a16="http://schemas.microsoft.com/office/drawing/2014/main" id="{0611F1C0-0DE7-4D56-A269-9DABC9C0F849}"/>
              </a:ext>
            </a:extLst>
          </p:cNvPr>
          <p:cNvSpPr txBox="1"/>
          <p:nvPr/>
        </p:nvSpPr>
        <p:spPr>
          <a:xfrm>
            <a:off x="633982" y="3853207"/>
            <a:ext cx="9777986"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Visualize continuous variable on box plot as it can be helpful in getting summary of data like identifying outliers, mean values, the dispersion of the data set, and signs of skewness</a:t>
            </a:r>
          </a:p>
        </p:txBody>
      </p:sp>
      <p:pic>
        <p:nvPicPr>
          <p:cNvPr id="2" name="Picture 1">
            <a:extLst>
              <a:ext uri="{FF2B5EF4-FFF2-40B4-BE49-F238E27FC236}">
                <a16:creationId xmlns:a16="http://schemas.microsoft.com/office/drawing/2014/main" id="{B922A734-83B7-4358-9F15-475096B440E5}"/>
              </a:ext>
            </a:extLst>
          </p:cNvPr>
          <p:cNvPicPr>
            <a:picLocks noChangeAspect="1"/>
          </p:cNvPicPr>
          <p:nvPr/>
        </p:nvPicPr>
        <p:blipFill>
          <a:blip r:embed="rId3">
            <a:alphaModFix amt="85000"/>
          </a:blip>
          <a:stretch>
            <a:fillRect/>
          </a:stretch>
        </p:blipFill>
        <p:spPr>
          <a:xfrm>
            <a:off x="633982" y="1652759"/>
            <a:ext cx="8229602" cy="2200448"/>
          </a:xfrm>
          <a:prstGeom prst="rect">
            <a:avLst/>
          </a:prstGeom>
        </p:spPr>
      </p:pic>
      <p:pic>
        <p:nvPicPr>
          <p:cNvPr id="3" name="Picture 2">
            <a:extLst>
              <a:ext uri="{FF2B5EF4-FFF2-40B4-BE49-F238E27FC236}">
                <a16:creationId xmlns:a16="http://schemas.microsoft.com/office/drawing/2014/main" id="{0D032A2F-936C-496D-9F0F-3D12057FDBC4}"/>
              </a:ext>
            </a:extLst>
          </p:cNvPr>
          <p:cNvPicPr>
            <a:picLocks noChangeAspect="1"/>
          </p:cNvPicPr>
          <p:nvPr/>
        </p:nvPicPr>
        <p:blipFill>
          <a:blip r:embed="rId4"/>
          <a:stretch>
            <a:fillRect/>
          </a:stretch>
        </p:blipFill>
        <p:spPr>
          <a:xfrm>
            <a:off x="633982" y="4499538"/>
            <a:ext cx="3630542" cy="2283521"/>
          </a:xfrm>
          <a:prstGeom prst="rect">
            <a:avLst/>
          </a:prstGeom>
        </p:spPr>
      </p:pic>
      <p:pic>
        <p:nvPicPr>
          <p:cNvPr id="8" name="Picture 7">
            <a:extLst>
              <a:ext uri="{FF2B5EF4-FFF2-40B4-BE49-F238E27FC236}">
                <a16:creationId xmlns:a16="http://schemas.microsoft.com/office/drawing/2014/main" id="{19F6372B-FF67-4125-9B70-2C931D7CB74D}"/>
              </a:ext>
            </a:extLst>
          </p:cNvPr>
          <p:cNvPicPr>
            <a:picLocks noChangeAspect="1"/>
          </p:cNvPicPr>
          <p:nvPr/>
        </p:nvPicPr>
        <p:blipFill>
          <a:blip r:embed="rId5"/>
          <a:stretch>
            <a:fillRect/>
          </a:stretch>
        </p:blipFill>
        <p:spPr>
          <a:xfrm>
            <a:off x="4666860" y="4499538"/>
            <a:ext cx="3355476" cy="2358462"/>
          </a:xfrm>
          <a:prstGeom prst="rect">
            <a:avLst/>
          </a:prstGeom>
        </p:spPr>
      </p:pic>
      <p:pic>
        <p:nvPicPr>
          <p:cNvPr id="11" name="Picture 10">
            <a:extLst>
              <a:ext uri="{FF2B5EF4-FFF2-40B4-BE49-F238E27FC236}">
                <a16:creationId xmlns:a16="http://schemas.microsoft.com/office/drawing/2014/main" id="{44E4B5D8-881C-4D89-910D-E9AAFF49F1EA}"/>
              </a:ext>
            </a:extLst>
          </p:cNvPr>
          <p:cNvPicPr>
            <a:picLocks noChangeAspect="1"/>
          </p:cNvPicPr>
          <p:nvPr/>
        </p:nvPicPr>
        <p:blipFill>
          <a:blip r:embed="rId6"/>
          <a:stretch>
            <a:fillRect/>
          </a:stretch>
        </p:blipFill>
        <p:spPr>
          <a:xfrm>
            <a:off x="8692896" y="4499538"/>
            <a:ext cx="2995857" cy="2358462"/>
          </a:xfrm>
          <a:prstGeom prst="rect">
            <a:avLst/>
          </a:prstGeom>
        </p:spPr>
      </p:pic>
    </p:spTree>
    <p:extLst>
      <p:ext uri="{BB962C8B-B14F-4D97-AF65-F5344CB8AC3E}">
        <p14:creationId xmlns:p14="http://schemas.microsoft.com/office/powerpoint/2010/main" val="265997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42A6C-4563-40B0-9FF5-892F2D47D1D1}"/>
              </a:ext>
            </a:extLst>
          </p:cNvPr>
          <p:cNvPicPr>
            <a:picLocks noChangeAspect="1"/>
          </p:cNvPicPr>
          <p:nvPr/>
        </p:nvPicPr>
        <p:blipFill>
          <a:blip r:embed="rId2">
            <a:alphaModFix amt="20000"/>
          </a:blip>
          <a:stretch>
            <a:fillRect/>
          </a:stretch>
        </p:blipFill>
        <p:spPr>
          <a:xfrm>
            <a:off x="3725974" y="1420956"/>
            <a:ext cx="4740051" cy="4016088"/>
          </a:xfrm>
          <a:prstGeom prst="rect">
            <a:avLst/>
          </a:prstGeom>
        </p:spPr>
      </p:pic>
      <p:sp>
        <p:nvSpPr>
          <p:cNvPr id="5" name="TextBox 4">
            <a:extLst>
              <a:ext uri="{FF2B5EF4-FFF2-40B4-BE49-F238E27FC236}">
                <a16:creationId xmlns:a16="http://schemas.microsoft.com/office/drawing/2014/main" id="{0AEAC1CF-1B5F-4CE0-B0D8-4EBF3EE5A37E}"/>
              </a:ext>
            </a:extLst>
          </p:cNvPr>
          <p:cNvSpPr txBox="1"/>
          <p:nvPr/>
        </p:nvSpPr>
        <p:spPr>
          <a:xfrm>
            <a:off x="2478348" y="464036"/>
            <a:ext cx="7235301"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t>DATA VISUALIZATION(cont.)</a:t>
            </a:r>
          </a:p>
        </p:txBody>
      </p:sp>
      <p:sp>
        <p:nvSpPr>
          <p:cNvPr id="6" name="TextBox 5">
            <a:extLst>
              <a:ext uri="{FF2B5EF4-FFF2-40B4-BE49-F238E27FC236}">
                <a16:creationId xmlns:a16="http://schemas.microsoft.com/office/drawing/2014/main" id="{24FA77CA-D4FD-45B7-8DD2-0D158A37F649}"/>
              </a:ext>
            </a:extLst>
          </p:cNvPr>
          <p:cNvSpPr txBox="1"/>
          <p:nvPr/>
        </p:nvSpPr>
        <p:spPr>
          <a:xfrm>
            <a:off x="633982" y="1006428"/>
            <a:ext cx="1092403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Visualize data in Correlation matrix to identify correlation in dataset </a:t>
            </a:r>
          </a:p>
        </p:txBody>
      </p:sp>
      <p:sp>
        <p:nvSpPr>
          <p:cNvPr id="12" name="TextBox 11">
            <a:extLst>
              <a:ext uri="{FF2B5EF4-FFF2-40B4-BE49-F238E27FC236}">
                <a16:creationId xmlns:a16="http://schemas.microsoft.com/office/drawing/2014/main" id="{0611F1C0-0DE7-4D56-A269-9DABC9C0F849}"/>
              </a:ext>
            </a:extLst>
          </p:cNvPr>
          <p:cNvSpPr txBox="1"/>
          <p:nvPr/>
        </p:nvSpPr>
        <p:spPr>
          <a:xfrm>
            <a:off x="633982" y="3853207"/>
            <a:ext cx="977798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Visualize scatter plot of y between number of call and duration of call: conclusion we can make from is if more than 25 call is made to a user he will not subscribe. Call duration of most subscriber is 10-20 mins.</a:t>
            </a:r>
          </a:p>
        </p:txBody>
      </p:sp>
      <p:pic>
        <p:nvPicPr>
          <p:cNvPr id="7" name="Picture 6">
            <a:extLst>
              <a:ext uri="{FF2B5EF4-FFF2-40B4-BE49-F238E27FC236}">
                <a16:creationId xmlns:a16="http://schemas.microsoft.com/office/drawing/2014/main" id="{BCCC2AF3-D29B-48FA-AEED-E7FA02189406}"/>
              </a:ext>
            </a:extLst>
          </p:cNvPr>
          <p:cNvPicPr>
            <a:picLocks noChangeAspect="1"/>
          </p:cNvPicPr>
          <p:nvPr/>
        </p:nvPicPr>
        <p:blipFill>
          <a:blip r:embed="rId3">
            <a:alphaModFix/>
          </a:blip>
          <a:stretch>
            <a:fillRect/>
          </a:stretch>
        </p:blipFill>
        <p:spPr>
          <a:xfrm>
            <a:off x="1350636" y="1457850"/>
            <a:ext cx="6632447" cy="2313266"/>
          </a:xfrm>
          <a:prstGeom prst="rect">
            <a:avLst/>
          </a:prstGeom>
        </p:spPr>
      </p:pic>
      <p:pic>
        <p:nvPicPr>
          <p:cNvPr id="9" name="Picture 8">
            <a:extLst>
              <a:ext uri="{FF2B5EF4-FFF2-40B4-BE49-F238E27FC236}">
                <a16:creationId xmlns:a16="http://schemas.microsoft.com/office/drawing/2014/main" id="{35F873BA-4D7E-4F20-A005-5A50CA53003A}"/>
              </a:ext>
            </a:extLst>
          </p:cNvPr>
          <p:cNvPicPr>
            <a:picLocks noChangeAspect="1"/>
          </p:cNvPicPr>
          <p:nvPr/>
        </p:nvPicPr>
        <p:blipFill>
          <a:blip r:embed="rId4">
            <a:alphaModFix amt="85000"/>
          </a:blip>
          <a:stretch>
            <a:fillRect/>
          </a:stretch>
        </p:blipFill>
        <p:spPr>
          <a:xfrm>
            <a:off x="2739094" y="4498848"/>
            <a:ext cx="6234218" cy="2359152"/>
          </a:xfrm>
          <a:prstGeom prst="rect">
            <a:avLst/>
          </a:prstGeom>
        </p:spPr>
      </p:pic>
    </p:spTree>
    <p:extLst>
      <p:ext uri="{BB962C8B-B14F-4D97-AF65-F5344CB8AC3E}">
        <p14:creationId xmlns:p14="http://schemas.microsoft.com/office/powerpoint/2010/main" val="3052914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1113</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Yashraj Swarnkar</dc:creator>
  <cp:lastModifiedBy>Yashraj Swarnkar</cp:lastModifiedBy>
  <cp:revision>18</cp:revision>
  <dcterms:created xsi:type="dcterms:W3CDTF">2021-01-25T16:28:17Z</dcterms:created>
  <dcterms:modified xsi:type="dcterms:W3CDTF">2021-01-25T19:28:15Z</dcterms:modified>
</cp:coreProperties>
</file>